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5" r:id="rId1"/>
  </p:sldMasterIdLst>
  <p:notesMasterIdLst>
    <p:notesMasterId r:id="rId71"/>
  </p:notesMasterIdLst>
  <p:handoutMasterIdLst>
    <p:handoutMasterId r:id="rId72"/>
  </p:handoutMasterIdLst>
  <p:sldIdLst>
    <p:sldId id="428" r:id="rId2"/>
    <p:sldId id="450" r:id="rId3"/>
    <p:sldId id="451" r:id="rId4"/>
    <p:sldId id="257" r:id="rId5"/>
    <p:sldId id="262" r:id="rId6"/>
    <p:sldId id="447" r:id="rId7"/>
    <p:sldId id="448" r:id="rId8"/>
    <p:sldId id="425" r:id="rId9"/>
    <p:sldId id="429" r:id="rId10"/>
    <p:sldId id="453" r:id="rId11"/>
    <p:sldId id="454" r:id="rId12"/>
    <p:sldId id="455" r:id="rId13"/>
    <p:sldId id="456" r:id="rId14"/>
    <p:sldId id="547" r:id="rId15"/>
    <p:sldId id="457" r:id="rId16"/>
    <p:sldId id="458" r:id="rId17"/>
    <p:sldId id="548" r:id="rId18"/>
    <p:sldId id="549" r:id="rId19"/>
    <p:sldId id="550" r:id="rId20"/>
    <p:sldId id="551" r:id="rId21"/>
    <p:sldId id="552" r:id="rId22"/>
    <p:sldId id="553" r:id="rId23"/>
    <p:sldId id="554" r:id="rId24"/>
    <p:sldId id="555" r:id="rId25"/>
    <p:sldId id="556" r:id="rId26"/>
    <p:sldId id="557" r:id="rId27"/>
    <p:sldId id="558" r:id="rId28"/>
    <p:sldId id="559" r:id="rId29"/>
    <p:sldId id="560" r:id="rId30"/>
    <p:sldId id="561" r:id="rId31"/>
    <p:sldId id="562" r:id="rId32"/>
    <p:sldId id="563" r:id="rId33"/>
    <p:sldId id="564" r:id="rId34"/>
    <p:sldId id="565" r:id="rId35"/>
    <p:sldId id="566" r:id="rId36"/>
    <p:sldId id="567" r:id="rId37"/>
    <p:sldId id="568" r:id="rId38"/>
    <p:sldId id="569" r:id="rId39"/>
    <p:sldId id="570" r:id="rId40"/>
    <p:sldId id="571" r:id="rId41"/>
    <p:sldId id="572" r:id="rId42"/>
    <p:sldId id="573" r:id="rId43"/>
    <p:sldId id="574" r:id="rId44"/>
    <p:sldId id="575" r:id="rId45"/>
    <p:sldId id="576" r:id="rId46"/>
    <p:sldId id="584" r:id="rId47"/>
    <p:sldId id="585" r:id="rId48"/>
    <p:sldId id="586" r:id="rId49"/>
    <p:sldId id="577" r:id="rId50"/>
    <p:sldId id="578" r:id="rId51"/>
    <p:sldId id="579" r:id="rId52"/>
    <p:sldId id="580" r:id="rId53"/>
    <p:sldId id="581" r:id="rId54"/>
    <p:sldId id="582" r:id="rId55"/>
    <p:sldId id="590" r:id="rId56"/>
    <p:sldId id="591" r:id="rId57"/>
    <p:sldId id="592" r:id="rId58"/>
    <p:sldId id="593" r:id="rId59"/>
    <p:sldId id="594" r:id="rId60"/>
    <p:sldId id="583" r:id="rId61"/>
    <p:sldId id="595" r:id="rId62"/>
    <p:sldId id="596" r:id="rId63"/>
    <p:sldId id="600" r:id="rId64"/>
    <p:sldId id="597" r:id="rId65"/>
    <p:sldId id="602" r:id="rId66"/>
    <p:sldId id="587" r:id="rId67"/>
    <p:sldId id="601" r:id="rId68"/>
    <p:sldId id="439" r:id="rId69"/>
    <p:sldId id="452" r:id="rId7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lie.Prusky" initials="J" lastIdx="6" clrIdx="0"/>
  <p:cmAuthor id="1" name="mark.schenewerk" initials="m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clrMode="gray" frameSlides="1"/>
  <p:clrMru>
    <a:srgbClr val="00C000"/>
    <a:srgbClr val="F7FDFF"/>
    <a:srgbClr val="FFFFCC"/>
    <a:srgbClr val="FFFF00"/>
    <a:srgbClr val="AFFFAF"/>
    <a:srgbClr val="006400"/>
    <a:srgbClr val="CC99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173" autoAdjust="0"/>
    <p:restoredTop sz="82166" autoAdjust="0"/>
  </p:normalViewPr>
  <p:slideViewPr>
    <p:cSldViewPr snapToGrid="0">
      <p:cViewPr varScale="1">
        <p:scale>
          <a:sx n="83" d="100"/>
          <a:sy n="83" d="100"/>
        </p:scale>
        <p:origin x="1566" y="78"/>
      </p:cViewPr>
      <p:guideLst>
        <p:guide orient="horz" pos="2160"/>
        <p:guide pos="2880"/>
      </p:guideLst>
    </p:cSldViewPr>
  </p:slideViewPr>
  <p:outlineViewPr>
    <p:cViewPr>
      <p:scale>
        <a:sx n="33" d="100"/>
        <a:sy n="33" d="100"/>
      </p:scale>
      <p:origin x="0" y="2952"/>
    </p:cViewPr>
  </p:outlineViewPr>
  <p:notesTextViewPr>
    <p:cViewPr>
      <p:scale>
        <a:sx n="100" d="100"/>
        <a:sy n="100" d="100"/>
      </p:scale>
      <p:origin x="0" y="0"/>
    </p:cViewPr>
  </p:notesTextViewPr>
  <p:sorterViewPr>
    <p:cViewPr>
      <p:scale>
        <a:sx n="120" d="100"/>
        <a:sy n="120" d="100"/>
      </p:scale>
      <p:origin x="0" y="-3138"/>
    </p:cViewPr>
  </p:sorterViewPr>
  <p:notesViewPr>
    <p:cSldViewPr snapToGrid="0">
      <p:cViewPr varScale="1">
        <p:scale>
          <a:sx n="71" d="100"/>
          <a:sy n="71" d="100"/>
        </p:scale>
        <p:origin x="-1704"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pPr>
              <a:defRPr/>
            </a:pPr>
            <a:r>
              <a:rPr lang="en-US" dirty="0"/>
              <a:t>OPUS Projects Manager Training</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atin typeface="Arial" pitchFamily="34" charset="0"/>
              </a:defRPr>
            </a:lvl1pPr>
          </a:lstStyle>
          <a:p>
            <a:pPr>
              <a:defRPr/>
            </a:pPr>
            <a:r>
              <a:rPr lang="en-US" dirty="0"/>
              <a:t>2013-08-07</a:t>
            </a: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pPr>
              <a:defRPr/>
            </a:pPr>
            <a:r>
              <a:rPr lang="en-US"/>
              <a:t>Introduction</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atin typeface="Arial" pitchFamily="34" charset="0"/>
              </a:defRPr>
            </a:lvl1pPr>
          </a:lstStyle>
          <a:p>
            <a:pPr>
              <a:defRPr/>
            </a:pPr>
            <a:fld id="{9B429AAC-AB6A-442A-81B1-CB17649F6A80}" type="slidenum">
              <a:rPr lang="en-US"/>
              <a:pPr>
                <a:defRPr/>
              </a:pPr>
              <a:t>‹#›</a:t>
            </a:fld>
            <a:endParaRPr lang="en-US"/>
          </a:p>
        </p:txBody>
      </p:sp>
    </p:spTree>
    <p:extLst>
      <p:ext uri="{BB962C8B-B14F-4D97-AF65-F5344CB8AC3E}">
        <p14:creationId xmlns:p14="http://schemas.microsoft.com/office/powerpoint/2010/main" val="1595895397"/>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r>
              <a:rPr lang="en-US" dirty="0"/>
              <a:t>OPUS Projects Manager Training</a:t>
            </a:r>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r>
              <a:rPr lang="en-US" dirty="0"/>
              <a:t>2013-08-07</a:t>
            </a:r>
          </a:p>
        </p:txBody>
      </p:sp>
      <p:sp>
        <p:nvSpPr>
          <p:cNvPr id="235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r>
              <a:rPr lang="en-US"/>
              <a:t>Introduction</a:t>
            </a:r>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E5E8EAAE-3795-432A-A50E-7D2AD1F20DBE}" type="slidenum">
              <a:rPr lang="en-US"/>
              <a:pPr>
                <a:defRPr/>
              </a:pPr>
              <a:t>‹#›</a:t>
            </a:fld>
            <a:endParaRPr lang="en-US"/>
          </a:p>
        </p:txBody>
      </p:sp>
    </p:spTree>
    <p:extLst>
      <p:ext uri="{BB962C8B-B14F-4D97-AF65-F5344CB8AC3E}">
        <p14:creationId xmlns:p14="http://schemas.microsoft.com/office/powerpoint/2010/main" val="744291445"/>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indent="1588">
              <a:spcBef>
                <a:spcPct val="50000"/>
              </a:spcBef>
              <a:defRPr/>
            </a:pPr>
            <a:endParaRPr lang="en-US" dirty="0"/>
          </a:p>
        </p:txBody>
      </p:sp>
      <p:sp>
        <p:nvSpPr>
          <p:cNvPr id="24580" name="Slide Number Placeholder 3"/>
          <p:cNvSpPr>
            <a:spLocks noGrp="1"/>
          </p:cNvSpPr>
          <p:nvPr>
            <p:ph type="sldNum" sz="quarter" idx="5"/>
          </p:nvPr>
        </p:nvSpPr>
        <p:spPr>
          <a:noFill/>
        </p:spPr>
        <p:txBody>
          <a:bodyPr/>
          <a:lstStyle/>
          <a:p>
            <a:fld id="{49BAA7BA-06F7-4E97-BFB7-A63A80A935F2}" type="slidenum">
              <a:rPr lang="en-US" smtClean="0"/>
              <a:pPr/>
              <a:t>1</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Table 4 - Standards for Observation Requirements by Method</a:t>
            </a:r>
          </a:p>
          <a:p>
            <a:endParaRPr lang="en-US" dirty="0"/>
          </a:p>
          <a:p>
            <a:r>
              <a:rPr lang="en-US" dirty="0"/>
              <a:t>4.1 requires that start times of repeat occupations be  offset (or staggered) by 3 hours to 21 hours.</a:t>
            </a:r>
          </a:p>
          <a:p>
            <a:endParaRPr lang="en-US" dirty="0"/>
          </a:p>
          <a:p>
            <a:r>
              <a:rPr lang="en-US" dirty="0"/>
              <a:t>This will ensure that diversity of satellite geometry and mitigation of multipath are accomplished, and also ensure that weather diversity is accomplished by observing on different days.</a:t>
            </a:r>
          </a:p>
          <a:p>
            <a:endParaRPr lang="en-US" dirty="0"/>
          </a:p>
          <a:p>
            <a:r>
              <a:rPr lang="en-US" dirty="0"/>
              <a:t>The term “offset” refers to the difference in the starting times of successive occupations. </a:t>
            </a:r>
          </a:p>
          <a:p>
            <a:endParaRPr lang="en-US" dirty="0"/>
          </a:p>
          <a:p>
            <a:r>
              <a:rPr lang="en-US" dirty="0"/>
              <a:t>Since satellite geometries essentially repeat at approximately every 12 hours, offset times of 3 to 21 hours are logical. </a:t>
            </a:r>
          </a:p>
          <a:p>
            <a:endParaRPr lang="en-US" dirty="0"/>
          </a:p>
          <a:p>
            <a:r>
              <a:rPr lang="en-US" dirty="0"/>
              <a:t>In the case of repeat sessions/occupations whose durations are between 5 hours and 24 hours, no specific offset is required since these durations already provide adequate satellite diversity and multipath mitigation.</a:t>
            </a:r>
          </a:p>
          <a:p>
            <a:endParaRPr lang="en-US" dirty="0"/>
          </a:p>
          <a:p>
            <a:r>
              <a:rPr lang="en-US" dirty="0"/>
              <a:t>4.2 lists the required TOTAL TIME (T) for OPUS PP observations.</a:t>
            </a:r>
          </a:p>
          <a:p>
            <a:r>
              <a:rPr lang="en-US" dirty="0"/>
              <a:t>Note that these Total Times are selected to reflect varying baseline distances and intended classifications.</a:t>
            </a:r>
          </a:p>
          <a:p>
            <a:endParaRPr lang="en-US" dirty="0"/>
          </a:p>
          <a:p>
            <a:r>
              <a:rPr lang="en-US" dirty="0"/>
              <a:t>Total Time is the sum of all the individual occupation times.</a:t>
            </a:r>
          </a:p>
          <a:p>
            <a:r>
              <a:rPr lang="en-US" dirty="0"/>
              <a:t>The Recommended Session Durations suggest several options to achieve the Total Time.</a:t>
            </a:r>
          </a:p>
          <a:p>
            <a:r>
              <a:rPr lang="en-US" dirty="0"/>
              <a:t>A few longer sessions are better than many short sessions.</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17</a:t>
            </a:fld>
            <a:endParaRPr lang="en-US"/>
          </a:p>
        </p:txBody>
      </p:sp>
    </p:spTree>
    <p:extLst>
      <p:ext uri="{BB962C8B-B14F-4D97-AF65-F5344CB8AC3E}">
        <p14:creationId xmlns:p14="http://schemas.microsoft.com/office/powerpoint/2010/main" val="11412445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333333"/>
                </a:solidFill>
                <a:effectLst/>
                <a:latin typeface="Arial" panose="020B0604020202020204" pitchFamily="34" charset="0"/>
              </a:rPr>
              <a:t>Table 4 - </a:t>
            </a:r>
            <a:r>
              <a:rPr lang="en-US" sz="1200" b="0" i="0" u="none" strike="noStrike" dirty="0">
                <a:solidFill>
                  <a:srgbClr val="000000"/>
                </a:solidFill>
                <a:effectLst/>
                <a:latin typeface="Arial" panose="020B0604020202020204" pitchFamily="34" charset="0"/>
              </a:rPr>
              <a:t>Standards for Observation Requirements by Method (continued)</a:t>
            </a:r>
            <a:endParaRPr lang="en-US" b="0" dirty="0">
              <a:effectLst/>
            </a:endParaRPr>
          </a:p>
          <a:p>
            <a:endParaRPr lang="en-US" dirty="0"/>
          </a:p>
          <a:p>
            <a:r>
              <a:rPr lang="en-US" dirty="0"/>
              <a:t>4.3 lists the number and duration of sessions for the GVX PP Method.</a:t>
            </a:r>
          </a:p>
          <a:p>
            <a:r>
              <a:rPr lang="en-US" dirty="0"/>
              <a:t>Note that the occupation times are less than for the OPUS PP Method, </a:t>
            </a:r>
          </a:p>
          <a:p>
            <a:r>
              <a:rPr lang="en-US" dirty="0"/>
              <a:t>but so too are the allowable baseline distances, and 3 sessions are required rather than 2.</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4.4 lists the number and duration of occupations for the GVX NRTK Method.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Primary Classification requires 6 occupations with at least 3 occupations on a different day.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4.5 lists the number and duration of occupations for the GVX SRTK Method.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GVX SRTK is not allowed in the Primary Classification.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Note also that there are more occupations and that some must be on a different day.</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18</a:t>
            </a:fld>
            <a:endParaRPr lang="en-US"/>
          </a:p>
        </p:txBody>
      </p:sp>
    </p:spTree>
    <p:extLst>
      <p:ext uri="{BB962C8B-B14F-4D97-AF65-F5344CB8AC3E}">
        <p14:creationId xmlns:p14="http://schemas.microsoft.com/office/powerpoint/2010/main" val="13658847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Table 5 – Standards for Network Design</a:t>
            </a:r>
          </a:p>
          <a:p>
            <a:endParaRPr lang="en-US" dirty="0"/>
          </a:p>
          <a:p>
            <a:pPr lvl="0"/>
            <a:r>
              <a:rPr lang="en-US" dirty="0"/>
              <a:t>It is not possible to set Standards that fit every possible situation.</a:t>
            </a:r>
          </a:p>
          <a:p>
            <a:pPr lvl="0"/>
            <a:r>
              <a:rPr lang="en-US" dirty="0"/>
              <a:t>In those unique circumstances, the Project Proposal must request pre-approval of variation from the Standards and discuss the situation.</a:t>
            </a:r>
          </a:p>
          <a:p>
            <a:endParaRPr lang="en-US" dirty="0"/>
          </a:p>
          <a:p>
            <a:r>
              <a:rPr lang="en-US" dirty="0"/>
              <a:t>5.1 states that the NOAA CORS NETWORK (NCN) must be the hub for all OPUS Projects networks.</a:t>
            </a:r>
          </a:p>
          <a:p>
            <a:r>
              <a:rPr lang="en-US" dirty="0"/>
              <a:t>There are situations where the nearest NCN station is far away from the survey site. </a:t>
            </a:r>
          </a:p>
          <a:p>
            <a:r>
              <a:rPr lang="en-US" dirty="0"/>
              <a:t>A non-NCN mark can then be located very near the survey site and be used as a HUB to shorten the local vector ties from the HUB to the local marks. </a:t>
            </a:r>
          </a:p>
          <a:p>
            <a:r>
              <a:rPr lang="en-US" dirty="0"/>
              <a:t>The use of non-NCN marks as hubs should be avoided when possible and used only when necessary. </a:t>
            </a:r>
          </a:p>
          <a:p>
            <a:endParaRPr lang="en-US" dirty="0"/>
          </a:p>
          <a:p>
            <a:r>
              <a:rPr lang="en-US" dirty="0"/>
              <a:t>5.2 lists the spacing of hubs in a project.</a:t>
            </a:r>
          </a:p>
          <a:p>
            <a:r>
              <a:rPr lang="en-US" dirty="0"/>
              <a:t>There is little benefit in spacing hubs closer than 100 km and in general the NCN CORS are not spaced much closer than that.</a:t>
            </a:r>
          </a:p>
          <a:p>
            <a:r>
              <a:rPr lang="en-US" dirty="0"/>
              <a:t>And baselines longer than 200 km can be avoided by adding an NCN hub.</a:t>
            </a:r>
          </a:p>
          <a:p>
            <a:endParaRPr lang="en-US" dirty="0"/>
          </a:p>
          <a:p>
            <a:r>
              <a:rPr lang="en-US" dirty="0"/>
              <a:t>5.3 the selection of the minimum CORS for a project should follow these spacings.</a:t>
            </a:r>
          </a:p>
          <a:p>
            <a:r>
              <a:rPr lang="en-US" dirty="0"/>
              <a:t>Avoid Distant CORS further than 800 km, there is no benefit from greater distance and the shorter baselines are better.</a:t>
            </a:r>
          </a:p>
          <a:p>
            <a:endParaRPr lang="en-US" dirty="0"/>
          </a:p>
          <a:p>
            <a:r>
              <a:rPr lang="en-US" dirty="0"/>
              <a:t>5.4 There are many error sources in GVX PP, GVX NRTK, and GVX SRTK field and office operations that might lead to incorrect positions or heights. </a:t>
            </a:r>
          </a:p>
          <a:p>
            <a:r>
              <a:rPr lang="en-US" dirty="0"/>
              <a:t>To guard against such errors, it is required that: </a:t>
            </a:r>
          </a:p>
          <a:p>
            <a:r>
              <a:rPr lang="en-US" dirty="0"/>
              <a:t>The Project includes 1 or more OPUS PP verified passive marks as checkpoints within the vicinity of the cluster of GVX vectors, if GVX vectors are uploaded to the Project.</a:t>
            </a:r>
          </a:p>
          <a:p>
            <a:endParaRPr lang="en-US" dirty="0"/>
          </a:p>
          <a:p>
            <a:r>
              <a:rPr lang="en-US" dirty="0"/>
              <a:t>But given the variability of survey conditions, terrain, accessibility, and other factors, it is not possible to set absolute requirements for quantity or proximity. </a:t>
            </a:r>
          </a:p>
          <a:p>
            <a:r>
              <a:rPr lang="en-US" dirty="0"/>
              <a:t>A checkpoint should be in close geographic proximity to the GVX observed marks and that sufficient checkpoints be included so that they can be routinely included in the GVX observations.</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19</a:t>
            </a:fld>
            <a:endParaRPr lang="en-US"/>
          </a:p>
        </p:txBody>
      </p:sp>
    </p:spTree>
    <p:extLst>
      <p:ext uri="{BB962C8B-B14F-4D97-AF65-F5344CB8AC3E}">
        <p14:creationId xmlns:p14="http://schemas.microsoft.com/office/powerpoint/2010/main" val="42608615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mn-lt"/>
              </a:rPr>
              <a:t>Table 5 – Standards for Network Design (continued)</a:t>
            </a:r>
          </a:p>
          <a:p>
            <a:endParaRPr lang="en-US" dirty="0"/>
          </a:p>
          <a:p>
            <a:r>
              <a:rPr lang="en-US" dirty="0"/>
              <a:t>5.5 sets limits for the baseline distance for OPUS PP Methods.</a:t>
            </a:r>
          </a:p>
          <a:p>
            <a:r>
              <a:rPr lang="en-US" dirty="0"/>
              <a:t>The limit does not apply to HUB-to-NCN CORS because the HUB and NCN CORS will have 24 hour data files available and these long duration data files facilitate the longer baselines.</a:t>
            </a:r>
          </a:p>
          <a:p>
            <a:r>
              <a:rPr lang="en-US" dirty="0"/>
              <a:t>If hubs are 400 km or less (Table 5.2) the resulting baselines will seldom exceed this limit.</a:t>
            </a:r>
          </a:p>
          <a:p>
            <a:endParaRPr lang="en-US" dirty="0"/>
          </a:p>
          <a:p>
            <a:r>
              <a:rPr lang="en-US" dirty="0"/>
              <a:t>5.6 sets limits on baseline length for the GVX Methods.</a:t>
            </a:r>
          </a:p>
          <a:p>
            <a:endParaRPr lang="en-US" dirty="0"/>
          </a:p>
          <a:p>
            <a:r>
              <a:rPr lang="en-US" dirty="0"/>
              <a:t>5.7 sets limits on the number and type of vectors in a vector chain.</a:t>
            </a:r>
          </a:p>
          <a:p>
            <a:r>
              <a:rPr lang="en-US" dirty="0"/>
              <a:t>We will show examples later in the presentation.</a:t>
            </a:r>
          </a:p>
          <a:p>
            <a:endParaRPr lang="en-US" dirty="0"/>
          </a:p>
          <a:p>
            <a:r>
              <a:rPr lang="en-US" dirty="0"/>
              <a:t>5.8 sets minimum spacing between adjacent marks by Classification.</a:t>
            </a:r>
          </a:p>
          <a:p>
            <a:pPr rtl="0">
              <a:spcBef>
                <a:spcPts val="0"/>
              </a:spcBef>
              <a:spcAft>
                <a:spcPts val="0"/>
              </a:spcAft>
            </a:pPr>
            <a:r>
              <a:rPr lang="en-US" sz="1800" b="0" i="0" u="none" strike="noStrike" dirty="0">
                <a:solidFill>
                  <a:srgbClr val="000000"/>
                </a:solidFill>
                <a:effectLst/>
                <a:latin typeface="Arial" panose="020B0604020202020204" pitchFamily="34" charset="0"/>
              </a:rPr>
              <a:t>The purpose of submitting projects to NGS for review and publication is to provide primary, secondary, or local geodetic control. </a:t>
            </a:r>
          </a:p>
          <a:p>
            <a:pPr rtl="0">
              <a:spcBef>
                <a:spcPts val="0"/>
              </a:spcBef>
              <a:spcAft>
                <a:spcPts val="0"/>
              </a:spcAft>
            </a:pPr>
            <a:r>
              <a:rPr lang="en-US" sz="1800" b="0" i="0" u="none" strike="noStrike" dirty="0">
                <a:solidFill>
                  <a:srgbClr val="000000"/>
                </a:solidFill>
                <a:effectLst/>
                <a:latin typeface="Arial" panose="020B0604020202020204" pitchFamily="34" charset="0"/>
              </a:rPr>
              <a:t>Once that purpose is accomplished there is no gain by closer spacing. </a:t>
            </a:r>
          </a:p>
          <a:p>
            <a:pPr rtl="0">
              <a:spcBef>
                <a:spcPts val="0"/>
              </a:spcBef>
              <a:spcAft>
                <a:spcPts val="0"/>
              </a:spcAft>
            </a:pPr>
            <a:r>
              <a:rPr lang="en-US" sz="1800" b="0" i="0" u="none" strike="noStrike" dirty="0">
                <a:solidFill>
                  <a:srgbClr val="000000"/>
                </a:solidFill>
                <a:effectLst/>
                <a:latin typeface="Arial" panose="020B0604020202020204" pitchFamily="34" charset="0"/>
              </a:rPr>
              <a:t>The Standard limits the spacing of adjacent control marks to a reasonable spacing within which local surveying practices can reliably be followed. </a:t>
            </a:r>
          </a:p>
          <a:p>
            <a:br>
              <a:rPr lang="en-US" dirty="0"/>
            </a:br>
            <a:r>
              <a:rPr lang="en-US" dirty="0"/>
              <a:t>5.9 sets limits on the beginning to ending of observations and how soon to submit the project.</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20</a:t>
            </a:fld>
            <a:endParaRPr lang="en-US"/>
          </a:p>
        </p:txBody>
      </p:sp>
    </p:spTree>
    <p:extLst>
      <p:ext uri="{BB962C8B-B14F-4D97-AF65-F5344CB8AC3E}">
        <p14:creationId xmlns:p14="http://schemas.microsoft.com/office/powerpoint/2010/main" val="32645802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altLang="en-US" dirty="0"/>
              <a:t>Table 6 - Standards for Monumentation</a:t>
            </a:r>
          </a:p>
          <a:p>
            <a:endParaRPr lang="en-US" dirty="0"/>
          </a:p>
          <a:p>
            <a:r>
              <a:rPr lang="en-US" dirty="0"/>
              <a:t>6.1 states that stable, publicly-accessible, identifiable, and permanent monuments be used in all projects.</a:t>
            </a:r>
          </a:p>
          <a:p>
            <a:r>
              <a:rPr lang="en-US" dirty="0"/>
              <a:t>And that Project Proposals Include a “typical monument” diagram in Project Proposal.</a:t>
            </a:r>
          </a:p>
          <a:p>
            <a:endParaRPr lang="en-US" dirty="0"/>
          </a:p>
          <a:p>
            <a:r>
              <a:rPr lang="en-US" dirty="0"/>
              <a:t>6.2 states that unique stampings are preferred.</a:t>
            </a:r>
          </a:p>
          <a:p>
            <a:r>
              <a:rPr lang="en-US" dirty="0"/>
              <a:t>Marks which are in close proximity and which have similar designations are often the source of misidentification and confusion.</a:t>
            </a:r>
          </a:p>
          <a:p>
            <a:r>
              <a:rPr lang="en-US" dirty="0"/>
              <a:t>NGS provides several tools to facilitate checking for nearby designations.</a:t>
            </a:r>
          </a:p>
          <a:p>
            <a:endParaRPr lang="en-US" dirty="0"/>
          </a:p>
          <a:p>
            <a:r>
              <a:rPr lang="en-US" dirty="0"/>
              <a:t>6.3 The stability of a mark is of utmost importance in geodetic surveys. </a:t>
            </a:r>
          </a:p>
          <a:p>
            <a:r>
              <a:rPr lang="en-US" dirty="0"/>
              <a:t>Annex P (see section A.29 Setting Class Code) lists vertical stability codes for many types of marks based on their settings. </a:t>
            </a:r>
          </a:p>
          <a:p>
            <a:r>
              <a:rPr lang="en-US" dirty="0"/>
              <a:t>The Project Proposal may request pre-approval of lower stability marks based on local conditions.</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21</a:t>
            </a:fld>
            <a:endParaRPr lang="en-US"/>
          </a:p>
        </p:txBody>
      </p:sp>
    </p:spTree>
    <p:extLst>
      <p:ext uri="{BB962C8B-B14F-4D97-AF65-F5344CB8AC3E}">
        <p14:creationId xmlns:p14="http://schemas.microsoft.com/office/powerpoint/2010/main" val="7563701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altLang="en-US" dirty="0"/>
              <a:t>Table 7 - Standards for Session Processing and Adjustment Results</a:t>
            </a:r>
          </a:p>
          <a:p>
            <a:endParaRPr lang="en-US" dirty="0"/>
          </a:p>
          <a:p>
            <a:r>
              <a:rPr lang="en-US" dirty="0"/>
              <a:t>7.1 Network accuracy represents the uncertainty of a mark’s position relative to a geodetic reference frame (datum).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a:t>The maximum HORIZ, UP, and ORTHO network accuracies must be less than or equal to the allowed value in Table 7.1. </a:t>
            </a:r>
          </a:p>
          <a:p>
            <a:pPr lvl="1"/>
            <a:r>
              <a:rPr lang="en-US" dirty="0"/>
              <a:t>If any values exceed the allowed value, the survey has not met the intended classification and must be assigned a different classification.</a:t>
            </a:r>
          </a:p>
          <a:p>
            <a:endParaRPr lang="en-US" dirty="0"/>
          </a:p>
          <a:p>
            <a:r>
              <a:rPr lang="en-US" dirty="0"/>
              <a:t>7.2 Local accuracy represents the uncertainty of a mark’s position relative to other directly connected, adjacent control points.</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a:t>The maximum HORIZ, UP, and ORTHO local accuracy must be less than or equal to the allowed value in Table 7.2. </a:t>
            </a:r>
          </a:p>
          <a:p>
            <a:pPr lvl="1"/>
            <a:r>
              <a:rPr lang="en-US" dirty="0"/>
              <a:t>If any values exceed the allowed value, the survey has not met the intended classification and must be assigned a different classification.</a:t>
            </a:r>
          </a:p>
          <a:p>
            <a:endParaRPr lang="en-US" dirty="0"/>
          </a:p>
          <a:p>
            <a:r>
              <a:rPr lang="en-US" dirty="0"/>
              <a:t>7.3 Sets maximum peak-to-peak coordinate comparisons. </a:t>
            </a:r>
          </a:p>
          <a:p>
            <a:pPr lvl="1"/>
            <a:r>
              <a:rPr lang="en-US" dirty="0"/>
              <a:t>If any values exceed the allowed value, the survey has not met the intended classification and must be assigned a different classification.</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22</a:t>
            </a:fld>
            <a:endParaRPr lang="en-US"/>
          </a:p>
        </p:txBody>
      </p:sp>
    </p:spTree>
    <p:extLst>
      <p:ext uri="{BB962C8B-B14F-4D97-AF65-F5344CB8AC3E}">
        <p14:creationId xmlns:p14="http://schemas.microsoft.com/office/powerpoint/2010/main" val="20111182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Standards for Session Processing and Adjustment Results (continued)</a:t>
            </a:r>
          </a:p>
          <a:p>
            <a:endParaRPr lang="en-US" dirty="0"/>
          </a:p>
          <a:p>
            <a:r>
              <a:rPr lang="en-US" dirty="0"/>
              <a:t>7.4 The maximum residuals per vector are tabulated in the PREPLT2 output. </a:t>
            </a:r>
          </a:p>
          <a:p>
            <a:r>
              <a:rPr lang="en-US" dirty="0"/>
              <a:t>The PREPLT2 output is summarized from the detailed Processing Log (.sum) file in the adjustment. </a:t>
            </a:r>
          </a:p>
          <a:p>
            <a:r>
              <a:rPr lang="en-US" dirty="0"/>
              <a:t>Note that these are absolute  values.</a:t>
            </a:r>
          </a:p>
          <a:p>
            <a:endParaRPr lang="en-US" dirty="0"/>
          </a:p>
          <a:p>
            <a:r>
              <a:rPr lang="en-US" dirty="0"/>
              <a:t>7.5 sets statistical quality checks.</a:t>
            </a:r>
          </a:p>
          <a:p>
            <a:r>
              <a:rPr lang="en-US" dirty="0"/>
              <a:t>The F-Statistic Test is listed in the Horizontal Constrained Adjustment (.TXT) and in the Vertical Constrained Adjustment (.TXT).  </a:t>
            </a:r>
          </a:p>
          <a:p>
            <a:r>
              <a:rPr lang="en-US" dirty="0"/>
              <a:t>The Mark Constraint Ratios are listed in the Horizontal Constrained Adjustment (.TXT) and in the Vertical Constrained Adjustment (.TXT). </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23</a:t>
            </a:fld>
            <a:endParaRPr lang="en-US"/>
          </a:p>
        </p:txBody>
      </p:sp>
    </p:spTree>
    <p:extLst>
      <p:ext uri="{BB962C8B-B14F-4D97-AF65-F5344CB8AC3E}">
        <p14:creationId xmlns:p14="http://schemas.microsoft.com/office/powerpoint/2010/main" val="10815834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Table 8 - Standards for Achieving Valid Orthometric Heights</a:t>
            </a:r>
          </a:p>
          <a:p>
            <a:endParaRPr lang="en-US" dirty="0"/>
          </a:p>
          <a:p>
            <a:r>
              <a:rPr lang="en-US" dirty="0"/>
              <a:t>General Limitation</a:t>
            </a:r>
          </a:p>
          <a:p>
            <a:r>
              <a:rPr lang="en-US" dirty="0"/>
              <a:t>The requirements of Table 8 are applicable only to surveys which seek to establish valid orthometric heights via GNSS Geodetic Control Surveys using OPUS Projects. </a:t>
            </a:r>
          </a:p>
          <a:p>
            <a:r>
              <a:rPr lang="en-US" dirty="0"/>
              <a:t>The Project Proposal must state whether the project proposes to establish valid orthometric heights and </a:t>
            </a:r>
          </a:p>
          <a:p>
            <a:r>
              <a:rPr lang="en-US" dirty="0"/>
              <a:t>The Project Report must state the surveyors intent regarding the orthometric heights in the project.</a:t>
            </a:r>
          </a:p>
          <a:p>
            <a:endParaRPr lang="en-US" dirty="0"/>
          </a:p>
          <a:p>
            <a:r>
              <a:rPr lang="en-US" dirty="0"/>
              <a:t>8.1 requires that new benchmarks must be within the proximity requirements of Standard 8.3 of at least 2 existing valid benchmarks.</a:t>
            </a:r>
          </a:p>
          <a:p>
            <a:endParaRPr lang="en-US" dirty="0"/>
          </a:p>
          <a:p>
            <a:r>
              <a:rPr lang="en-US" dirty="0"/>
              <a:t>8.2 requires that existing valid benchmarks be chosen from a limited set of acceptable orthometric height types.</a:t>
            </a:r>
          </a:p>
          <a:p>
            <a:r>
              <a:rPr lang="en-US" dirty="0"/>
              <a:t>The OPUS Projects User Guide has a very extensive discussion of these orthometric height types with examples.</a:t>
            </a:r>
          </a:p>
          <a:p>
            <a:endParaRPr lang="en-US" dirty="0"/>
          </a:p>
          <a:p>
            <a:r>
              <a:rPr lang="en-US" dirty="0"/>
              <a:t>8.3 sets the maximum allowable distance from new benchmarks to existing valid benchmarks.</a:t>
            </a:r>
          </a:p>
          <a:p>
            <a:r>
              <a:rPr lang="en-US" dirty="0"/>
              <a:t>This presentation will show examples later.</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24</a:t>
            </a:fld>
            <a:endParaRPr lang="en-US"/>
          </a:p>
        </p:txBody>
      </p:sp>
    </p:spTree>
    <p:extLst>
      <p:ext uri="{BB962C8B-B14F-4D97-AF65-F5344CB8AC3E}">
        <p14:creationId xmlns:p14="http://schemas.microsoft.com/office/powerpoint/2010/main" val="1519613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Table 9 - Standards for Equipment Used in Field Observations and Office Procedures</a:t>
            </a:r>
          </a:p>
          <a:p>
            <a:endParaRPr lang="en-US" dirty="0"/>
          </a:p>
          <a:p>
            <a:r>
              <a:rPr lang="en-US" dirty="0"/>
              <a:t>9.1 requires either fixed height or adjustable height tripods in each Classification.</a:t>
            </a:r>
          </a:p>
          <a:p>
            <a:r>
              <a:rPr lang="en-US" dirty="0"/>
              <a:t>A fixed height tripod is one in which the distance from the pole tip to the ARP cannot be adjusted or modified.  </a:t>
            </a:r>
          </a:p>
          <a:p>
            <a:r>
              <a:rPr lang="en-US" dirty="0"/>
              <a:t>An adjustable height tripod is one in which the distance from the pole tip to the ARP can be adjusted or modified. </a:t>
            </a:r>
          </a:p>
          <a:p>
            <a:r>
              <a:rPr lang="en-US" dirty="0"/>
              <a:t>All tripods and level bubbles in good repair and adjusted.</a:t>
            </a:r>
            <a:br>
              <a:rPr lang="en-US" dirty="0"/>
            </a:br>
            <a:r>
              <a:rPr lang="en-US" dirty="0"/>
              <a:t>Carefully measured tripod heights are required.</a:t>
            </a:r>
          </a:p>
          <a:p>
            <a:br>
              <a:rPr lang="en-US" dirty="0"/>
            </a:br>
            <a:r>
              <a:rPr lang="en-US" dirty="0"/>
              <a:t>9.2 NGS maintains a list of known NGS-calibrated GPS/GNSS antennas in an ANTCAL file. </a:t>
            </a:r>
          </a:p>
          <a:p>
            <a:r>
              <a:rPr lang="en-US" dirty="0"/>
              <a:t>Antennas which are not on this list are not allowed by the Standard.</a:t>
            </a:r>
          </a:p>
          <a:p>
            <a:br>
              <a:rPr lang="en-US" dirty="0"/>
            </a:br>
            <a:r>
              <a:rPr lang="en-US" dirty="0"/>
              <a:t>9.3 GNSS raw data in RINEX version 2.11 or newer is acceptable for OPUS PP methods. </a:t>
            </a:r>
          </a:p>
          <a:p>
            <a:r>
              <a:rPr lang="en-US" dirty="0"/>
              <a:t>GVX methods may use whatever raw data file the non-NGS software requires.</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25</a:t>
            </a:fld>
            <a:endParaRPr lang="en-US"/>
          </a:p>
        </p:txBody>
      </p:sp>
    </p:spTree>
    <p:extLst>
      <p:ext uri="{BB962C8B-B14F-4D97-AF65-F5344CB8AC3E}">
        <p14:creationId xmlns:p14="http://schemas.microsoft.com/office/powerpoint/2010/main" val="27320285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Table 10 makes it clear that certain supporting documentation is required.</a:t>
            </a:r>
          </a:p>
          <a:p>
            <a:r>
              <a:rPr lang="en-US" dirty="0"/>
              <a:t>The OPUS Projects User Guide has detailed information.</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26</a:t>
            </a:fld>
            <a:endParaRPr lang="en-US"/>
          </a:p>
        </p:txBody>
      </p:sp>
    </p:spTree>
    <p:extLst>
      <p:ext uri="{BB962C8B-B14F-4D97-AF65-F5344CB8AC3E}">
        <p14:creationId xmlns:p14="http://schemas.microsoft.com/office/powerpoint/2010/main" val="104935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r>
              <a:rPr lang="en-US" dirty="0"/>
              <a:t>Very broadly,</a:t>
            </a:r>
            <a:r>
              <a:rPr lang="en-US" baseline="0" dirty="0"/>
              <a:t> you probably go through these or very similar steps for every project.</a:t>
            </a:r>
            <a:endParaRPr lang="en-US" dirty="0"/>
          </a:p>
        </p:txBody>
      </p:sp>
      <p:sp>
        <p:nvSpPr>
          <p:cNvPr id="35844" name="Slide Number Placeholder 3"/>
          <p:cNvSpPr>
            <a:spLocks noGrp="1"/>
          </p:cNvSpPr>
          <p:nvPr>
            <p:ph type="sldNum" sz="quarter" idx="5"/>
          </p:nvPr>
        </p:nvSpPr>
        <p:spPr>
          <a:noFill/>
        </p:spPr>
        <p:txBody>
          <a:bodyPr/>
          <a:lstStyle/>
          <a:p>
            <a:fld id="{490F8DA1-C9FB-4975-8294-B45FEDE443B6}" type="slidenum">
              <a:rPr lang="en-US" smtClean="0"/>
              <a:pPr/>
              <a:t>5</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Specifications explain each standard and/or describe how to meet the standard. </a:t>
            </a:r>
          </a:p>
          <a:p>
            <a:endParaRPr lang="en-US" dirty="0"/>
          </a:p>
          <a:p>
            <a:r>
              <a:rPr lang="en-US" dirty="0"/>
              <a:t>The Specifications section is arranged by Table and then each standard is discussed separately in the order found in the Table. </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27</a:t>
            </a:fld>
            <a:endParaRPr lang="en-US"/>
          </a:p>
        </p:txBody>
      </p:sp>
    </p:spTree>
    <p:extLst>
      <p:ext uri="{BB962C8B-B14F-4D97-AF65-F5344CB8AC3E}">
        <p14:creationId xmlns:p14="http://schemas.microsoft.com/office/powerpoint/2010/main" val="6379327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several slides will illustrate a few key concepts.</a:t>
            </a:r>
          </a:p>
          <a:p>
            <a:pPr lvl="1"/>
            <a:r>
              <a:rPr lang="en-US" dirty="0"/>
              <a:t>Vector steps &amp; vector chains</a:t>
            </a:r>
          </a:p>
          <a:p>
            <a:pPr lvl="1"/>
            <a:r>
              <a:rPr lang="en-US" dirty="0"/>
              <a:t>Multi-hub network, joining of vector chains</a:t>
            </a:r>
          </a:p>
          <a:p>
            <a:pPr lvl="1"/>
            <a:r>
              <a:rPr lang="en-US" dirty="0"/>
              <a:t>Multi-hub network, limiting vector lengths</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28</a:t>
            </a:fld>
            <a:endParaRPr lang="en-US"/>
          </a:p>
        </p:txBody>
      </p:sp>
    </p:spTree>
    <p:extLst>
      <p:ext uri="{BB962C8B-B14F-4D97-AF65-F5344CB8AC3E}">
        <p14:creationId xmlns:p14="http://schemas.microsoft.com/office/powerpoint/2010/main" val="30914266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rPr>
              <a:t>Table 5.7 – Limits vector chains to 2 vector steps, and also effectively prohibits “daisy-chaining” or “leap-frogging” of vectors.</a:t>
            </a:r>
          </a:p>
          <a:p>
            <a:endParaRPr lang="en-US" dirty="0"/>
          </a:p>
          <a:p>
            <a:r>
              <a:rPr lang="en-US" dirty="0"/>
              <a:t>By making direct connections from the NCN to a GVX Base Station, error-propagation is minimized.</a:t>
            </a:r>
          </a:p>
          <a:p>
            <a:endParaRPr lang="en-US" dirty="0"/>
          </a:p>
          <a:p>
            <a:r>
              <a:rPr lang="en-US" dirty="0"/>
              <a:t>Connecting several GVX Base stations and vectors in succession provides many opportunities for error accumulation.</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29</a:t>
            </a:fld>
            <a:endParaRPr lang="en-US"/>
          </a:p>
        </p:txBody>
      </p:sp>
    </p:spTree>
    <p:extLst>
      <p:ext uri="{BB962C8B-B14F-4D97-AF65-F5344CB8AC3E}">
        <p14:creationId xmlns:p14="http://schemas.microsoft.com/office/powerpoint/2010/main" val="36706656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mn-lt"/>
              </a:rPr>
              <a:t>In this simplified network diagram, the longest vector chain is 2 vectors.</a:t>
            </a:r>
          </a:p>
          <a:p>
            <a:r>
              <a:rPr lang="en-US" sz="1200" dirty="0">
                <a:latin typeface="+mn-lt"/>
              </a:rPr>
              <a:t>Each vector chain starts at a remote mark and steps back toward the HUB.</a:t>
            </a:r>
          </a:p>
          <a:p>
            <a:r>
              <a:rPr lang="en-US" sz="1200" dirty="0">
                <a:latin typeface="+mn-lt"/>
              </a:rPr>
              <a:t>Some of these vector chains are only 1 vector step, the others are 2 vector steps.</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30</a:t>
            </a:fld>
            <a:endParaRPr lang="en-US"/>
          </a:p>
        </p:txBody>
      </p:sp>
    </p:spTree>
    <p:extLst>
      <p:ext uri="{BB962C8B-B14F-4D97-AF65-F5344CB8AC3E}">
        <p14:creationId xmlns:p14="http://schemas.microsoft.com/office/powerpoint/2010/main" val="32458686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200" b="0" i="0" u="none" strike="noStrike" dirty="0">
                <a:solidFill>
                  <a:srgbClr val="000000"/>
                </a:solidFill>
                <a:effectLst/>
                <a:latin typeface="+mn-lt"/>
              </a:rPr>
              <a:t>When projects extend about 100 km or more from HUB 1, it may be advantageous to include a HUB 2.</a:t>
            </a:r>
          </a:p>
          <a:p>
            <a:pPr rtl="0">
              <a:spcBef>
                <a:spcPts val="0"/>
              </a:spcBef>
              <a:spcAft>
                <a:spcPts val="0"/>
              </a:spcAft>
            </a:pPr>
            <a:endParaRPr lang="en-US" sz="1200" b="0" i="0" u="none" strike="noStrike" dirty="0">
              <a:solidFill>
                <a:srgbClr val="000000"/>
              </a:solidFill>
              <a:effectLst/>
              <a:latin typeface="+mn-lt"/>
            </a:endParaRPr>
          </a:p>
          <a:p>
            <a:pPr rtl="0">
              <a:spcBef>
                <a:spcPts val="0"/>
              </a:spcBef>
              <a:spcAft>
                <a:spcPts val="0"/>
              </a:spcAft>
            </a:pPr>
            <a:r>
              <a:rPr lang="en-US" sz="1200" b="0" i="0" u="none" strike="noStrike" dirty="0">
                <a:solidFill>
                  <a:srgbClr val="000000"/>
                </a:solidFill>
                <a:effectLst/>
                <a:latin typeface="+mn-lt"/>
              </a:rPr>
              <a:t>The first advantage is that vectors from HUB 2 may attach to the same marks as vectors from HUB 1, making joined vector chains possible.</a:t>
            </a:r>
          </a:p>
          <a:p>
            <a:pPr rtl="0">
              <a:spcBef>
                <a:spcPts val="0"/>
              </a:spcBef>
              <a:spcAft>
                <a:spcPts val="0"/>
              </a:spcAft>
            </a:pPr>
            <a:endParaRPr lang="en-US" sz="1200" b="0" i="0" u="none" strike="noStrike" dirty="0">
              <a:solidFill>
                <a:srgbClr val="000000"/>
              </a:solidFill>
              <a:effectLst/>
              <a:latin typeface="+mn-lt"/>
            </a:endParaRPr>
          </a:p>
          <a:p>
            <a:pPr rtl="0">
              <a:spcBef>
                <a:spcPts val="0"/>
              </a:spcBef>
              <a:spcAft>
                <a:spcPts val="0"/>
              </a:spcAft>
            </a:pPr>
            <a:r>
              <a:rPr lang="en-US" sz="1200" b="0" i="0" u="none" strike="noStrike" dirty="0">
                <a:solidFill>
                  <a:srgbClr val="000000"/>
                </a:solidFill>
                <a:effectLst/>
                <a:latin typeface="+mn-lt"/>
              </a:rPr>
              <a:t>In this diagram, it is evident that a vector chain which starts at a remote mark might have 2 (or more) paths back to a HUB or HUBs. </a:t>
            </a:r>
          </a:p>
          <a:p>
            <a:pPr rtl="0">
              <a:spcBef>
                <a:spcPts val="0"/>
              </a:spcBef>
              <a:spcAft>
                <a:spcPts val="0"/>
              </a:spcAft>
            </a:pPr>
            <a:r>
              <a:rPr lang="en-US" sz="1200" b="0" i="0" u="none" strike="noStrike" dirty="0">
                <a:solidFill>
                  <a:srgbClr val="000000"/>
                </a:solidFill>
                <a:effectLst/>
                <a:latin typeface="+mn-lt"/>
              </a:rPr>
              <a:t>The dashed red lines show the vector chain junctions.</a:t>
            </a:r>
            <a:endParaRPr lang="en-US" sz="1200" b="0" dirty="0">
              <a:effectLst/>
              <a:latin typeface="+mn-lt"/>
            </a:endParaRPr>
          </a:p>
          <a:p>
            <a:pPr rtl="0">
              <a:spcBef>
                <a:spcPts val="0"/>
              </a:spcBef>
              <a:spcAft>
                <a:spcPts val="0"/>
              </a:spcAft>
            </a:pPr>
            <a:r>
              <a:rPr lang="en-US" sz="1200" b="0" i="0" u="none" strike="noStrike" dirty="0">
                <a:solidFill>
                  <a:srgbClr val="000000"/>
                </a:solidFill>
                <a:effectLst/>
                <a:latin typeface="+mn-lt"/>
              </a:rPr>
              <a:t>It shows how passive marks might be located from more than one GVX Base or HUB.</a:t>
            </a:r>
            <a:endParaRPr lang="en-US" sz="1200" b="0" dirty="0">
              <a:effectLst/>
              <a:latin typeface="+mn-lt"/>
            </a:endParaRPr>
          </a:p>
          <a:p>
            <a:pPr rtl="0">
              <a:spcBef>
                <a:spcPts val="0"/>
              </a:spcBef>
              <a:spcAft>
                <a:spcPts val="0"/>
              </a:spcAft>
            </a:pPr>
            <a:r>
              <a:rPr lang="en-US" sz="1200" b="0" i="0" u="none" strike="noStrike" dirty="0">
                <a:solidFill>
                  <a:srgbClr val="000000"/>
                </a:solidFill>
                <a:effectLst/>
                <a:latin typeface="+mn-lt"/>
              </a:rPr>
              <a:t>It also shows that the cumulative length of the vector steps may sometimes exceed the HUB-to-HUB spacing.</a:t>
            </a:r>
            <a:endParaRPr lang="en-US" sz="1200" b="0" dirty="0">
              <a:effectLst/>
              <a:latin typeface="+mn-lt"/>
            </a:endParaRP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31</a:t>
            </a:fld>
            <a:endParaRPr lang="en-US"/>
          </a:p>
        </p:txBody>
      </p:sp>
    </p:spTree>
    <p:extLst>
      <p:ext uri="{BB962C8B-B14F-4D97-AF65-F5344CB8AC3E}">
        <p14:creationId xmlns:p14="http://schemas.microsoft.com/office/powerpoint/2010/main" val="23886593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200" b="0" i="0" u="none" strike="noStrike" dirty="0">
                <a:solidFill>
                  <a:srgbClr val="000000"/>
                </a:solidFill>
                <a:effectLst/>
                <a:latin typeface="+mn-lt"/>
              </a:rPr>
              <a:t>The second advantage is that vectors from HUB2 to marks 8, 9, and 10 are shorter than would have been the case in a 1 HUB project.</a:t>
            </a:r>
          </a:p>
          <a:p>
            <a:pPr rtl="0">
              <a:spcBef>
                <a:spcPts val="0"/>
              </a:spcBef>
              <a:spcAft>
                <a:spcPts val="0"/>
              </a:spcAft>
            </a:pPr>
            <a:endParaRPr lang="en-US" sz="12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rPr>
              <a:t>This diagram shows how a second hub is used to extend the project beyond 100-200 km (see Table 4 and Table 5) thereby limiting the length of the vectors. </a:t>
            </a:r>
            <a:r>
              <a:rPr lang="en-US" sz="1200" dirty="0">
                <a:solidFill>
                  <a:prstClr val="black"/>
                </a:solidFill>
                <a:latin typeface="Arial" panose="020B0604020202020204"/>
                <a:ea typeface="MS PGothic" panose="020B0600070205080204" pitchFamily="34" charset="-128"/>
              </a:rPr>
              <a:t>Without HUB 2, the vectors from HUB 1 might exceed the allowable maximum.</a:t>
            </a:r>
            <a:endParaRPr lang="en-US" sz="1200" dirty="0">
              <a:latin typeface="+mn-lt"/>
            </a:endParaRP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32</a:t>
            </a:fld>
            <a:endParaRPr lang="en-US"/>
          </a:p>
        </p:txBody>
      </p:sp>
    </p:spTree>
    <p:extLst>
      <p:ext uri="{BB962C8B-B14F-4D97-AF65-F5344CB8AC3E}">
        <p14:creationId xmlns:p14="http://schemas.microsoft.com/office/powerpoint/2010/main" val="27026209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mn-lt"/>
              </a:rPr>
              <a:t>NETWORK 8 - OPUS Projects will process, but is not submittable to NGS</a:t>
            </a:r>
          </a:p>
          <a:p>
            <a:r>
              <a:rPr lang="en-US" sz="1200" dirty="0">
                <a:latin typeface="+mn-lt"/>
              </a:rPr>
              <a:t>In this network marks 1, 2, 3, 4 and 5 are NCN CORS (used as GVX NRTK bases).</a:t>
            </a:r>
          </a:p>
          <a:p>
            <a:r>
              <a:rPr lang="en-US" sz="1200" dirty="0">
                <a:latin typeface="+mn-lt"/>
              </a:rPr>
              <a:t>Therefore, they have constrainable positions. </a:t>
            </a:r>
          </a:p>
          <a:p>
            <a:endParaRPr lang="en-US" sz="1200" dirty="0">
              <a:latin typeface="+mn-lt"/>
            </a:endParaRPr>
          </a:p>
          <a:p>
            <a:r>
              <a:rPr lang="en-US" sz="1200" dirty="0">
                <a:latin typeface="+mn-lt"/>
              </a:rPr>
              <a:t>The surveyor uses data from the NCN CORS and from local GNSS rovers to compute GVX vectors from the NRTK bases to the green diamonds, and then uploads them to an OPUS Project. </a:t>
            </a:r>
          </a:p>
          <a:p>
            <a:endParaRPr lang="en-US" sz="1200" dirty="0">
              <a:latin typeface="+mn-lt"/>
            </a:endParaRPr>
          </a:p>
          <a:p>
            <a:r>
              <a:rPr lang="en-US" sz="1200" dirty="0">
                <a:latin typeface="+mn-lt"/>
              </a:rPr>
              <a:t>OPUS PROJECTS can adjust the resulting network. </a:t>
            </a:r>
          </a:p>
          <a:p>
            <a:endParaRPr lang="en-US" sz="1200" dirty="0">
              <a:latin typeface="+mn-lt"/>
            </a:endParaRPr>
          </a:p>
          <a:p>
            <a:r>
              <a:rPr lang="en-US" sz="1200" dirty="0">
                <a:latin typeface="+mn-lt"/>
              </a:rPr>
              <a:t>Network 8 does not contain OPUS PP verified checkpoints.</a:t>
            </a:r>
          </a:p>
          <a:p>
            <a:r>
              <a:rPr lang="en-US" sz="1200" dirty="0">
                <a:latin typeface="+mn-lt"/>
              </a:rPr>
              <a:t>Network 8 is not submittable to NGS for review and publication.</a:t>
            </a:r>
            <a:endParaRPr lang="en-US" dirty="0"/>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33</a:t>
            </a:fld>
            <a:endParaRPr lang="en-US"/>
          </a:p>
        </p:txBody>
      </p:sp>
    </p:spTree>
    <p:extLst>
      <p:ext uri="{BB962C8B-B14F-4D97-AF65-F5344CB8AC3E}">
        <p14:creationId xmlns:p14="http://schemas.microsoft.com/office/powerpoint/2010/main" val="18585228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mn-lt"/>
              </a:rPr>
              <a:t>By also collecting raw data files at marks a, b, c, and d and submitting them to OPUS PROJECTS, the surveyor can create checkpoints and also tie the entire network together. </a:t>
            </a:r>
          </a:p>
          <a:p>
            <a:endParaRPr lang="en-US" sz="1200" dirty="0">
              <a:latin typeface="+mn-lt"/>
            </a:endParaRPr>
          </a:p>
          <a:p>
            <a:r>
              <a:rPr lang="en-US" sz="1200" dirty="0">
                <a:latin typeface="+mn-lt"/>
              </a:rPr>
              <a:t>Network 8A does contain OPUS PP verified checkpoints and is submittable to NGS for review and publication.</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34</a:t>
            </a:fld>
            <a:endParaRPr lang="en-US"/>
          </a:p>
        </p:txBody>
      </p:sp>
    </p:spTree>
    <p:extLst>
      <p:ext uri="{BB962C8B-B14F-4D97-AF65-F5344CB8AC3E}">
        <p14:creationId xmlns:p14="http://schemas.microsoft.com/office/powerpoint/2010/main" val="21268638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rPr>
              <a:t>5.3 requires 3 or more CORS spaced within designated distance ranges.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rPr>
              <a:t>Figure 10 - This diagram of a proposed network shows proposed CORS selections and locations of marks within targeted distance ranges.</a:t>
            </a:r>
          </a:p>
          <a:p>
            <a:r>
              <a:rPr lang="en-US" dirty="0"/>
              <a:t>Given the non-uniform distribution of NCN CORS, project mark locations, and other considerations, adherence to this Standard can best be judged by selecting a local CORS to use as HUB, then selecting the needed surrounding CORS, and finally selecting a distant CORS. </a:t>
            </a:r>
          </a:p>
          <a:p>
            <a:endParaRPr lang="en-US" dirty="0"/>
          </a:p>
          <a:p>
            <a:r>
              <a:rPr lang="en-US" dirty="0"/>
              <a:t>After these selections are made, one can measure: </a:t>
            </a:r>
          </a:p>
          <a:p>
            <a:pPr lvl="1"/>
            <a:r>
              <a:rPr lang="en-US" dirty="0"/>
              <a:t>from the proposed local HUB to the project marks (should be less than 100 to 200 km)</a:t>
            </a:r>
          </a:p>
          <a:p>
            <a:pPr lvl="1"/>
            <a:r>
              <a:rPr lang="en-US" dirty="0"/>
              <a:t>from the proposed local HUB to the nearby CORS (should be less than 300 km)</a:t>
            </a:r>
          </a:p>
          <a:p>
            <a:pPr lvl="1"/>
            <a:r>
              <a:rPr lang="en-US" dirty="0"/>
              <a:t>from the proposed local HUB to the distant CORS (should be 400 km to 800 km)</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35</a:t>
            </a:fld>
            <a:endParaRPr lang="en-US"/>
          </a:p>
        </p:txBody>
      </p:sp>
    </p:spTree>
    <p:extLst>
      <p:ext uri="{BB962C8B-B14F-4D97-AF65-F5344CB8AC3E}">
        <p14:creationId xmlns:p14="http://schemas.microsoft.com/office/powerpoint/2010/main" val="5225359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rPr>
              <a:t>Figure 12 - Benchmark Location and Spacing Diagram </a:t>
            </a:r>
          </a:p>
          <a:p>
            <a:endParaRPr lang="en-US" dirty="0"/>
          </a:p>
          <a:p>
            <a:r>
              <a:rPr lang="en-US" dirty="0"/>
              <a:t>For small projects</a:t>
            </a:r>
          </a:p>
          <a:p>
            <a:r>
              <a:rPr lang="en-US" dirty="0"/>
              <a:t>An easy way to determine if a proposed new benchmark lies with the allowable maximum distance to 2 or more existing valid benchmarks is to make a scaled plot, then draw circles of the appropriate radius around each existing valid benchmark.</a:t>
            </a:r>
          </a:p>
          <a:p>
            <a:r>
              <a:rPr lang="en-US" dirty="0"/>
              <a:t>If the proposed new benchmark lies within 2 or more overlapping circles, then it meets the Standard.</a:t>
            </a:r>
          </a:p>
          <a:p>
            <a:endParaRPr lang="en-US" dirty="0"/>
          </a:p>
          <a:p>
            <a:r>
              <a:rPr lang="en-US" dirty="0"/>
              <a:t>However, this is potentially cumbersome and error prone since the overlaps can be visually difficult to determine.</a:t>
            </a:r>
          </a:p>
          <a:p>
            <a:endParaRPr lang="en-US" dirty="0"/>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36</a:t>
            </a:fld>
            <a:endParaRPr lang="en-US"/>
          </a:p>
        </p:txBody>
      </p:sp>
    </p:spTree>
    <p:extLst>
      <p:ext uri="{BB962C8B-B14F-4D97-AF65-F5344CB8AC3E}">
        <p14:creationId xmlns:p14="http://schemas.microsoft.com/office/powerpoint/2010/main" val="8852241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r>
              <a:rPr lang="en-US" dirty="0"/>
              <a:t>The steps when using OPUS Projects are very similar,</a:t>
            </a:r>
            <a:r>
              <a:rPr lang="en-US" baseline="0" dirty="0"/>
              <a:t> but the steps in black use OPUS Projects rather than your own resources.</a:t>
            </a:r>
            <a:endParaRPr lang="en-US" dirty="0"/>
          </a:p>
        </p:txBody>
      </p:sp>
      <p:sp>
        <p:nvSpPr>
          <p:cNvPr id="35844" name="Slide Number Placeholder 3"/>
          <p:cNvSpPr>
            <a:spLocks noGrp="1"/>
          </p:cNvSpPr>
          <p:nvPr>
            <p:ph type="sldNum" sz="quarter" idx="5"/>
          </p:nvPr>
        </p:nvSpPr>
        <p:spPr>
          <a:noFill/>
        </p:spPr>
        <p:txBody>
          <a:bodyPr/>
          <a:lstStyle/>
          <a:p>
            <a:fld id="{490F8DA1-C9FB-4975-8294-B45FEDE443B6}" type="slidenum">
              <a:rPr lang="en-US" smtClean="0"/>
              <a:pPr/>
              <a:t>6</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rPr>
              <a:t>Figure 13 - </a:t>
            </a:r>
            <a:r>
              <a:rPr kumimoji="0" lang="en-US" altLang="en-US" sz="1200" b="0" i="0" u="none" strike="noStrike" cap="none" normalizeH="0" baseline="0" dirty="0">
                <a:ln>
                  <a:noFill/>
                </a:ln>
                <a:solidFill>
                  <a:srgbClr val="000000"/>
                </a:solidFill>
                <a:effectLst/>
                <a:latin typeface="+mn-lt"/>
                <a:cs typeface="Arial" panose="020B0604020202020204" pitchFamily="34" charset="0"/>
              </a:rPr>
              <a:t>Benchmark Distance Tabulation</a:t>
            </a:r>
            <a:endParaRPr kumimoji="0" lang="en-US" altLang="en-US" sz="1200" b="0" i="0" u="none" strike="noStrike" cap="none" normalizeH="0" baseline="0" dirty="0">
              <a:ln>
                <a:noFill/>
              </a:ln>
              <a:solidFill>
                <a:schemeClr val="tx1"/>
              </a:solidFill>
              <a:effectLst/>
              <a:latin typeface="+mn-lt"/>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small projects</a:t>
            </a:r>
          </a:p>
          <a:p>
            <a:r>
              <a:rPr lang="en-US" dirty="0"/>
              <a:t>An alternative method is to measure on the scaled plot from a proposed new benchmark to each existing valid benchmark and tabulate the results in a multi-column format.</a:t>
            </a:r>
          </a:p>
          <a:p>
            <a:r>
              <a:rPr lang="en-US" dirty="0"/>
              <a:t>By inspection, one can find which new benchmarks are within the maximum allowable distance to 2 or more existing valid benchmarks.</a:t>
            </a:r>
          </a:p>
          <a:p>
            <a:endParaRPr lang="en-US" dirty="0"/>
          </a:p>
          <a:p>
            <a:r>
              <a:rPr lang="en-US" dirty="0"/>
              <a:t>In this example, colors were applied to the table.</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37</a:t>
            </a:fld>
            <a:endParaRPr lang="en-US"/>
          </a:p>
        </p:txBody>
      </p:sp>
    </p:spTree>
    <p:extLst>
      <p:ext uri="{BB962C8B-B14F-4D97-AF65-F5344CB8AC3E}">
        <p14:creationId xmlns:p14="http://schemas.microsoft.com/office/powerpoint/2010/main" val="19087304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rPr>
              <a:t>Figure 13A - </a:t>
            </a:r>
            <a:r>
              <a:rPr kumimoji="0" lang="en-US" altLang="en-US" sz="1200" b="0" i="0" u="none" strike="noStrike" cap="none" normalizeH="0" baseline="0" dirty="0">
                <a:ln>
                  <a:noFill/>
                </a:ln>
                <a:solidFill>
                  <a:srgbClr val="000000"/>
                </a:solidFill>
                <a:effectLst/>
                <a:latin typeface="+mn-lt"/>
                <a:cs typeface="Arial" panose="020B0604020202020204" pitchFamily="34" charset="0"/>
              </a:rPr>
              <a:t>Benchmark Distance Tabulation  (3-column format)</a:t>
            </a:r>
            <a:endParaRPr kumimoji="0" lang="en-US" altLang="en-US" sz="1200" b="0" i="0" u="none" strike="noStrike" cap="none" normalizeH="0" baseline="0" dirty="0">
              <a:ln>
                <a:noFill/>
              </a:ln>
              <a:solidFill>
                <a:schemeClr val="tx1"/>
              </a:solidFill>
              <a:effectLst/>
              <a:latin typeface="+mn-lt"/>
            </a:endParaRPr>
          </a:p>
          <a:p>
            <a:endParaRPr lang="en-US" dirty="0"/>
          </a:p>
          <a:p>
            <a:r>
              <a:rPr lang="en-US" dirty="0"/>
              <a:t>Since every mark in a project has a coordinate, the distance between any pair of marks can be computed by coordinate geometry.</a:t>
            </a:r>
          </a:p>
          <a:p>
            <a:endParaRPr lang="en-US" dirty="0"/>
          </a:p>
          <a:p>
            <a:r>
              <a:rPr lang="en-US" dirty="0"/>
              <a:t>A 3 column design for the output will allow easy sorting.</a:t>
            </a:r>
          </a:p>
          <a:p>
            <a:endParaRPr lang="en-US" dirty="0"/>
          </a:p>
          <a:p>
            <a:r>
              <a:rPr lang="en-US" dirty="0"/>
              <a:t>First, sort by Distance.</a:t>
            </a:r>
          </a:p>
          <a:p>
            <a:r>
              <a:rPr lang="en-US" dirty="0"/>
              <a:t>The small distances will be easily located.</a:t>
            </a:r>
          </a:p>
          <a:p>
            <a:r>
              <a:rPr lang="en-US" dirty="0"/>
              <a:t>And the marks which have 2 or more entries in the table within the allowable distance can be found by inspection.</a:t>
            </a:r>
          </a:p>
          <a:p>
            <a:r>
              <a:rPr lang="en-US" dirty="0"/>
              <a:t>Here shown in colored ellipses.</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38</a:t>
            </a:fld>
            <a:endParaRPr lang="en-US"/>
          </a:p>
        </p:txBody>
      </p:sp>
    </p:spTree>
    <p:extLst>
      <p:ext uri="{BB962C8B-B14F-4D97-AF65-F5344CB8AC3E}">
        <p14:creationId xmlns:p14="http://schemas.microsoft.com/office/powerpoint/2010/main" val="5414744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rPr>
              <a:t>Figure 13A - </a:t>
            </a:r>
            <a:r>
              <a:rPr kumimoji="0" lang="en-US" altLang="en-US" sz="1200" b="0" i="0" u="none" strike="noStrike" cap="none" normalizeH="0" baseline="0" dirty="0">
                <a:ln>
                  <a:noFill/>
                </a:ln>
                <a:solidFill>
                  <a:srgbClr val="000000"/>
                </a:solidFill>
                <a:effectLst/>
                <a:latin typeface="+mn-lt"/>
                <a:cs typeface="Arial" panose="020B0604020202020204" pitchFamily="34" charset="0"/>
              </a:rPr>
              <a:t>Benchmark Distance Tabulation  (3-column format)</a:t>
            </a:r>
            <a:endParaRPr kumimoji="0" lang="en-US" altLang="en-US" sz="1200" b="0" i="0" u="none" strike="noStrike" cap="none" normalizeH="0" baseline="0" dirty="0">
              <a:ln>
                <a:noFill/>
              </a:ln>
              <a:solidFill>
                <a:schemeClr val="tx1"/>
              </a:solidFill>
              <a:effectLst/>
              <a:latin typeface="+mn-lt"/>
            </a:endParaRPr>
          </a:p>
          <a:p>
            <a:endParaRPr lang="en-US" dirty="0"/>
          </a:p>
          <a:p>
            <a:r>
              <a:rPr lang="en-US" dirty="0"/>
              <a:t>For larger projects, a second sorting of just the top part of the table will put the FROM marks in alphabetical order and make selecting marks having 2 or more entries easier.</a:t>
            </a:r>
          </a:p>
          <a:p>
            <a:r>
              <a:rPr lang="en-US" dirty="0"/>
              <a:t>Here shown in colored ellipses.</a:t>
            </a:r>
          </a:p>
          <a:p>
            <a:endParaRPr lang="en-US" dirty="0"/>
          </a:p>
          <a:p>
            <a:r>
              <a:rPr lang="en-US" dirty="0"/>
              <a:t>It may advantageous to develop a computerized algorithm to automate the identification of those new benchmarks that fall within the maximum allowable distance to 2 or more existing valid benchmarks.</a:t>
            </a:r>
          </a:p>
          <a:p>
            <a:endParaRPr lang="en-US" dirty="0"/>
          </a:p>
          <a:p>
            <a:r>
              <a:rPr lang="en-US" dirty="0"/>
              <a:t>If you need more new benchmarks to meet the Standard, then a larger radius will be needed.</a:t>
            </a:r>
          </a:p>
          <a:p>
            <a:endParaRPr lang="en-US" dirty="0"/>
          </a:p>
          <a:p>
            <a:r>
              <a:rPr lang="en-US" dirty="0"/>
              <a:t>Let’s assume 45 km will be sufficient.</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39</a:t>
            </a:fld>
            <a:endParaRPr lang="en-US"/>
          </a:p>
        </p:txBody>
      </p:sp>
    </p:spTree>
    <p:extLst>
      <p:ext uri="{BB962C8B-B14F-4D97-AF65-F5344CB8AC3E}">
        <p14:creationId xmlns:p14="http://schemas.microsoft.com/office/powerpoint/2010/main" val="20755605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rPr>
              <a:t>Figure 14 - Allowable Distance to Vertical Constraints to Achieve Orthometric Height (K-Code)</a:t>
            </a:r>
            <a:endParaRPr kumimoji="0" lang="en-US" altLang="en-US" sz="1200" b="0" i="0" u="none" strike="noStrike" cap="none" normalizeH="0" baseline="0" dirty="0">
              <a:ln>
                <a:noFill/>
              </a:ln>
              <a:solidFill>
                <a:schemeClr val="tx1"/>
              </a:solidFill>
              <a:effectLst/>
              <a:latin typeface="+mn-lt"/>
            </a:endParaRPr>
          </a:p>
          <a:p>
            <a:endParaRPr lang="en-US" dirty="0"/>
          </a:p>
          <a:p>
            <a:r>
              <a:rPr lang="en-US" dirty="0"/>
              <a:t>This figure shows a chart which relates the Maximum Allowable Distance to the Occupation Duration.</a:t>
            </a:r>
          </a:p>
          <a:p>
            <a:endParaRPr lang="en-US" dirty="0"/>
          </a:p>
          <a:p>
            <a:r>
              <a:rPr lang="en-US" dirty="0"/>
              <a:t>As an example, your Benchmark Tabulation shows that you need a 45 km allowable distance to achieve your goals.</a:t>
            </a:r>
          </a:p>
          <a:p>
            <a:r>
              <a:rPr lang="en-US" dirty="0"/>
              <a:t>The chart shows that you would need to occupy the new benchmarks for an average of 5 hours.</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40</a:t>
            </a:fld>
            <a:endParaRPr lang="en-US"/>
          </a:p>
        </p:txBody>
      </p:sp>
    </p:spTree>
    <p:extLst>
      <p:ext uri="{BB962C8B-B14F-4D97-AF65-F5344CB8AC3E}">
        <p14:creationId xmlns:p14="http://schemas.microsoft.com/office/powerpoint/2010/main" val="22620444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The NGS Project Proposal web page has link to sample Project Proposal and Project Reports.</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45</a:t>
            </a:fld>
            <a:endParaRPr lang="en-US"/>
          </a:p>
        </p:txBody>
      </p:sp>
    </p:spTree>
    <p:extLst>
      <p:ext uri="{BB962C8B-B14F-4D97-AF65-F5344CB8AC3E}">
        <p14:creationId xmlns:p14="http://schemas.microsoft.com/office/powerpoint/2010/main" val="41946182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surveyor must analyze the survey project carefully to verify adherence to the Standards as listed in these Tables. </a:t>
            </a:r>
          </a:p>
          <a:p>
            <a:r>
              <a:rPr lang="en-US" dirty="0"/>
              <a:t>Upon completion of the project analysis, the surveyor must write a Project Report which summarizes and discusses the results of the project. </a:t>
            </a:r>
          </a:p>
          <a:p>
            <a:r>
              <a:rPr lang="en-US" dirty="0"/>
              <a:t>The Project Report must contain a tabulation of the various Tables’ requirements which the surveyor will use to support a provisional classification. </a:t>
            </a:r>
          </a:p>
          <a:p>
            <a:pPr lvl="1"/>
            <a:r>
              <a:rPr lang="en-US" dirty="0"/>
              <a:t>NGS provides a Sample Project Report template for this purpose. </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49</a:t>
            </a:fld>
            <a:endParaRPr lang="en-US"/>
          </a:p>
        </p:txBody>
      </p:sp>
    </p:spTree>
    <p:extLst>
      <p:ext uri="{BB962C8B-B14F-4D97-AF65-F5344CB8AC3E}">
        <p14:creationId xmlns:p14="http://schemas.microsoft.com/office/powerpoint/2010/main" val="329142528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0"/>
              </a:spcAft>
            </a:pPr>
            <a:r>
              <a:rPr lang="en-US" sz="1200" b="0" i="0" u="none" strike="noStrike" dirty="0">
                <a:solidFill>
                  <a:srgbClr val="000000"/>
                </a:solidFill>
                <a:effectLst/>
              </a:rPr>
              <a:t>The Project </a:t>
            </a:r>
            <a:r>
              <a:rPr lang="en-US" dirty="0">
                <a:solidFill>
                  <a:srgbClr val="000000"/>
                </a:solidFill>
              </a:rPr>
              <a:t>R</a:t>
            </a:r>
            <a:r>
              <a:rPr lang="en-US" sz="1200" b="0" i="0" u="none" strike="noStrike" dirty="0">
                <a:solidFill>
                  <a:srgbClr val="000000"/>
                </a:solidFill>
                <a:effectLst/>
              </a:rPr>
              <a:t>eport must discuss any pre-approvals that were requested in advance, what final impact these had on the project, and also discuss unexpected circumstances which may justify </a:t>
            </a:r>
            <a:r>
              <a:rPr lang="en-US" sz="1200" b="0" i="1" u="none" strike="noStrike" dirty="0">
                <a:solidFill>
                  <a:srgbClr val="000000"/>
                </a:solidFill>
                <a:effectLst/>
              </a:rPr>
              <a:t>post-approval of additional variances</a:t>
            </a:r>
            <a:r>
              <a:rPr lang="en-US" sz="1200" b="0" i="0" u="none" strike="noStrike" dirty="0">
                <a:solidFill>
                  <a:srgbClr val="000000"/>
                </a:solidFill>
                <a:effectLst/>
              </a:rPr>
              <a:t> from the Standards.</a:t>
            </a:r>
          </a:p>
          <a:p>
            <a:pPr>
              <a:spcBef>
                <a:spcPts val="0"/>
              </a:spcBef>
              <a:spcAft>
                <a:spcPts val="0"/>
              </a:spcAft>
            </a:pPr>
            <a:r>
              <a:rPr lang="en-US" sz="1200" dirty="0"/>
              <a:t>The Project Report will be used by the NGS acceptance personnel to efficiently determine whether the requirements for the intended classification have been achieved.</a:t>
            </a:r>
            <a:endParaRPr lang="en-US" sz="1200" b="0" i="0" u="none" strike="noStrike" dirty="0">
              <a:solidFill>
                <a:srgbClr val="000000"/>
              </a:solidFill>
              <a:effectLst/>
            </a:endParaRP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50</a:t>
            </a:fld>
            <a:endParaRPr lang="en-US"/>
          </a:p>
        </p:txBody>
      </p:sp>
    </p:spTree>
    <p:extLst>
      <p:ext uri="{BB962C8B-B14F-4D97-AF65-F5344CB8AC3E}">
        <p14:creationId xmlns:p14="http://schemas.microsoft.com/office/powerpoint/2010/main" val="31880089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G.I.G.O.</a:t>
            </a:r>
            <a:r>
              <a:rPr lang="en-US" baseline="0" dirty="0"/>
              <a:t> = garbage in, garbage out</a:t>
            </a:r>
            <a:endParaRPr lang="en-US" dirty="0"/>
          </a:p>
        </p:txBody>
      </p:sp>
      <p:sp>
        <p:nvSpPr>
          <p:cNvPr id="4" name="Header Placeholder 3"/>
          <p:cNvSpPr>
            <a:spLocks noGrp="1"/>
          </p:cNvSpPr>
          <p:nvPr>
            <p:ph type="hdr" sz="quarter" idx="10"/>
          </p:nvPr>
        </p:nvSpPr>
        <p:spPr/>
        <p:txBody>
          <a:bodyPr/>
          <a:lstStyle/>
          <a:p>
            <a:pPr>
              <a:defRPr/>
            </a:pPr>
            <a:r>
              <a:rPr lang="en-US"/>
              <a:t>OPUS Projects Manager Training</a:t>
            </a:r>
            <a:endParaRPr lang="en-US" dirty="0"/>
          </a:p>
        </p:txBody>
      </p:sp>
      <p:sp>
        <p:nvSpPr>
          <p:cNvPr id="5" name="Date Placeholder 4"/>
          <p:cNvSpPr>
            <a:spLocks noGrp="1"/>
          </p:cNvSpPr>
          <p:nvPr>
            <p:ph type="dt" idx="11"/>
          </p:nvPr>
        </p:nvSpPr>
        <p:spPr/>
        <p:txBody>
          <a:bodyPr/>
          <a:lstStyle/>
          <a:p>
            <a:pPr>
              <a:defRPr/>
            </a:pPr>
            <a:r>
              <a:rPr lang="en-US" dirty="0"/>
              <a:t>2013-08-07</a:t>
            </a:r>
          </a:p>
        </p:txBody>
      </p:sp>
      <p:sp>
        <p:nvSpPr>
          <p:cNvPr id="6" name="Footer Placeholder 5"/>
          <p:cNvSpPr>
            <a:spLocks noGrp="1"/>
          </p:cNvSpPr>
          <p:nvPr>
            <p:ph type="ftr" sz="quarter" idx="12"/>
          </p:nvPr>
        </p:nvSpPr>
        <p:spPr/>
        <p:txBody>
          <a:bodyPr/>
          <a:lstStyle/>
          <a:p>
            <a:pPr>
              <a:defRPr/>
            </a:pPr>
            <a:r>
              <a:rPr lang="en-US"/>
              <a:t>Introduction</a:t>
            </a:r>
          </a:p>
        </p:txBody>
      </p:sp>
      <p:sp>
        <p:nvSpPr>
          <p:cNvPr id="7" name="Slide Number Placeholder 6"/>
          <p:cNvSpPr>
            <a:spLocks noGrp="1"/>
          </p:cNvSpPr>
          <p:nvPr>
            <p:ph type="sldNum" sz="quarter" idx="13"/>
          </p:nvPr>
        </p:nvSpPr>
        <p:spPr/>
        <p:txBody>
          <a:bodyPr/>
          <a:lstStyle/>
          <a:p>
            <a:pPr>
              <a:defRPr/>
            </a:pPr>
            <a:fld id="{E5E8EAAE-3795-432A-A50E-7D2AD1F20DBE}" type="slidenum">
              <a:rPr lang="en-US" smtClean="0"/>
              <a:pPr>
                <a:defRPr/>
              </a:pPr>
              <a:t>68</a:t>
            </a:fld>
            <a:endParaRPr lang="en-US"/>
          </a:p>
        </p:txBody>
      </p:sp>
    </p:spTree>
    <p:extLst>
      <p:ext uri="{BB962C8B-B14F-4D97-AF65-F5344CB8AC3E}">
        <p14:creationId xmlns:p14="http://schemas.microsoft.com/office/powerpoint/2010/main" val="29689714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indent="1588">
              <a:spcBef>
                <a:spcPct val="50000"/>
              </a:spcBef>
              <a:defRPr/>
            </a:pPr>
            <a:endParaRPr lang="en-US" dirty="0"/>
          </a:p>
        </p:txBody>
      </p:sp>
      <p:sp>
        <p:nvSpPr>
          <p:cNvPr id="24580" name="Slide Number Placeholder 3"/>
          <p:cNvSpPr>
            <a:spLocks noGrp="1"/>
          </p:cNvSpPr>
          <p:nvPr>
            <p:ph type="sldNum" sz="quarter" idx="5"/>
          </p:nvPr>
        </p:nvSpPr>
        <p:spPr>
          <a:noFill/>
        </p:spPr>
        <p:txBody>
          <a:bodyPr/>
          <a:lstStyle/>
          <a:p>
            <a:fld id="{49BAA7BA-06F7-4E97-BFB7-A63A80A935F2}" type="slidenum">
              <a:rPr lang="en-US" smtClean="0"/>
              <a:pPr/>
              <a:t>69</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extLst>
      <p:ext uri="{BB962C8B-B14F-4D97-AF65-F5344CB8AC3E}">
        <p14:creationId xmlns:p14="http://schemas.microsoft.com/office/powerpoint/2010/main" val="12205729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r>
              <a:rPr lang="en-US" dirty="0"/>
              <a:t>Publishing to the NGS Integrated Database is covered separately</a:t>
            </a:r>
            <a:r>
              <a:rPr lang="en-US" baseline="0" dirty="0"/>
              <a:t> (</a:t>
            </a:r>
            <a:r>
              <a:rPr lang="en-US" baseline="0" dirty="0" err="1"/>
              <a:t>Bluebooking</a:t>
            </a:r>
            <a:r>
              <a:rPr lang="en-US" baseline="0" dirty="0"/>
              <a:t> using OPUS Projects).</a:t>
            </a:r>
            <a:endParaRPr lang="en-US" dirty="0"/>
          </a:p>
          <a:p>
            <a:endParaRPr lang="en-US" dirty="0"/>
          </a:p>
        </p:txBody>
      </p:sp>
      <p:sp>
        <p:nvSpPr>
          <p:cNvPr id="35844" name="Slide Number Placeholder 3"/>
          <p:cNvSpPr>
            <a:spLocks noGrp="1"/>
          </p:cNvSpPr>
          <p:nvPr>
            <p:ph type="sldNum" sz="quarter" idx="5"/>
          </p:nvPr>
        </p:nvSpPr>
        <p:spPr>
          <a:noFill/>
        </p:spPr>
        <p:txBody>
          <a:bodyPr/>
          <a:lstStyle/>
          <a:p>
            <a:fld id="{490F8DA1-C9FB-4975-8294-B45FEDE443B6}" type="slidenum">
              <a:rPr lang="en-US" smtClean="0"/>
              <a:pPr/>
              <a:t>7</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r>
              <a:rPr lang="en-US" dirty="0"/>
              <a:t>Projects exists on an NGS server and are only accessible through the OPUS Projects Web interface.</a:t>
            </a:r>
          </a:p>
          <a:p>
            <a:r>
              <a:rPr lang="en-US" dirty="0"/>
              <a:t>The entire white box represents a project.</a:t>
            </a:r>
          </a:p>
          <a:p>
            <a:r>
              <a:rPr lang="en-US" dirty="0"/>
              <a:t>The allocation of resources for a project is step 1.</a:t>
            </a:r>
          </a:p>
          <a:p>
            <a:r>
              <a:rPr lang="en-US" dirty="0"/>
              <a:t>The orange icons on the left represent step 2: uploading data into the project.</a:t>
            </a:r>
          </a:p>
          <a:p>
            <a:r>
              <a:rPr lang="en-US" dirty="0"/>
              <a:t>The green icons in the middle represent step 3: processing individual sessions and solution quality control.</a:t>
            </a:r>
          </a:p>
          <a:p>
            <a:r>
              <a:rPr lang="en-US" dirty="0"/>
              <a:t>The blue icons on the right represent step 4: network adjustment.</a:t>
            </a:r>
          </a:p>
          <a:p>
            <a:r>
              <a:rPr lang="en-US" dirty="0"/>
              <a:t>The purple icons on the far right represent the publishing</a:t>
            </a:r>
            <a:r>
              <a:rPr lang="en-US" baseline="0" dirty="0"/>
              <a:t> options.</a:t>
            </a:r>
            <a:endParaRPr lang="en-US" dirty="0"/>
          </a:p>
        </p:txBody>
      </p:sp>
      <p:sp>
        <p:nvSpPr>
          <p:cNvPr id="36868" name="Slide Number Placeholder 3"/>
          <p:cNvSpPr>
            <a:spLocks noGrp="1"/>
          </p:cNvSpPr>
          <p:nvPr>
            <p:ph type="sldNum" sz="quarter" idx="5"/>
          </p:nvPr>
        </p:nvSpPr>
        <p:spPr>
          <a:noFill/>
        </p:spPr>
        <p:txBody>
          <a:bodyPr/>
          <a:lstStyle/>
          <a:p>
            <a:fld id="{F51C67AF-2EAF-4821-AD22-0FF8A9D34823}" type="slidenum">
              <a:rPr lang="en-US" smtClean="0"/>
              <a:pPr/>
              <a:t>8</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sz="1200" dirty="0"/>
          </a:p>
          <a:p>
            <a:pPr marL="171450" indent="-171450">
              <a:buFont typeface="Arial" pitchFamily="34" charset="0"/>
              <a:buChar char="•"/>
            </a:pPr>
            <a:r>
              <a:rPr lang="en-US" sz="1200" dirty="0"/>
              <a:t>Allowing data files &lt; 2 </a:t>
            </a:r>
            <a:r>
              <a:rPr lang="en-US" sz="1200" dirty="0" err="1"/>
              <a:t>hrs</a:t>
            </a:r>
            <a:r>
              <a:rPr lang="en-US" sz="1200" dirty="0"/>
              <a:t> in duration.</a:t>
            </a:r>
            <a:br>
              <a:rPr lang="en-US" sz="1200" dirty="0"/>
            </a:br>
            <a:r>
              <a:rPr lang="en-US" sz="1200" dirty="0"/>
              <a:t>Target: </a:t>
            </a:r>
            <a:r>
              <a:rPr lang="en-US" dirty="0"/>
              <a:t>Allow OPUS Rapid-Static</a:t>
            </a:r>
            <a:r>
              <a:rPr lang="en-US" baseline="0" dirty="0"/>
              <a:t> and Static uploads </a:t>
            </a:r>
            <a:r>
              <a:rPr lang="en-US" dirty="0"/>
              <a:t>by </a:t>
            </a:r>
            <a:r>
              <a:rPr lang="en-US" sz="1200" dirty="0"/>
              <a:t>January, 2014.</a:t>
            </a:r>
          </a:p>
          <a:p>
            <a:pPr marL="171450" indent="-171450">
              <a:buFont typeface="Arial" pitchFamily="34" charset="0"/>
              <a:buChar char="•"/>
            </a:pPr>
            <a:endParaRPr lang="en-US" sz="1200" dirty="0"/>
          </a:p>
          <a:p>
            <a:pPr marL="171450" indent="-171450">
              <a:buFont typeface="Arial" pitchFamily="34" charset="0"/>
              <a:buChar char="•"/>
            </a:pPr>
            <a:r>
              <a:rPr lang="en-US" sz="1200" dirty="0"/>
              <a:t>Better integration with CORS.</a:t>
            </a:r>
            <a:br>
              <a:rPr lang="en-US" sz="1200" dirty="0"/>
            </a:br>
            <a:r>
              <a:rPr lang="en-US" sz="1200" dirty="0"/>
              <a:t>Target: ?  Work </a:t>
            </a:r>
            <a:r>
              <a:rPr lang="en-US" sz="1200" baseline="0" dirty="0"/>
              <a:t>has begun on a new interface.</a:t>
            </a:r>
          </a:p>
          <a:p>
            <a:pPr marL="171450" indent="-171450">
              <a:buFont typeface="Arial" pitchFamily="34" charset="0"/>
              <a:buChar char="•"/>
            </a:pPr>
            <a:endParaRPr lang="en-US" sz="1200" dirty="0"/>
          </a:p>
          <a:p>
            <a:pPr marL="171450" indent="-171450">
              <a:buFont typeface="Arial" pitchFamily="34" charset="0"/>
              <a:buChar char="•"/>
            </a:pPr>
            <a:r>
              <a:rPr lang="en-US" sz="1200" dirty="0"/>
              <a:t>Better support for publishing to the NGSIDB.</a:t>
            </a:r>
          </a:p>
          <a:p>
            <a:pPr marL="628650" lvl="1" indent="-171450">
              <a:buFont typeface="Courier New" pitchFamily="49" charset="0"/>
              <a:buChar char="o"/>
            </a:pPr>
            <a:r>
              <a:rPr lang="en-US" dirty="0"/>
              <a:t>B-</a:t>
            </a:r>
            <a:r>
              <a:rPr lang="en-US" baseline="0" dirty="0"/>
              <a:t> and g-files are available now.</a:t>
            </a:r>
          </a:p>
          <a:p>
            <a:pPr marL="628650" lvl="1" indent="-171450">
              <a:buFont typeface="Courier New" pitchFamily="49" charset="0"/>
              <a:buChar char="o"/>
            </a:pPr>
            <a:r>
              <a:rPr lang="en-US" baseline="0" dirty="0"/>
              <a:t>Better integration with conventional publishing activities.</a:t>
            </a:r>
          </a:p>
          <a:p>
            <a:pPr marL="628650" lvl="1" indent="-171450">
              <a:buFont typeface="Courier New" pitchFamily="49" charset="0"/>
              <a:buChar char="o"/>
            </a:pPr>
            <a:r>
              <a:rPr lang="en-US" baseline="0" dirty="0"/>
              <a:t>Act as a catalyst for other improvements (simpler, faster, more reliable).</a:t>
            </a:r>
            <a:endParaRPr lang="en-US" dirty="0"/>
          </a:p>
        </p:txBody>
      </p:sp>
      <p:sp>
        <p:nvSpPr>
          <p:cNvPr id="4" name="Header Placeholder 3"/>
          <p:cNvSpPr>
            <a:spLocks noGrp="1"/>
          </p:cNvSpPr>
          <p:nvPr>
            <p:ph type="hdr" sz="quarter" idx="10"/>
          </p:nvPr>
        </p:nvSpPr>
        <p:spPr/>
        <p:txBody>
          <a:bodyPr/>
          <a:lstStyle/>
          <a:p>
            <a:pPr>
              <a:defRPr/>
            </a:pPr>
            <a:r>
              <a:rPr lang="en-US" dirty="0"/>
              <a:t>OPUS Projects Manager Training</a:t>
            </a:r>
          </a:p>
        </p:txBody>
      </p:sp>
      <p:sp>
        <p:nvSpPr>
          <p:cNvPr id="5" name="Date Placeholder 4"/>
          <p:cNvSpPr>
            <a:spLocks noGrp="1"/>
          </p:cNvSpPr>
          <p:nvPr>
            <p:ph type="dt" idx="11"/>
          </p:nvPr>
        </p:nvSpPr>
        <p:spPr/>
        <p:txBody>
          <a:bodyPr/>
          <a:lstStyle/>
          <a:p>
            <a:pPr>
              <a:defRPr/>
            </a:pPr>
            <a:r>
              <a:rPr lang="en-US" dirty="0"/>
              <a:t>2013-08-07</a:t>
            </a:r>
          </a:p>
        </p:txBody>
      </p:sp>
      <p:sp>
        <p:nvSpPr>
          <p:cNvPr id="6" name="Footer Placeholder 5"/>
          <p:cNvSpPr>
            <a:spLocks noGrp="1"/>
          </p:cNvSpPr>
          <p:nvPr>
            <p:ph type="ftr" sz="quarter" idx="12"/>
          </p:nvPr>
        </p:nvSpPr>
        <p:spPr/>
        <p:txBody>
          <a:bodyPr/>
          <a:lstStyle/>
          <a:p>
            <a:pPr>
              <a:defRPr/>
            </a:pPr>
            <a:r>
              <a:rPr lang="en-US"/>
              <a:t>Introduction</a:t>
            </a:r>
          </a:p>
        </p:txBody>
      </p:sp>
      <p:sp>
        <p:nvSpPr>
          <p:cNvPr id="7" name="Slide Number Placeholder 6"/>
          <p:cNvSpPr>
            <a:spLocks noGrp="1"/>
          </p:cNvSpPr>
          <p:nvPr>
            <p:ph type="sldNum" sz="quarter" idx="13"/>
          </p:nvPr>
        </p:nvSpPr>
        <p:spPr/>
        <p:txBody>
          <a:bodyPr/>
          <a:lstStyle/>
          <a:p>
            <a:pPr>
              <a:defRPr/>
            </a:pPr>
            <a:fld id="{E5E8EAAE-3795-432A-A50E-7D2AD1F20DBE}" type="slidenum">
              <a:rPr lang="en-US" smtClean="0"/>
              <a:pPr>
                <a:defRPr/>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US" dirty="0"/>
              <a:t>The Standards define the following </a:t>
            </a:r>
            <a:r>
              <a:rPr lang="en-US" b="1" i="1" dirty="0"/>
              <a:t>3 Classifications of Network and Local Accuracy </a:t>
            </a:r>
            <a:r>
              <a:rPr lang="en-US" dirty="0"/>
              <a:t>for GNSS geodetic control surveys which will be submitted to NGS for review and publication.</a:t>
            </a:r>
          </a:p>
          <a:p>
            <a:endParaRPr lang="en-US" dirty="0"/>
          </a:p>
          <a:p>
            <a:r>
              <a:rPr lang="en-US" dirty="0"/>
              <a:t>Research and experience has shown that achieving accurate ellipsoid heights is more difficult than achieving accurate latitude and longitude, and that orthometric heights have additional uncertainty.</a:t>
            </a:r>
          </a:p>
          <a:p>
            <a:endParaRPr lang="en-US" dirty="0"/>
          </a:p>
          <a:p>
            <a:r>
              <a:rPr lang="en-US" dirty="0"/>
              <a:t>Accordingly, there are separate standards for each and all standards must be met to achieve the intended Classification.</a:t>
            </a:r>
          </a:p>
          <a:p>
            <a:endParaRPr lang="en-US" dirty="0"/>
          </a:p>
        </p:txBody>
      </p:sp>
      <p:sp>
        <p:nvSpPr>
          <p:cNvPr id="4" name="Slide Number Placeholder 3"/>
          <p:cNvSpPr>
            <a:spLocks noGrp="1"/>
          </p:cNvSpPr>
          <p:nvPr>
            <p:ph type="sldNum" sz="quarter" idx="5"/>
          </p:nvPr>
        </p:nvSpPr>
        <p:spPr/>
        <p:txBody>
          <a:bodyPr/>
          <a:lstStyle/>
          <a:p>
            <a:fld id="{6889CF62-8AA2-46DF-B246-FE2AEC3A9391}" type="slidenum">
              <a:rPr lang="en-US" smtClean="0"/>
              <a:pPr/>
              <a:t>14</a:t>
            </a:fld>
            <a:endParaRPr lang="en-US"/>
          </a:p>
        </p:txBody>
      </p:sp>
      <p:sp>
        <p:nvSpPr>
          <p:cNvPr id="7" name="Slide Image Placeholder 6">
            <a:extLst>
              <a:ext uri="{FF2B5EF4-FFF2-40B4-BE49-F238E27FC236}">
                <a16:creationId xmlns:a16="http://schemas.microsoft.com/office/drawing/2014/main" id="{BA265179-7430-DF64-06D1-B8C307B635B6}"/>
              </a:ext>
            </a:extLst>
          </p:cNvPr>
          <p:cNvSpPr>
            <a:spLocks noGrp="1" noRot="1" noChangeAspect="1"/>
          </p:cNvSpPr>
          <p:nvPr>
            <p:ph type="sldImg"/>
          </p:nvPr>
        </p:nvSpPr>
        <p:spPr/>
      </p:sp>
    </p:spTree>
    <p:extLst>
      <p:ext uri="{BB962C8B-B14F-4D97-AF65-F5344CB8AC3E}">
        <p14:creationId xmlns:p14="http://schemas.microsoft.com/office/powerpoint/2010/main" val="334668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The Standards define 3 </a:t>
            </a:r>
            <a:r>
              <a:rPr lang="en-US" sz="1200" b="1" i="1" dirty="0"/>
              <a:t>Mark Types </a:t>
            </a:r>
            <a:r>
              <a:rPr lang="en-US" sz="1200" dirty="0"/>
              <a:t>as listed and described in Table 2.</a:t>
            </a:r>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15</a:t>
            </a:fld>
            <a:endParaRPr lang="en-US"/>
          </a:p>
        </p:txBody>
      </p:sp>
    </p:spTree>
    <p:extLst>
      <p:ext uri="{BB962C8B-B14F-4D97-AF65-F5344CB8AC3E}">
        <p14:creationId xmlns:p14="http://schemas.microsoft.com/office/powerpoint/2010/main" val="34053669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The Standards set </a:t>
            </a:r>
            <a:r>
              <a:rPr lang="en-US" sz="1200" b="1" i="1" dirty="0"/>
              <a:t>Observation Methods </a:t>
            </a:r>
            <a:r>
              <a:rPr lang="en-US" sz="1200" dirty="0"/>
              <a:t>for the 3 mark types.</a:t>
            </a:r>
            <a:endParaRPr lang="en-US" sz="1800" dirty="0"/>
          </a:p>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Introduction</a:t>
            </a:r>
          </a:p>
        </p:txBody>
      </p:sp>
      <p:sp>
        <p:nvSpPr>
          <p:cNvPr id="7" name="Slide Number Placeholder 6"/>
          <p:cNvSpPr>
            <a:spLocks noGrp="1"/>
          </p:cNvSpPr>
          <p:nvPr>
            <p:ph type="sldNum" sz="quarter" idx="5"/>
          </p:nvPr>
        </p:nvSpPr>
        <p:spPr/>
        <p:txBody>
          <a:bodyPr/>
          <a:lstStyle/>
          <a:p>
            <a:pPr>
              <a:defRPr/>
            </a:pPr>
            <a:fld id="{E5E8EAAE-3795-432A-A50E-7D2AD1F20DBE}" type="slidenum">
              <a:rPr lang="en-US" smtClean="0"/>
              <a:pPr>
                <a:defRPr/>
              </a:pPr>
              <a:t>16</a:t>
            </a:fld>
            <a:endParaRPr lang="en-US"/>
          </a:p>
        </p:txBody>
      </p:sp>
    </p:spTree>
    <p:extLst>
      <p:ext uri="{BB962C8B-B14F-4D97-AF65-F5344CB8AC3E}">
        <p14:creationId xmlns:p14="http://schemas.microsoft.com/office/powerpoint/2010/main" val="9964626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ctr">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Submit Project to NGS</a:t>
            </a:r>
          </a:p>
        </p:txBody>
      </p:sp>
      <p:sp>
        <p:nvSpPr>
          <p:cNvPr id="6" name="Slide Number Placeholder 5"/>
          <p:cNvSpPr>
            <a:spLocks noGrp="1"/>
          </p:cNvSpPr>
          <p:nvPr>
            <p:ph type="sldNum" sz="quarter" idx="12"/>
          </p:nvPr>
        </p:nvSpPr>
        <p:spPr/>
        <p:txBody>
          <a:bodyPr/>
          <a:lstStyle>
            <a:lvl1pPr>
              <a:defRPr/>
            </a:lvl1pPr>
          </a:lstStyle>
          <a:p>
            <a:pPr>
              <a:defRPr/>
            </a:pPr>
            <a:fld id="{21643733-1CB0-44D9-972F-407DDDFCEB8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Submit Project to NGS</a:t>
            </a:r>
          </a:p>
        </p:txBody>
      </p:sp>
      <p:sp>
        <p:nvSpPr>
          <p:cNvPr id="6" name="Slide Number Placeholder 5"/>
          <p:cNvSpPr>
            <a:spLocks noGrp="1"/>
          </p:cNvSpPr>
          <p:nvPr>
            <p:ph type="sldNum" sz="quarter" idx="12"/>
          </p:nvPr>
        </p:nvSpPr>
        <p:spPr/>
        <p:txBody>
          <a:bodyPr/>
          <a:lstStyle>
            <a:lvl1pPr>
              <a:defRPr/>
            </a:lvl1pPr>
          </a:lstStyle>
          <a:p>
            <a:pPr>
              <a:defRPr/>
            </a:pPr>
            <a:fld id="{99C0CCE2-8734-43BC-9DBB-BA3C6421B24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Submit Project to NGS</a:t>
            </a:r>
          </a:p>
        </p:txBody>
      </p:sp>
      <p:sp>
        <p:nvSpPr>
          <p:cNvPr id="6" name="Slide Number Placeholder 5"/>
          <p:cNvSpPr>
            <a:spLocks noGrp="1"/>
          </p:cNvSpPr>
          <p:nvPr>
            <p:ph type="sldNum" sz="quarter" idx="12"/>
          </p:nvPr>
        </p:nvSpPr>
        <p:spPr/>
        <p:txBody>
          <a:bodyPr/>
          <a:lstStyle>
            <a:lvl1pPr>
              <a:defRPr/>
            </a:lvl1pPr>
          </a:lstStyle>
          <a:p>
            <a:pPr>
              <a:defRPr/>
            </a:pPr>
            <a:fld id="{95E922BD-AF8A-447D-8721-772F6E2713F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Submit Project to NGS</a:t>
            </a:r>
          </a:p>
        </p:txBody>
      </p:sp>
      <p:sp>
        <p:nvSpPr>
          <p:cNvPr id="6" name="Slide Number Placeholder 5"/>
          <p:cNvSpPr>
            <a:spLocks noGrp="1"/>
          </p:cNvSpPr>
          <p:nvPr>
            <p:ph type="sldNum" sz="quarter" idx="12"/>
          </p:nvPr>
        </p:nvSpPr>
        <p:spPr/>
        <p:txBody>
          <a:bodyPr/>
          <a:lstStyle>
            <a:lvl1pPr>
              <a:defRPr/>
            </a:lvl1pPr>
          </a:lstStyle>
          <a:p>
            <a:pPr>
              <a:defRPr/>
            </a:pPr>
            <a:fld id="{E220C3D0-729A-4A15-8E23-72CBC95666E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Submit Project to NGS</a:t>
            </a:r>
          </a:p>
        </p:txBody>
      </p:sp>
      <p:sp>
        <p:nvSpPr>
          <p:cNvPr id="6" name="Slide Number Placeholder 5"/>
          <p:cNvSpPr>
            <a:spLocks noGrp="1"/>
          </p:cNvSpPr>
          <p:nvPr>
            <p:ph type="sldNum" sz="quarter" idx="12"/>
          </p:nvPr>
        </p:nvSpPr>
        <p:spPr/>
        <p:txBody>
          <a:bodyPr/>
          <a:lstStyle>
            <a:lvl1pPr>
              <a:defRPr/>
            </a:lvl1pPr>
          </a:lstStyle>
          <a:p>
            <a:pPr>
              <a:defRPr/>
            </a:pPr>
            <a:fld id="{903E0E8A-1D43-4D8D-AEAC-C018B329A72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Submit Project to NGS</a:t>
            </a:r>
          </a:p>
        </p:txBody>
      </p:sp>
      <p:sp>
        <p:nvSpPr>
          <p:cNvPr id="7" name="Slide Number Placeholder 5"/>
          <p:cNvSpPr>
            <a:spLocks noGrp="1"/>
          </p:cNvSpPr>
          <p:nvPr>
            <p:ph type="sldNum" sz="quarter" idx="12"/>
          </p:nvPr>
        </p:nvSpPr>
        <p:spPr/>
        <p:txBody>
          <a:bodyPr/>
          <a:lstStyle>
            <a:lvl1pPr>
              <a:defRPr/>
            </a:lvl1pPr>
          </a:lstStyle>
          <a:p>
            <a:pPr>
              <a:defRPr/>
            </a:pPr>
            <a:fld id="{A56B9845-AF16-48D3-AA2D-82A72C93CC5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a:t>Submit Project to NGS</a:t>
            </a:r>
          </a:p>
        </p:txBody>
      </p:sp>
      <p:sp>
        <p:nvSpPr>
          <p:cNvPr id="9" name="Slide Number Placeholder 5"/>
          <p:cNvSpPr>
            <a:spLocks noGrp="1"/>
          </p:cNvSpPr>
          <p:nvPr>
            <p:ph type="sldNum" sz="quarter" idx="12"/>
          </p:nvPr>
        </p:nvSpPr>
        <p:spPr/>
        <p:txBody>
          <a:bodyPr/>
          <a:lstStyle>
            <a:lvl1pPr>
              <a:defRPr/>
            </a:lvl1pPr>
          </a:lstStyle>
          <a:p>
            <a:pPr>
              <a:defRPr/>
            </a:pPr>
            <a:fld id="{9ADC6C8E-76D2-41B8-9724-5169A0B0880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a:t>Submit Project to NGS</a:t>
            </a:r>
          </a:p>
        </p:txBody>
      </p:sp>
      <p:sp>
        <p:nvSpPr>
          <p:cNvPr id="5" name="Slide Number Placeholder 5"/>
          <p:cNvSpPr>
            <a:spLocks noGrp="1"/>
          </p:cNvSpPr>
          <p:nvPr>
            <p:ph type="sldNum" sz="quarter" idx="12"/>
          </p:nvPr>
        </p:nvSpPr>
        <p:spPr/>
        <p:txBody>
          <a:bodyPr/>
          <a:lstStyle>
            <a:lvl1pPr>
              <a:defRPr/>
            </a:lvl1pPr>
          </a:lstStyle>
          <a:p>
            <a:pPr>
              <a:defRPr/>
            </a:pPr>
            <a:fld id="{EB26A731-1E89-4A21-A26A-D51F11606EB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a:t>Submit Project to NGS</a:t>
            </a:r>
          </a:p>
        </p:txBody>
      </p:sp>
      <p:sp>
        <p:nvSpPr>
          <p:cNvPr id="4" name="Slide Number Placeholder 5"/>
          <p:cNvSpPr>
            <a:spLocks noGrp="1"/>
          </p:cNvSpPr>
          <p:nvPr>
            <p:ph type="sldNum" sz="quarter" idx="12"/>
          </p:nvPr>
        </p:nvSpPr>
        <p:spPr/>
        <p:txBody>
          <a:bodyPr/>
          <a:lstStyle>
            <a:lvl1pPr>
              <a:defRPr/>
            </a:lvl1pPr>
          </a:lstStyle>
          <a:p>
            <a:pPr>
              <a:defRPr/>
            </a:pPr>
            <a:fld id="{2842C21F-AE33-4746-B537-1CCBA51D535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Submit Project to NGS</a:t>
            </a:r>
          </a:p>
        </p:txBody>
      </p:sp>
      <p:sp>
        <p:nvSpPr>
          <p:cNvPr id="7" name="Slide Number Placeholder 5"/>
          <p:cNvSpPr>
            <a:spLocks noGrp="1"/>
          </p:cNvSpPr>
          <p:nvPr>
            <p:ph type="sldNum" sz="quarter" idx="12"/>
          </p:nvPr>
        </p:nvSpPr>
        <p:spPr/>
        <p:txBody>
          <a:bodyPr/>
          <a:lstStyle>
            <a:lvl1pPr>
              <a:defRPr/>
            </a:lvl1pPr>
          </a:lstStyle>
          <a:p>
            <a:pPr>
              <a:defRPr/>
            </a:pPr>
            <a:fld id="{0AE80448-B2EE-43F8-B0AE-716061E9B96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Submit Project to NGS</a:t>
            </a:r>
          </a:p>
        </p:txBody>
      </p:sp>
      <p:sp>
        <p:nvSpPr>
          <p:cNvPr id="7" name="Slide Number Placeholder 5"/>
          <p:cNvSpPr>
            <a:spLocks noGrp="1"/>
          </p:cNvSpPr>
          <p:nvPr>
            <p:ph type="sldNum" sz="quarter" idx="12"/>
          </p:nvPr>
        </p:nvSpPr>
        <p:spPr/>
        <p:txBody>
          <a:bodyPr/>
          <a:lstStyle>
            <a:lvl1pPr>
              <a:defRPr/>
            </a:lvl1pPr>
          </a:lstStyle>
          <a:p>
            <a:pPr>
              <a:defRPr/>
            </a:pPr>
            <a:fld id="{01840401-0845-4AB3-BD82-79BDE7014F5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Continuation Slide.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457200"/>
            <a:ext cx="8229600" cy="6397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457200" y="1279525"/>
            <a:ext cx="8229600" cy="4938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dirty="0" smtClean="0">
                <a:solidFill>
                  <a:prstClr val="black">
                    <a:tint val="75000"/>
                  </a:prstClr>
                </a:solidFill>
                <a:latin typeface="+mn-lt"/>
              </a:defRPr>
            </a:lvl1pPr>
          </a:lstStyle>
          <a:p>
            <a:pPr>
              <a:defRPr/>
            </a:pPr>
            <a:r>
              <a:rPr lang="en-US"/>
              <a:t>2023-10-16</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smtClean="0">
                <a:solidFill>
                  <a:prstClr val="black">
                    <a:tint val="75000"/>
                  </a:prstClr>
                </a:solidFill>
                <a:latin typeface="+mn-lt"/>
              </a:defRPr>
            </a:lvl1pPr>
          </a:lstStyle>
          <a:p>
            <a:pPr>
              <a:defRPr/>
            </a:pPr>
            <a:r>
              <a:rPr lang="en-US"/>
              <a:t>Submit Project to NGS</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a:defRPr/>
            </a:pPr>
            <a:fld id="{060AF921-C10B-4E99-87EC-945BB7E1916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p:hf hdr="0"/>
  <p:txStyles>
    <p:titleStyle>
      <a:lvl1pPr algn="l" rtl="0" fontAlgn="base">
        <a:spcBef>
          <a:spcPct val="0"/>
        </a:spcBef>
        <a:spcAft>
          <a:spcPct val="0"/>
        </a:spcAft>
        <a:defRPr sz="4400" kern="1200">
          <a:solidFill>
            <a:schemeClr val="tx1"/>
          </a:solidFill>
          <a:latin typeface="+mj-lt"/>
          <a:ea typeface="+mj-ea"/>
          <a:cs typeface="+mj-cs"/>
        </a:defRPr>
      </a:lvl1pPr>
      <a:lvl2pPr algn="l" rtl="0" fontAlgn="base">
        <a:spcBef>
          <a:spcPct val="0"/>
        </a:spcBef>
        <a:spcAft>
          <a:spcPct val="0"/>
        </a:spcAft>
        <a:defRPr sz="4400">
          <a:solidFill>
            <a:schemeClr val="tx1"/>
          </a:solidFill>
          <a:latin typeface="Calibri" pitchFamily="34" charset="0"/>
        </a:defRPr>
      </a:lvl2pPr>
      <a:lvl3pPr algn="l" rtl="0" fontAlgn="base">
        <a:spcBef>
          <a:spcPct val="0"/>
        </a:spcBef>
        <a:spcAft>
          <a:spcPct val="0"/>
        </a:spcAft>
        <a:defRPr sz="4400">
          <a:solidFill>
            <a:schemeClr val="tx1"/>
          </a:solidFill>
          <a:latin typeface="Calibri" pitchFamily="34" charset="0"/>
        </a:defRPr>
      </a:lvl3pPr>
      <a:lvl4pPr algn="l" rtl="0" fontAlgn="base">
        <a:spcBef>
          <a:spcPct val="0"/>
        </a:spcBef>
        <a:spcAft>
          <a:spcPct val="0"/>
        </a:spcAft>
        <a:defRPr sz="4400">
          <a:solidFill>
            <a:schemeClr val="tx1"/>
          </a:solidFill>
          <a:latin typeface="Calibri" pitchFamily="34" charset="0"/>
        </a:defRPr>
      </a:lvl4pPr>
      <a:lvl5pPr algn="l" rtl="0" fontAlgn="base">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geodesy.noaa.gov/ANTCAL/" TargetMode="Externa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5800" y="2286000"/>
            <a:ext cx="7772400" cy="762000"/>
          </a:xfrm>
        </p:spPr>
        <p:txBody>
          <a:bodyPr/>
          <a:lstStyle/>
          <a:p>
            <a:r>
              <a:rPr lang="en-US" dirty="0"/>
              <a:t>OPUS Projects Manager Training</a:t>
            </a:r>
          </a:p>
        </p:txBody>
      </p:sp>
      <p:sp>
        <p:nvSpPr>
          <p:cNvPr id="3" name="Subtitle 2"/>
          <p:cNvSpPr>
            <a:spLocks noGrp="1"/>
          </p:cNvSpPr>
          <p:nvPr>
            <p:ph type="subTitle" idx="1"/>
          </p:nvPr>
        </p:nvSpPr>
        <p:spPr/>
        <p:txBody>
          <a:bodyPr/>
          <a:lstStyle/>
          <a:p>
            <a:br>
              <a:rPr lang="en-US" dirty="0"/>
            </a:br>
            <a:r>
              <a:rPr lang="en-US" dirty="0"/>
              <a:t> ngs.opus.projects@noaa.gov</a:t>
            </a:r>
          </a:p>
        </p:txBody>
      </p:sp>
      <p:sp>
        <p:nvSpPr>
          <p:cNvPr id="10" name="Date Placeholder 9"/>
          <p:cNvSpPr>
            <a:spLocks noGrp="1"/>
          </p:cNvSpPr>
          <p:nvPr>
            <p:ph type="dt" sz="quarter" idx="10"/>
          </p:nvPr>
        </p:nvSpPr>
        <p:spPr/>
        <p:txBody>
          <a:bodyPr/>
          <a:lstStyle/>
          <a:p>
            <a:pPr>
              <a:defRPr/>
            </a:pPr>
            <a:r>
              <a:rPr lang="en-US"/>
              <a:t>2023-10-16</a:t>
            </a:r>
            <a:endParaRPr lang="en-US" dirty="0"/>
          </a:p>
        </p:txBody>
      </p:sp>
      <p:sp>
        <p:nvSpPr>
          <p:cNvPr id="11" name="Slide Number Placeholder 10"/>
          <p:cNvSpPr>
            <a:spLocks noGrp="1"/>
          </p:cNvSpPr>
          <p:nvPr>
            <p:ph type="sldNum" sz="quarter" idx="12"/>
          </p:nvPr>
        </p:nvSpPr>
        <p:spPr/>
        <p:txBody>
          <a:bodyPr/>
          <a:lstStyle/>
          <a:p>
            <a:pPr>
              <a:defRPr/>
            </a:pPr>
            <a:fld id="{15DE4E45-0408-4461-A580-A51800A53FEC}" type="slidenum">
              <a:rPr lang="en-US" smtClean="0"/>
              <a:pPr>
                <a:defRPr/>
              </a:pPr>
              <a:t>1</a:t>
            </a:fld>
            <a:endParaRPr lang="en-US"/>
          </a:p>
        </p:txBody>
      </p:sp>
      <p:sp>
        <p:nvSpPr>
          <p:cNvPr id="12" name="Footer Placeholder 11"/>
          <p:cNvSpPr>
            <a:spLocks noGrp="1"/>
          </p:cNvSpPr>
          <p:nvPr>
            <p:ph type="ftr" sz="quarter" idx="11"/>
          </p:nvPr>
        </p:nvSpPr>
        <p:spPr/>
        <p:txBody>
          <a:bodyPr/>
          <a:lstStyle/>
          <a:p>
            <a:pPr>
              <a:defRPr/>
            </a:pPr>
            <a:r>
              <a:rPr lang="en-US"/>
              <a:t>Submit Project to NGS</a:t>
            </a:r>
          </a:p>
        </p:txBody>
      </p:sp>
      <p:sp>
        <p:nvSpPr>
          <p:cNvPr id="7" name="Title 1"/>
          <p:cNvSpPr txBox="1">
            <a:spLocks/>
          </p:cNvSpPr>
          <p:nvPr/>
        </p:nvSpPr>
        <p:spPr bwMode="auto">
          <a:xfrm>
            <a:off x="685800" y="3017838"/>
            <a:ext cx="7772400" cy="762000"/>
          </a:xfrm>
          <a:prstGeom prst="rect">
            <a:avLst/>
          </a:prstGeom>
          <a:noFill/>
          <a:ln w="9525">
            <a:noFill/>
            <a:miter lim="800000"/>
            <a:headEnd/>
            <a:tailEnd/>
          </a:ln>
        </p:spPr>
        <p:txBody>
          <a:bodyPr anchor="ctr"/>
          <a:lstStyle/>
          <a:p>
            <a:pPr algn="ctr">
              <a:defRPr/>
            </a:pPr>
            <a:r>
              <a:rPr lang="en-US" sz="3600" dirty="0">
                <a:latin typeface="+mj-lt"/>
                <a:ea typeface="+mj-ea"/>
                <a:cs typeface="+mj-cs"/>
              </a:rPr>
              <a:t>Submit Project to NGS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EF7CB-569C-354D-8E37-EB6101AFD875}"/>
              </a:ext>
            </a:extLst>
          </p:cNvPr>
          <p:cNvSpPr>
            <a:spLocks noGrp="1"/>
          </p:cNvSpPr>
          <p:nvPr>
            <p:ph type="title"/>
          </p:nvPr>
        </p:nvSpPr>
        <p:spPr/>
        <p:txBody>
          <a:bodyPr/>
          <a:lstStyle/>
          <a:p>
            <a:r>
              <a:rPr lang="en-US" dirty="0"/>
              <a:t>Submit to NGS</a:t>
            </a:r>
          </a:p>
        </p:txBody>
      </p:sp>
      <p:sp>
        <p:nvSpPr>
          <p:cNvPr id="3" name="Content Placeholder 2">
            <a:extLst>
              <a:ext uri="{FF2B5EF4-FFF2-40B4-BE49-F238E27FC236}">
                <a16:creationId xmlns:a16="http://schemas.microsoft.com/office/drawing/2014/main" id="{DB36205B-421A-ECD8-6249-3C8649FBA554}"/>
              </a:ext>
            </a:extLst>
          </p:cNvPr>
          <p:cNvSpPr>
            <a:spLocks noGrp="1"/>
          </p:cNvSpPr>
          <p:nvPr>
            <p:ph idx="1"/>
          </p:nvPr>
        </p:nvSpPr>
        <p:spPr/>
        <p:txBody>
          <a:bodyPr/>
          <a:lstStyle/>
          <a:p>
            <a:r>
              <a:rPr lang="en-US" dirty="0"/>
              <a:t>Submit to NGS </a:t>
            </a:r>
          </a:p>
          <a:p>
            <a:pPr lvl="1"/>
            <a:r>
              <a:rPr lang="en-US" dirty="0"/>
              <a:t>Success starts at Planning Stage</a:t>
            </a:r>
          </a:p>
          <a:p>
            <a:pPr lvl="1"/>
            <a:r>
              <a:rPr lang="en-US" dirty="0"/>
              <a:t>NOAA Technical Memorandum NOS NGS 92</a:t>
            </a:r>
          </a:p>
          <a:p>
            <a:pPr marL="914400" lvl="2" indent="0">
              <a:buNone/>
            </a:pPr>
            <a:r>
              <a:rPr lang="en-US" i="1" dirty="0">
                <a:solidFill>
                  <a:srgbClr val="0070C0"/>
                </a:solidFill>
              </a:rPr>
              <a:t>“Classifications, Standards, and Specifications for GNSS Geodetic Control Surveys using OPUS Projects”</a:t>
            </a:r>
          </a:p>
          <a:p>
            <a:pPr lvl="2"/>
            <a:endParaRPr lang="en-US" dirty="0"/>
          </a:p>
          <a:p>
            <a:endParaRPr lang="en-US" dirty="0"/>
          </a:p>
        </p:txBody>
      </p:sp>
      <p:sp>
        <p:nvSpPr>
          <p:cNvPr id="4" name="Date Placeholder 3">
            <a:extLst>
              <a:ext uri="{FF2B5EF4-FFF2-40B4-BE49-F238E27FC236}">
                <a16:creationId xmlns:a16="http://schemas.microsoft.com/office/drawing/2014/main" id="{D68C5025-D769-D780-8D97-14390AAEF29D}"/>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56D9485E-3C60-B29E-1A47-577614F1DC50}"/>
              </a:ext>
            </a:extLst>
          </p:cNvPr>
          <p:cNvSpPr>
            <a:spLocks noGrp="1"/>
          </p:cNvSpPr>
          <p:nvPr>
            <p:ph type="ftr" sz="quarter" idx="11"/>
          </p:nvPr>
        </p:nvSpPr>
        <p:spPr/>
        <p:txBody>
          <a:bodyPr/>
          <a:lstStyle/>
          <a:p>
            <a:pPr>
              <a:defRPr/>
            </a:pPr>
            <a:r>
              <a:rPr lang="en-US"/>
              <a:t>Submit Project to NGS</a:t>
            </a:r>
          </a:p>
        </p:txBody>
      </p:sp>
      <p:sp>
        <p:nvSpPr>
          <p:cNvPr id="6" name="Slide Number Placeholder 5">
            <a:extLst>
              <a:ext uri="{FF2B5EF4-FFF2-40B4-BE49-F238E27FC236}">
                <a16:creationId xmlns:a16="http://schemas.microsoft.com/office/drawing/2014/main" id="{E4403BCF-F138-DD1A-261B-B7035F4FD91D}"/>
              </a:ext>
            </a:extLst>
          </p:cNvPr>
          <p:cNvSpPr>
            <a:spLocks noGrp="1"/>
          </p:cNvSpPr>
          <p:nvPr>
            <p:ph type="sldNum" sz="quarter" idx="12"/>
          </p:nvPr>
        </p:nvSpPr>
        <p:spPr/>
        <p:txBody>
          <a:bodyPr/>
          <a:lstStyle/>
          <a:p>
            <a:pPr>
              <a:defRPr/>
            </a:pPr>
            <a:fld id="{E220C3D0-729A-4A15-8E23-72CBC95666E6}" type="slidenum">
              <a:rPr lang="en-US" smtClean="0"/>
              <a:pPr>
                <a:defRPr/>
              </a:pPr>
              <a:t>10</a:t>
            </a:fld>
            <a:endParaRPr lang="en-US"/>
          </a:p>
        </p:txBody>
      </p:sp>
      <p:pic>
        <p:nvPicPr>
          <p:cNvPr id="8" name="Picture 7">
            <a:extLst>
              <a:ext uri="{FF2B5EF4-FFF2-40B4-BE49-F238E27FC236}">
                <a16:creationId xmlns:a16="http://schemas.microsoft.com/office/drawing/2014/main" id="{466A812A-2624-9AF5-E07B-380C166CEE83}"/>
              </a:ext>
            </a:extLst>
          </p:cNvPr>
          <p:cNvPicPr>
            <a:picLocks noChangeAspect="1"/>
          </p:cNvPicPr>
          <p:nvPr/>
        </p:nvPicPr>
        <p:blipFill>
          <a:blip r:embed="rId2"/>
          <a:stretch>
            <a:fillRect/>
          </a:stretch>
        </p:blipFill>
        <p:spPr>
          <a:xfrm>
            <a:off x="2259383" y="4188098"/>
            <a:ext cx="4027117" cy="2212702"/>
          </a:xfrm>
          <a:prstGeom prst="rect">
            <a:avLst/>
          </a:prstGeom>
        </p:spPr>
      </p:pic>
      <p:sp>
        <p:nvSpPr>
          <p:cNvPr id="9" name="TextBox 8">
            <a:extLst>
              <a:ext uri="{FF2B5EF4-FFF2-40B4-BE49-F238E27FC236}">
                <a16:creationId xmlns:a16="http://schemas.microsoft.com/office/drawing/2014/main" id="{CF968BEB-79CF-65C5-6E91-173C03E76A4A}"/>
              </a:ext>
            </a:extLst>
          </p:cNvPr>
          <p:cNvSpPr txBox="1"/>
          <p:nvPr/>
        </p:nvSpPr>
        <p:spPr>
          <a:xfrm>
            <a:off x="744183" y="3758263"/>
            <a:ext cx="7830996" cy="338554"/>
          </a:xfrm>
          <a:prstGeom prst="rect">
            <a:avLst/>
          </a:prstGeom>
          <a:noFill/>
        </p:spPr>
        <p:txBody>
          <a:bodyPr wrap="square" rtlCol="0">
            <a:spAutoFit/>
          </a:bodyPr>
          <a:lstStyle/>
          <a:p>
            <a:r>
              <a:rPr lang="en-US" sz="1600" i="1" dirty="0"/>
              <a:t>https://geodesy.noaa.gov/web/science_edu/webinar_series/2023-webinars.shtml</a:t>
            </a:r>
          </a:p>
        </p:txBody>
      </p:sp>
    </p:spTree>
    <p:extLst>
      <p:ext uri="{BB962C8B-B14F-4D97-AF65-F5344CB8AC3E}">
        <p14:creationId xmlns:p14="http://schemas.microsoft.com/office/powerpoint/2010/main" val="25165781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EF7CB-569C-354D-8E37-EB6101AFD875}"/>
              </a:ext>
            </a:extLst>
          </p:cNvPr>
          <p:cNvSpPr>
            <a:spLocks noGrp="1"/>
          </p:cNvSpPr>
          <p:nvPr>
            <p:ph type="title"/>
          </p:nvPr>
        </p:nvSpPr>
        <p:spPr>
          <a:xfrm>
            <a:off x="457199" y="457200"/>
            <a:ext cx="8419171" cy="639763"/>
          </a:xfrm>
        </p:spPr>
        <p:txBody>
          <a:bodyPr/>
          <a:lstStyle/>
          <a:p>
            <a:r>
              <a:rPr lang="en-US" dirty="0"/>
              <a:t>Sequence of Steps in OPUS Projects</a:t>
            </a:r>
          </a:p>
        </p:txBody>
      </p:sp>
      <p:sp>
        <p:nvSpPr>
          <p:cNvPr id="3" name="Content Placeholder 2">
            <a:extLst>
              <a:ext uri="{FF2B5EF4-FFF2-40B4-BE49-F238E27FC236}">
                <a16:creationId xmlns:a16="http://schemas.microsoft.com/office/drawing/2014/main" id="{DB36205B-421A-ECD8-6249-3C8649FBA554}"/>
              </a:ext>
            </a:extLst>
          </p:cNvPr>
          <p:cNvSpPr>
            <a:spLocks noGrp="1"/>
          </p:cNvSpPr>
          <p:nvPr>
            <p:ph idx="1"/>
          </p:nvPr>
        </p:nvSpPr>
        <p:spPr/>
        <p:txBody>
          <a:bodyPr/>
          <a:lstStyle/>
          <a:p>
            <a:r>
              <a:rPr lang="en-US" sz="2800" dirty="0"/>
              <a:t>Recommended Sequence of Steps in OPUS Projects</a:t>
            </a:r>
          </a:p>
          <a:p>
            <a:pPr lvl="1"/>
            <a:r>
              <a:rPr lang="en-US" sz="2000" dirty="0">
                <a:solidFill>
                  <a:srgbClr val="0070C0"/>
                </a:solidFill>
              </a:rPr>
              <a:t>1  NGS Survey Proposal</a:t>
            </a:r>
          </a:p>
          <a:p>
            <a:pPr lvl="1"/>
            <a:r>
              <a:rPr lang="en-US" sz="2000" dirty="0"/>
              <a:t>2  Create your Project in OP</a:t>
            </a:r>
          </a:p>
          <a:p>
            <a:pPr lvl="1"/>
            <a:r>
              <a:rPr lang="en-US" sz="2000" dirty="0"/>
              <a:t>3  Review and Edit Project Preferences</a:t>
            </a:r>
          </a:p>
          <a:p>
            <a:pPr lvl="1"/>
            <a:r>
              <a:rPr lang="en-US" sz="2000" dirty="0"/>
              <a:t>4  Load Static GNSS Observation Files</a:t>
            </a:r>
          </a:p>
          <a:p>
            <a:pPr lvl="1"/>
            <a:r>
              <a:rPr lang="en-US" sz="2000" dirty="0"/>
              <a:t>5  Check your OPUS Static Solution Results</a:t>
            </a:r>
          </a:p>
          <a:p>
            <a:pPr lvl="1"/>
            <a:r>
              <a:rPr lang="en-US" sz="2000" dirty="0"/>
              <a:t>6  Selecting CORS</a:t>
            </a:r>
          </a:p>
          <a:p>
            <a:pPr lvl="1"/>
            <a:r>
              <a:rPr lang="en-US" sz="2000" dirty="0"/>
              <a:t>7  Upload GVX Vectors</a:t>
            </a:r>
          </a:p>
          <a:p>
            <a:pPr lvl="1"/>
            <a:r>
              <a:rPr lang="en-US" sz="2000" dirty="0">
                <a:solidFill>
                  <a:srgbClr val="0070C0"/>
                </a:solidFill>
              </a:rPr>
              <a:t>8  Mark Descriptions</a:t>
            </a:r>
          </a:p>
          <a:p>
            <a:pPr lvl="1"/>
            <a:r>
              <a:rPr lang="en-US" sz="2000" dirty="0"/>
              <a:t>9  Session Processing</a:t>
            </a:r>
          </a:p>
          <a:p>
            <a:pPr lvl="1"/>
            <a:r>
              <a:rPr lang="en-US" sz="2000" dirty="0"/>
              <a:t>10  Network Adjustments</a:t>
            </a:r>
          </a:p>
          <a:p>
            <a:pPr lvl="1"/>
            <a:r>
              <a:rPr lang="en-US" sz="2000" dirty="0"/>
              <a:t>11  Final Steps - QA/QC &amp; </a:t>
            </a:r>
            <a:r>
              <a:rPr lang="en-US" sz="2000" dirty="0">
                <a:solidFill>
                  <a:srgbClr val="0070C0"/>
                </a:solidFill>
              </a:rPr>
              <a:t>Reportage</a:t>
            </a:r>
          </a:p>
          <a:p>
            <a:endParaRPr lang="en-US" dirty="0"/>
          </a:p>
        </p:txBody>
      </p:sp>
      <p:sp>
        <p:nvSpPr>
          <p:cNvPr id="4" name="Date Placeholder 3">
            <a:extLst>
              <a:ext uri="{FF2B5EF4-FFF2-40B4-BE49-F238E27FC236}">
                <a16:creationId xmlns:a16="http://schemas.microsoft.com/office/drawing/2014/main" id="{D68C5025-D769-D780-8D97-14390AAEF29D}"/>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56D9485E-3C60-B29E-1A47-577614F1DC50}"/>
              </a:ext>
            </a:extLst>
          </p:cNvPr>
          <p:cNvSpPr>
            <a:spLocks noGrp="1"/>
          </p:cNvSpPr>
          <p:nvPr>
            <p:ph type="ftr" sz="quarter" idx="11"/>
          </p:nvPr>
        </p:nvSpPr>
        <p:spPr/>
        <p:txBody>
          <a:bodyPr/>
          <a:lstStyle/>
          <a:p>
            <a:pPr>
              <a:defRPr/>
            </a:pPr>
            <a:r>
              <a:rPr lang="en-US"/>
              <a:t>Submit Project to NGS</a:t>
            </a:r>
          </a:p>
        </p:txBody>
      </p:sp>
      <p:sp>
        <p:nvSpPr>
          <p:cNvPr id="6" name="Slide Number Placeholder 5">
            <a:extLst>
              <a:ext uri="{FF2B5EF4-FFF2-40B4-BE49-F238E27FC236}">
                <a16:creationId xmlns:a16="http://schemas.microsoft.com/office/drawing/2014/main" id="{E4403BCF-F138-DD1A-261B-B7035F4FD91D}"/>
              </a:ext>
            </a:extLst>
          </p:cNvPr>
          <p:cNvSpPr>
            <a:spLocks noGrp="1"/>
          </p:cNvSpPr>
          <p:nvPr>
            <p:ph type="sldNum" sz="quarter" idx="12"/>
          </p:nvPr>
        </p:nvSpPr>
        <p:spPr/>
        <p:txBody>
          <a:bodyPr/>
          <a:lstStyle/>
          <a:p>
            <a:pPr>
              <a:defRPr/>
            </a:pPr>
            <a:fld id="{E220C3D0-729A-4A15-8E23-72CBC95666E6}" type="slidenum">
              <a:rPr lang="en-US" smtClean="0"/>
              <a:pPr>
                <a:defRPr/>
              </a:pPr>
              <a:t>11</a:t>
            </a:fld>
            <a:endParaRPr lang="en-US"/>
          </a:p>
        </p:txBody>
      </p:sp>
      <p:sp>
        <p:nvSpPr>
          <p:cNvPr id="7" name="TextBox 6">
            <a:extLst>
              <a:ext uri="{FF2B5EF4-FFF2-40B4-BE49-F238E27FC236}">
                <a16:creationId xmlns:a16="http://schemas.microsoft.com/office/drawing/2014/main" id="{7B22692C-AB04-7A04-5CEF-5ABB9BD0BF15}"/>
              </a:ext>
            </a:extLst>
          </p:cNvPr>
          <p:cNvSpPr txBox="1"/>
          <p:nvPr/>
        </p:nvSpPr>
        <p:spPr>
          <a:xfrm rot="20781972">
            <a:off x="5869229" y="2870680"/>
            <a:ext cx="2504025" cy="830997"/>
          </a:xfrm>
          <a:prstGeom prst="rect">
            <a:avLst/>
          </a:prstGeom>
          <a:noFill/>
        </p:spPr>
        <p:txBody>
          <a:bodyPr wrap="square" rtlCol="0">
            <a:spAutoFit/>
          </a:bodyPr>
          <a:lstStyle/>
          <a:p>
            <a:r>
              <a:rPr lang="en-US" sz="1600" dirty="0">
                <a:solidFill>
                  <a:srgbClr val="0070C0"/>
                </a:solidFill>
                <a:latin typeface="+mn-lt"/>
              </a:rPr>
              <a:t>If you are planning to Submit to NGS, pay close attention to the BLUE steps.</a:t>
            </a:r>
          </a:p>
        </p:txBody>
      </p:sp>
      <p:sp>
        <p:nvSpPr>
          <p:cNvPr id="8" name="TextBox 7">
            <a:extLst>
              <a:ext uri="{FF2B5EF4-FFF2-40B4-BE49-F238E27FC236}">
                <a16:creationId xmlns:a16="http://schemas.microsoft.com/office/drawing/2014/main" id="{57881372-F849-E5B6-70AE-6CAC67142A55}"/>
              </a:ext>
            </a:extLst>
          </p:cNvPr>
          <p:cNvSpPr txBox="1"/>
          <p:nvPr/>
        </p:nvSpPr>
        <p:spPr>
          <a:xfrm>
            <a:off x="5142796" y="1769437"/>
            <a:ext cx="3957491" cy="400110"/>
          </a:xfrm>
          <a:prstGeom prst="rect">
            <a:avLst/>
          </a:prstGeom>
          <a:noFill/>
        </p:spPr>
        <p:txBody>
          <a:bodyPr wrap="square" rtlCol="0">
            <a:spAutoFit/>
          </a:bodyPr>
          <a:lstStyle/>
          <a:p>
            <a:r>
              <a:rPr lang="en-US" sz="2000" dirty="0">
                <a:solidFill>
                  <a:srgbClr val="0070C0"/>
                </a:solidFill>
              </a:rPr>
              <a:t>Anticipates use of NOS NGS 92</a:t>
            </a:r>
          </a:p>
        </p:txBody>
      </p:sp>
      <p:sp>
        <p:nvSpPr>
          <p:cNvPr id="9" name="TextBox 8">
            <a:extLst>
              <a:ext uri="{FF2B5EF4-FFF2-40B4-BE49-F238E27FC236}">
                <a16:creationId xmlns:a16="http://schemas.microsoft.com/office/drawing/2014/main" id="{4FD7C0C2-B33F-85FB-80A7-925291343ABF}"/>
              </a:ext>
            </a:extLst>
          </p:cNvPr>
          <p:cNvSpPr txBox="1"/>
          <p:nvPr/>
        </p:nvSpPr>
        <p:spPr>
          <a:xfrm>
            <a:off x="5142496" y="4332656"/>
            <a:ext cx="3957491" cy="400110"/>
          </a:xfrm>
          <a:prstGeom prst="rect">
            <a:avLst/>
          </a:prstGeom>
          <a:noFill/>
        </p:spPr>
        <p:txBody>
          <a:bodyPr wrap="square" rtlCol="0">
            <a:spAutoFit/>
          </a:bodyPr>
          <a:lstStyle/>
          <a:p>
            <a:r>
              <a:rPr lang="en-US" sz="2000" dirty="0">
                <a:solidFill>
                  <a:srgbClr val="0070C0"/>
                </a:solidFill>
              </a:rPr>
              <a:t>Separate training video</a:t>
            </a:r>
          </a:p>
        </p:txBody>
      </p:sp>
      <p:sp>
        <p:nvSpPr>
          <p:cNvPr id="10" name="TextBox 9">
            <a:extLst>
              <a:ext uri="{FF2B5EF4-FFF2-40B4-BE49-F238E27FC236}">
                <a16:creationId xmlns:a16="http://schemas.microsoft.com/office/drawing/2014/main" id="{E60E0F38-052C-B289-0C77-F74D9F4592CA}"/>
              </a:ext>
            </a:extLst>
          </p:cNvPr>
          <p:cNvSpPr txBox="1"/>
          <p:nvPr/>
        </p:nvSpPr>
        <p:spPr>
          <a:xfrm>
            <a:off x="5852451" y="5427902"/>
            <a:ext cx="3202333" cy="400110"/>
          </a:xfrm>
          <a:prstGeom prst="rect">
            <a:avLst/>
          </a:prstGeom>
          <a:noFill/>
        </p:spPr>
        <p:txBody>
          <a:bodyPr wrap="square" rtlCol="0">
            <a:spAutoFit/>
          </a:bodyPr>
          <a:lstStyle/>
          <a:p>
            <a:r>
              <a:rPr lang="en-US" sz="2000" dirty="0">
                <a:solidFill>
                  <a:srgbClr val="0070C0"/>
                </a:solidFill>
              </a:rPr>
              <a:t>Writing the Project Report</a:t>
            </a:r>
          </a:p>
        </p:txBody>
      </p:sp>
      <p:cxnSp>
        <p:nvCxnSpPr>
          <p:cNvPr id="12" name="Straight Arrow Connector 11">
            <a:extLst>
              <a:ext uri="{FF2B5EF4-FFF2-40B4-BE49-F238E27FC236}">
                <a16:creationId xmlns:a16="http://schemas.microsoft.com/office/drawing/2014/main" id="{F79D1DC2-CE15-D773-19E3-A177AFF19CF5}"/>
              </a:ext>
            </a:extLst>
          </p:cNvPr>
          <p:cNvCxnSpPr>
            <a:cxnSpLocks/>
          </p:cNvCxnSpPr>
          <p:nvPr/>
        </p:nvCxnSpPr>
        <p:spPr>
          <a:xfrm>
            <a:off x="3800627" y="1977910"/>
            <a:ext cx="1341869" cy="0"/>
          </a:xfrm>
          <a:prstGeom prst="straightConnector1">
            <a:avLst/>
          </a:prstGeom>
          <a:ln w="285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18CCD20-1F9C-F927-4D24-9588FED4EB52}"/>
              </a:ext>
            </a:extLst>
          </p:cNvPr>
          <p:cNvCxnSpPr>
            <a:cxnSpLocks/>
          </p:cNvCxnSpPr>
          <p:nvPr/>
        </p:nvCxnSpPr>
        <p:spPr>
          <a:xfrm>
            <a:off x="3506978" y="4550125"/>
            <a:ext cx="1635518" cy="0"/>
          </a:xfrm>
          <a:prstGeom prst="straightConnector1">
            <a:avLst/>
          </a:prstGeom>
          <a:ln w="285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5BA34D30-A248-8A1B-3327-224053D2578B}"/>
              </a:ext>
            </a:extLst>
          </p:cNvPr>
          <p:cNvCxnSpPr>
            <a:cxnSpLocks/>
            <a:endCxn id="10" idx="1"/>
          </p:cNvCxnSpPr>
          <p:nvPr/>
        </p:nvCxnSpPr>
        <p:spPr>
          <a:xfrm flipV="1">
            <a:off x="5088593" y="5627957"/>
            <a:ext cx="763858" cy="14987"/>
          </a:xfrm>
          <a:prstGeom prst="straightConnector1">
            <a:avLst/>
          </a:prstGeom>
          <a:ln w="285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2263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25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750"/>
                            </p:stCondLst>
                            <p:childTnLst>
                              <p:par>
                                <p:cTn id="9" presetID="22" presetClass="entr" presetSubtype="8" fill="hold" grpId="0" nodeType="afterEffect">
                                  <p:stCondLst>
                                    <p:cond delay="25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500"/>
                            </p:stCondLst>
                            <p:childTnLst>
                              <p:par>
                                <p:cTn id="13" presetID="22" presetClass="entr" presetSubtype="8" fill="hold" nodeType="afterEffect">
                                  <p:stCondLst>
                                    <p:cond delay="25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2250"/>
                            </p:stCondLst>
                            <p:childTnLst>
                              <p:par>
                                <p:cTn id="17" presetID="22" presetClass="entr" presetSubtype="8" fill="hold" grpId="0" nodeType="afterEffect">
                                  <p:stCondLst>
                                    <p:cond delay="25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3000"/>
                            </p:stCondLst>
                            <p:childTnLst>
                              <p:par>
                                <p:cTn id="21" presetID="22" presetClass="entr" presetSubtype="8" fill="hold" nodeType="afterEffect">
                                  <p:stCondLst>
                                    <p:cond delay="25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childTnLst>
                          </p:cTn>
                        </p:par>
                        <p:par>
                          <p:cTn id="24" fill="hold">
                            <p:stCondLst>
                              <p:cond delay="3750"/>
                            </p:stCondLst>
                            <p:childTnLst>
                              <p:par>
                                <p:cTn id="25" presetID="22" presetClass="entr" presetSubtype="8" fill="hold" grpId="0" nodeType="afterEffect">
                                  <p:stCondLst>
                                    <p:cond delay="25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EF7CB-569C-354D-8E37-EB6101AFD875}"/>
              </a:ext>
            </a:extLst>
          </p:cNvPr>
          <p:cNvSpPr>
            <a:spLocks noGrp="1"/>
          </p:cNvSpPr>
          <p:nvPr>
            <p:ph type="title"/>
          </p:nvPr>
        </p:nvSpPr>
        <p:spPr/>
        <p:txBody>
          <a:bodyPr/>
          <a:lstStyle/>
          <a:p>
            <a:r>
              <a:rPr lang="en-US" dirty="0"/>
              <a:t>Obtain a copy of NOS NGS 92</a:t>
            </a:r>
          </a:p>
        </p:txBody>
      </p:sp>
      <p:sp>
        <p:nvSpPr>
          <p:cNvPr id="3" name="Content Placeholder 2">
            <a:extLst>
              <a:ext uri="{FF2B5EF4-FFF2-40B4-BE49-F238E27FC236}">
                <a16:creationId xmlns:a16="http://schemas.microsoft.com/office/drawing/2014/main" id="{DB36205B-421A-ECD8-6249-3C8649FBA554}"/>
              </a:ext>
            </a:extLst>
          </p:cNvPr>
          <p:cNvSpPr>
            <a:spLocks noGrp="1"/>
          </p:cNvSpPr>
          <p:nvPr>
            <p:ph idx="1"/>
          </p:nvPr>
        </p:nvSpPr>
        <p:spPr/>
        <p:txBody>
          <a:bodyPr/>
          <a:lstStyle/>
          <a:p>
            <a:r>
              <a:rPr lang="en-US" dirty="0"/>
              <a:t>At this time, NOS NGS 92 is a not yet released draft document.</a:t>
            </a:r>
          </a:p>
          <a:p>
            <a:r>
              <a:rPr lang="en-US" sz="2800" dirty="0"/>
              <a:t>Tables 1 – 10 are available in PowerPoint slides from the April 13, 2023 NGS Webinar and on the NGS Presentations Library.</a:t>
            </a:r>
          </a:p>
        </p:txBody>
      </p:sp>
      <p:sp>
        <p:nvSpPr>
          <p:cNvPr id="4" name="Date Placeholder 3">
            <a:extLst>
              <a:ext uri="{FF2B5EF4-FFF2-40B4-BE49-F238E27FC236}">
                <a16:creationId xmlns:a16="http://schemas.microsoft.com/office/drawing/2014/main" id="{D68C5025-D769-D780-8D97-14390AAEF29D}"/>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56D9485E-3C60-B29E-1A47-577614F1DC50}"/>
              </a:ext>
            </a:extLst>
          </p:cNvPr>
          <p:cNvSpPr>
            <a:spLocks noGrp="1"/>
          </p:cNvSpPr>
          <p:nvPr>
            <p:ph type="ftr" sz="quarter" idx="11"/>
          </p:nvPr>
        </p:nvSpPr>
        <p:spPr/>
        <p:txBody>
          <a:bodyPr/>
          <a:lstStyle/>
          <a:p>
            <a:pPr>
              <a:defRPr/>
            </a:pPr>
            <a:r>
              <a:rPr lang="en-US"/>
              <a:t>Submit Project to NGS</a:t>
            </a:r>
          </a:p>
        </p:txBody>
      </p:sp>
      <p:sp>
        <p:nvSpPr>
          <p:cNvPr id="6" name="Slide Number Placeholder 5">
            <a:extLst>
              <a:ext uri="{FF2B5EF4-FFF2-40B4-BE49-F238E27FC236}">
                <a16:creationId xmlns:a16="http://schemas.microsoft.com/office/drawing/2014/main" id="{E4403BCF-F138-DD1A-261B-B7035F4FD91D}"/>
              </a:ext>
            </a:extLst>
          </p:cNvPr>
          <p:cNvSpPr>
            <a:spLocks noGrp="1"/>
          </p:cNvSpPr>
          <p:nvPr>
            <p:ph type="sldNum" sz="quarter" idx="12"/>
          </p:nvPr>
        </p:nvSpPr>
        <p:spPr/>
        <p:txBody>
          <a:bodyPr/>
          <a:lstStyle/>
          <a:p>
            <a:pPr>
              <a:defRPr/>
            </a:pPr>
            <a:fld id="{E220C3D0-729A-4A15-8E23-72CBC95666E6}" type="slidenum">
              <a:rPr lang="en-US" smtClean="0"/>
              <a:pPr>
                <a:defRPr/>
              </a:pPr>
              <a:t>12</a:t>
            </a:fld>
            <a:endParaRPr lang="en-US"/>
          </a:p>
        </p:txBody>
      </p:sp>
      <p:pic>
        <p:nvPicPr>
          <p:cNvPr id="8" name="Picture 7">
            <a:extLst>
              <a:ext uri="{FF2B5EF4-FFF2-40B4-BE49-F238E27FC236}">
                <a16:creationId xmlns:a16="http://schemas.microsoft.com/office/drawing/2014/main" id="{3FE248DD-1BEC-DFAA-92D9-0C7F4D05E8B2}"/>
              </a:ext>
            </a:extLst>
          </p:cNvPr>
          <p:cNvPicPr>
            <a:picLocks noChangeAspect="1"/>
          </p:cNvPicPr>
          <p:nvPr/>
        </p:nvPicPr>
        <p:blipFill>
          <a:blip r:embed="rId2"/>
          <a:stretch>
            <a:fillRect/>
          </a:stretch>
        </p:blipFill>
        <p:spPr>
          <a:xfrm>
            <a:off x="0" y="3709166"/>
            <a:ext cx="9144000" cy="2695934"/>
          </a:xfrm>
          <a:prstGeom prst="rect">
            <a:avLst/>
          </a:prstGeom>
        </p:spPr>
      </p:pic>
      <p:sp>
        <p:nvSpPr>
          <p:cNvPr id="9" name="Oval 8">
            <a:extLst>
              <a:ext uri="{FF2B5EF4-FFF2-40B4-BE49-F238E27FC236}">
                <a16:creationId xmlns:a16="http://schemas.microsoft.com/office/drawing/2014/main" id="{1DFA2023-AD26-6E72-791C-11E9D8C0FA73}"/>
              </a:ext>
            </a:extLst>
          </p:cNvPr>
          <p:cNvSpPr/>
          <p:nvPr/>
        </p:nvSpPr>
        <p:spPr>
          <a:xfrm>
            <a:off x="8184995" y="5591061"/>
            <a:ext cx="959005" cy="39029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530CF8DC-684B-CD3C-6892-406828B5F386}"/>
              </a:ext>
            </a:extLst>
          </p:cNvPr>
          <p:cNvSpPr/>
          <p:nvPr/>
        </p:nvSpPr>
        <p:spPr>
          <a:xfrm>
            <a:off x="7575550" y="4701765"/>
            <a:ext cx="959005" cy="39029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2989CC37-AEAF-EB7C-9671-05D890FBBA75}"/>
              </a:ext>
            </a:extLst>
          </p:cNvPr>
          <p:cNvSpPr/>
          <p:nvPr/>
        </p:nvSpPr>
        <p:spPr>
          <a:xfrm>
            <a:off x="1212695" y="5255781"/>
            <a:ext cx="1103785" cy="114501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69743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25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750"/>
                            </p:stCondLst>
                            <p:childTnLst>
                              <p:par>
                                <p:cTn id="9" presetID="22" presetClass="entr" presetSubtype="1"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500"/>
                            </p:stCondLst>
                            <p:childTnLst>
                              <p:par>
                                <p:cTn id="13" presetID="22" presetClass="entr" presetSubtype="8" fill="hold" grpId="0" nodeType="afterEffect">
                                  <p:stCondLst>
                                    <p:cond delay="25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EF7CB-569C-354D-8E37-EB6101AFD875}"/>
              </a:ext>
            </a:extLst>
          </p:cNvPr>
          <p:cNvSpPr>
            <a:spLocks noGrp="1"/>
          </p:cNvSpPr>
          <p:nvPr>
            <p:ph type="title"/>
          </p:nvPr>
        </p:nvSpPr>
        <p:spPr/>
        <p:txBody>
          <a:bodyPr/>
          <a:lstStyle/>
          <a:p>
            <a:r>
              <a:rPr lang="en-US" dirty="0"/>
              <a:t>Review and Discuss Tables 1 to 10</a:t>
            </a:r>
          </a:p>
        </p:txBody>
      </p:sp>
      <p:sp>
        <p:nvSpPr>
          <p:cNvPr id="3" name="Content Placeholder 2">
            <a:extLst>
              <a:ext uri="{FF2B5EF4-FFF2-40B4-BE49-F238E27FC236}">
                <a16:creationId xmlns:a16="http://schemas.microsoft.com/office/drawing/2014/main" id="{DB36205B-421A-ECD8-6249-3C8649FBA554}"/>
              </a:ext>
            </a:extLst>
          </p:cNvPr>
          <p:cNvSpPr>
            <a:spLocks noGrp="1"/>
          </p:cNvSpPr>
          <p:nvPr>
            <p:ph idx="1"/>
          </p:nvPr>
        </p:nvSpPr>
        <p:spPr>
          <a:xfrm>
            <a:off x="457200" y="1279525"/>
            <a:ext cx="8463776" cy="4938713"/>
          </a:xfrm>
        </p:spPr>
        <p:txBody>
          <a:bodyPr/>
          <a:lstStyle/>
          <a:p>
            <a:r>
              <a:rPr lang="en-US" dirty="0"/>
              <a:t>Each of the 10 Tables in NOS NGS 92 is intended to focus your planning of certain aspects of your project.</a:t>
            </a:r>
          </a:p>
          <a:p>
            <a:r>
              <a:rPr lang="en-US" sz="1800" b="0" i="0" u="none" strike="noStrike" dirty="0">
                <a:solidFill>
                  <a:srgbClr val="000000"/>
                </a:solidFill>
                <a:effectLst/>
                <a:cs typeface="Arial" panose="020B0604020202020204" pitchFamily="34" charset="0"/>
              </a:rPr>
              <a:t>Table 1 - Classifications of Network and Local Accuracy</a:t>
            </a:r>
          </a:p>
          <a:p>
            <a:r>
              <a:rPr lang="en-US" sz="1800" dirty="0">
                <a:cs typeface="Arial" panose="020B0604020202020204" pitchFamily="34" charset="0"/>
              </a:rPr>
              <a:t>Table 2 - Description of Mark Types and Anticipated Usage </a:t>
            </a:r>
          </a:p>
          <a:p>
            <a:r>
              <a:rPr kumimoji="0" lang="en-US" altLang="en-US" sz="1800" i="0" u="none" strike="noStrike" cap="none" normalizeH="0" baseline="0" dirty="0">
                <a:ln>
                  <a:noFill/>
                </a:ln>
                <a:solidFill>
                  <a:srgbClr val="000000"/>
                </a:solidFill>
                <a:effectLst/>
                <a:cs typeface="Arial" panose="020B0604020202020204" pitchFamily="34" charset="0"/>
              </a:rPr>
              <a:t>Table 3 - Observation Method Requirements for Mark Types</a:t>
            </a:r>
          </a:p>
          <a:p>
            <a:r>
              <a:rPr lang="en-US" sz="1800" b="0" i="0" u="none" strike="noStrike" dirty="0">
                <a:solidFill>
                  <a:srgbClr val="333333"/>
                </a:solidFill>
                <a:effectLst/>
                <a:cs typeface="Arial" panose="020B0604020202020204" pitchFamily="34" charset="0"/>
              </a:rPr>
              <a:t>Table 4 - </a:t>
            </a:r>
            <a:r>
              <a:rPr lang="en-US" sz="1800" b="0" i="0" u="none" strike="noStrike" dirty="0">
                <a:solidFill>
                  <a:srgbClr val="000000"/>
                </a:solidFill>
                <a:effectLst/>
                <a:cs typeface="Arial" panose="020B0604020202020204" pitchFamily="34" charset="0"/>
              </a:rPr>
              <a:t>Standards for Observation Requirements by Method</a:t>
            </a:r>
          </a:p>
          <a:p>
            <a:r>
              <a:rPr lang="en-US" sz="1800" dirty="0">
                <a:cs typeface="Arial" panose="020B0604020202020204" pitchFamily="34" charset="0"/>
              </a:rPr>
              <a:t>Table 5 - Standards for Network Design</a:t>
            </a:r>
          </a:p>
          <a:p>
            <a:r>
              <a:rPr lang="en-US" sz="1800" dirty="0">
                <a:cs typeface="Arial" panose="020B0604020202020204" pitchFamily="34" charset="0"/>
              </a:rPr>
              <a:t>Table 6 - Standards for Monumentation</a:t>
            </a:r>
          </a:p>
          <a:p>
            <a:r>
              <a:rPr kumimoji="0" lang="en-US" altLang="en-US" sz="1800" b="0" i="0" u="none" strike="noStrike" cap="none" normalizeH="0" baseline="0" dirty="0">
                <a:ln>
                  <a:noFill/>
                </a:ln>
                <a:solidFill>
                  <a:srgbClr val="000000"/>
                </a:solidFill>
                <a:effectLst/>
                <a:cs typeface="Arial" panose="020B0604020202020204" pitchFamily="34" charset="0"/>
              </a:rPr>
              <a:t>Table 7 - Standards for Session Processing and Adjustment Results</a:t>
            </a:r>
          </a:p>
          <a:p>
            <a:r>
              <a:rPr lang="en-US" sz="1800" dirty="0">
                <a:cs typeface="Arial" panose="020B0604020202020204" pitchFamily="34" charset="0"/>
              </a:rPr>
              <a:t>Table 8 - Standards for Achieving Valid Orthometric Heights</a:t>
            </a:r>
          </a:p>
          <a:p>
            <a:r>
              <a:rPr lang="en-US" sz="1800" dirty="0">
                <a:cs typeface="Arial" panose="020B0604020202020204" pitchFamily="34" charset="0"/>
              </a:rPr>
              <a:t>Table 9 - Standards for Equipment Used in Field Observations and Office Procedures</a:t>
            </a:r>
          </a:p>
          <a:p>
            <a:r>
              <a:rPr kumimoji="0" lang="en-US" altLang="en-US" sz="1800" b="0" i="0" u="none" strike="noStrike" cap="none" normalizeH="0" baseline="0" dirty="0">
                <a:ln>
                  <a:noFill/>
                </a:ln>
                <a:solidFill>
                  <a:srgbClr val="000000"/>
                </a:solidFill>
                <a:effectLst/>
                <a:cs typeface="Arial" panose="020B0604020202020204" pitchFamily="34" charset="0"/>
              </a:rPr>
              <a:t>Table 10 - Standards for Required Documentation</a:t>
            </a:r>
            <a:endParaRPr kumimoji="0" lang="en-US" altLang="en-US" sz="1800" b="0" i="0" u="none" strike="noStrike" cap="none" normalizeH="0" baseline="0" dirty="0">
              <a:ln>
                <a:noFill/>
              </a:ln>
              <a:solidFill>
                <a:schemeClr val="tx1"/>
              </a:solidFill>
              <a:effectLst/>
              <a:cs typeface="Arial" panose="020B0604020202020204" pitchFamily="34" charset="0"/>
            </a:endParaRPr>
          </a:p>
          <a:p>
            <a:endParaRPr kumimoji="0" lang="en-US" altLang="en-US" sz="900" b="0" i="0" u="none" strike="noStrike" cap="none" normalizeH="0" baseline="0" dirty="0">
              <a:ln>
                <a:noFill/>
              </a:ln>
              <a:solidFill>
                <a:schemeClr val="tx1"/>
              </a:solidFill>
              <a:effectLst/>
            </a:endParaRPr>
          </a:p>
          <a:p>
            <a:endParaRPr lang="en-US" sz="1200" dirty="0">
              <a:latin typeface="+mn-lt"/>
            </a:endParaRPr>
          </a:p>
          <a:p>
            <a:endParaRPr lang="en-US" sz="1200" b="0" dirty="0">
              <a:effectLst/>
            </a:endParaRPr>
          </a:p>
          <a:p>
            <a:endParaRPr kumimoji="0" lang="en-US" altLang="en-US" sz="1050" i="0" u="none" strike="noStrike" cap="none" normalizeH="0" baseline="0" dirty="0">
              <a:ln>
                <a:noFill/>
              </a:ln>
              <a:solidFill>
                <a:schemeClr val="tx1"/>
              </a:solidFill>
              <a:effectLst/>
              <a:latin typeface="+mn-lt"/>
            </a:endParaRPr>
          </a:p>
          <a:p>
            <a:endParaRPr lang="en-US" sz="2000" b="0" i="0" u="none" strike="noStrike" dirty="0">
              <a:solidFill>
                <a:srgbClr val="000000"/>
              </a:solidFill>
              <a:effectLst/>
              <a:latin typeface="+mn-lt"/>
            </a:endParaRPr>
          </a:p>
          <a:p>
            <a:endParaRPr lang="en-US" dirty="0"/>
          </a:p>
        </p:txBody>
      </p:sp>
      <p:sp>
        <p:nvSpPr>
          <p:cNvPr id="4" name="Date Placeholder 3">
            <a:extLst>
              <a:ext uri="{FF2B5EF4-FFF2-40B4-BE49-F238E27FC236}">
                <a16:creationId xmlns:a16="http://schemas.microsoft.com/office/drawing/2014/main" id="{D68C5025-D769-D780-8D97-14390AAEF29D}"/>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56D9485E-3C60-B29E-1A47-577614F1DC50}"/>
              </a:ext>
            </a:extLst>
          </p:cNvPr>
          <p:cNvSpPr>
            <a:spLocks noGrp="1"/>
          </p:cNvSpPr>
          <p:nvPr>
            <p:ph type="ftr" sz="quarter" idx="11"/>
          </p:nvPr>
        </p:nvSpPr>
        <p:spPr/>
        <p:txBody>
          <a:bodyPr/>
          <a:lstStyle/>
          <a:p>
            <a:pPr>
              <a:defRPr/>
            </a:pPr>
            <a:r>
              <a:rPr lang="en-US"/>
              <a:t>Submit Project to NGS</a:t>
            </a:r>
          </a:p>
        </p:txBody>
      </p:sp>
      <p:sp>
        <p:nvSpPr>
          <p:cNvPr id="6" name="Slide Number Placeholder 5">
            <a:extLst>
              <a:ext uri="{FF2B5EF4-FFF2-40B4-BE49-F238E27FC236}">
                <a16:creationId xmlns:a16="http://schemas.microsoft.com/office/drawing/2014/main" id="{E4403BCF-F138-DD1A-261B-B7035F4FD91D}"/>
              </a:ext>
            </a:extLst>
          </p:cNvPr>
          <p:cNvSpPr>
            <a:spLocks noGrp="1"/>
          </p:cNvSpPr>
          <p:nvPr>
            <p:ph type="sldNum" sz="quarter" idx="12"/>
          </p:nvPr>
        </p:nvSpPr>
        <p:spPr/>
        <p:txBody>
          <a:bodyPr/>
          <a:lstStyle/>
          <a:p>
            <a:pPr>
              <a:defRPr/>
            </a:pPr>
            <a:fld id="{E220C3D0-729A-4A15-8E23-72CBC95666E6}" type="slidenum">
              <a:rPr lang="en-US" smtClean="0"/>
              <a:pPr>
                <a:defRPr/>
              </a:pPr>
              <a:t>13</a:t>
            </a:fld>
            <a:endParaRPr lang="en-US"/>
          </a:p>
        </p:txBody>
      </p:sp>
    </p:spTree>
    <p:extLst>
      <p:ext uri="{BB962C8B-B14F-4D97-AF65-F5344CB8AC3E}">
        <p14:creationId xmlns:p14="http://schemas.microsoft.com/office/powerpoint/2010/main" val="2564303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23C18-1041-F1C8-40AE-54406DCAF7FC}"/>
              </a:ext>
            </a:extLst>
          </p:cNvPr>
          <p:cNvSpPr>
            <a:spLocks noGrp="1"/>
          </p:cNvSpPr>
          <p:nvPr>
            <p:ph type="title"/>
          </p:nvPr>
        </p:nvSpPr>
        <p:spPr/>
        <p:txBody>
          <a:bodyPr/>
          <a:lstStyle/>
          <a:p>
            <a:pPr algn="ctr"/>
            <a:r>
              <a:rPr lang="en-US" sz="3600" dirty="0">
                <a:latin typeface="Times New Roman" panose="02020603050405020304" pitchFamily="18" charset="0"/>
                <a:cs typeface="Times New Roman" panose="02020603050405020304" pitchFamily="18" charset="0"/>
              </a:rPr>
              <a:t>Classifications</a:t>
            </a:r>
          </a:p>
        </p:txBody>
      </p:sp>
      <p:sp>
        <p:nvSpPr>
          <p:cNvPr id="4" name="Date Placeholder 3">
            <a:extLst>
              <a:ext uri="{FF2B5EF4-FFF2-40B4-BE49-F238E27FC236}">
                <a16:creationId xmlns:a16="http://schemas.microsoft.com/office/drawing/2014/main" id="{D2825D04-10EE-CCCC-E108-9D1B9CE8C21D}"/>
              </a:ext>
            </a:extLst>
          </p:cNvPr>
          <p:cNvSpPr>
            <a:spLocks noGrp="1"/>
          </p:cNvSpPr>
          <p:nvPr>
            <p:ph type="dt" sz="half" idx="10"/>
          </p:nvPr>
        </p:nvSpPr>
        <p:spPr/>
        <p:txBody>
          <a:bodyPr/>
          <a:lstStyle/>
          <a:p>
            <a:pPr>
              <a:defRPr/>
            </a:pPr>
            <a:r>
              <a:rPr lang="en-US" altLang="en-US"/>
              <a:t>2023-10-16</a:t>
            </a:r>
            <a:endParaRPr lang="en-US" altLang="en-US" dirty="0"/>
          </a:p>
        </p:txBody>
      </p:sp>
      <p:sp>
        <p:nvSpPr>
          <p:cNvPr id="5" name="Footer Placeholder 4">
            <a:extLst>
              <a:ext uri="{FF2B5EF4-FFF2-40B4-BE49-F238E27FC236}">
                <a16:creationId xmlns:a16="http://schemas.microsoft.com/office/drawing/2014/main" id="{832A3F3F-42C3-CC5E-9FFB-05D2FF04FC34}"/>
              </a:ext>
            </a:extLst>
          </p:cNvPr>
          <p:cNvSpPr>
            <a:spLocks noGrp="1"/>
          </p:cNvSpPr>
          <p:nvPr>
            <p:ph type="ftr" sz="quarter" idx="11"/>
          </p:nvPr>
        </p:nvSpPr>
        <p:spPr/>
        <p:txBody>
          <a:bodyPr/>
          <a:lstStyle/>
          <a:p>
            <a:pPr>
              <a:defRPr/>
            </a:pPr>
            <a:r>
              <a:rPr lang="en-US"/>
              <a:t>Submit Project to NGS</a:t>
            </a:r>
            <a:endParaRPr lang="en-US" dirty="0"/>
          </a:p>
        </p:txBody>
      </p:sp>
      <p:sp>
        <p:nvSpPr>
          <p:cNvPr id="6" name="Slide Number Placeholder 5">
            <a:extLst>
              <a:ext uri="{FF2B5EF4-FFF2-40B4-BE49-F238E27FC236}">
                <a16:creationId xmlns:a16="http://schemas.microsoft.com/office/drawing/2014/main" id="{1A6630B4-1F17-D31A-395A-667589BC0205}"/>
              </a:ext>
            </a:extLst>
          </p:cNvPr>
          <p:cNvSpPr>
            <a:spLocks noGrp="1"/>
          </p:cNvSpPr>
          <p:nvPr>
            <p:ph type="sldNum" sz="quarter" idx="12"/>
          </p:nvPr>
        </p:nvSpPr>
        <p:spPr/>
        <p:txBody>
          <a:bodyPr/>
          <a:lstStyle/>
          <a:p>
            <a:pPr>
              <a:defRPr/>
            </a:pPr>
            <a:fld id="{A269A303-B593-45E6-8920-67DA3337AB25}" type="slidenum">
              <a:rPr lang="en-US" altLang="en-US" smtClean="0"/>
              <a:pPr>
                <a:defRPr/>
              </a:pPr>
              <a:t>14</a:t>
            </a:fld>
            <a:endParaRPr lang="en-US" altLang="en-US" dirty="0"/>
          </a:p>
        </p:txBody>
      </p:sp>
      <p:sp>
        <p:nvSpPr>
          <p:cNvPr id="8" name="TextBox 7">
            <a:extLst>
              <a:ext uri="{FF2B5EF4-FFF2-40B4-BE49-F238E27FC236}">
                <a16:creationId xmlns:a16="http://schemas.microsoft.com/office/drawing/2014/main" id="{E047AFFE-A517-7F6A-CD19-2008F47FAF49}"/>
              </a:ext>
            </a:extLst>
          </p:cNvPr>
          <p:cNvSpPr txBox="1"/>
          <p:nvPr/>
        </p:nvSpPr>
        <p:spPr>
          <a:xfrm>
            <a:off x="576580" y="1060901"/>
            <a:ext cx="7833360" cy="3139321"/>
          </a:xfrm>
          <a:prstGeom prst="rect">
            <a:avLst/>
          </a:prstGeom>
          <a:noFill/>
        </p:spPr>
        <p:txBody>
          <a:bodyPr wrap="square">
            <a:spAutoFit/>
          </a:bodyPr>
          <a:lstStyle/>
          <a:p>
            <a:pPr rtl="0">
              <a:spcBef>
                <a:spcPts val="0"/>
              </a:spcBef>
              <a:spcAft>
                <a:spcPts val="0"/>
              </a:spcAft>
            </a:pPr>
            <a:r>
              <a:rPr lang="en-US" b="0" i="0" u="none" strike="noStrike" dirty="0">
                <a:solidFill>
                  <a:srgbClr val="000000"/>
                </a:solidFill>
                <a:effectLst/>
                <a:latin typeface="+mn-lt"/>
              </a:rPr>
              <a:t>The Standards define the </a:t>
            </a:r>
            <a:r>
              <a:rPr lang="en-US" i="0" u="none" strike="noStrike" dirty="0">
                <a:solidFill>
                  <a:srgbClr val="000000"/>
                </a:solidFill>
                <a:effectLst/>
                <a:latin typeface="+mn-lt"/>
              </a:rPr>
              <a:t>following 3 </a:t>
            </a:r>
            <a:r>
              <a:rPr lang="en-US" b="1" i="1" u="none" strike="noStrike" dirty="0">
                <a:solidFill>
                  <a:srgbClr val="000000"/>
                </a:solidFill>
                <a:effectLst/>
                <a:latin typeface="+mn-lt"/>
              </a:rPr>
              <a:t>Classifications of Network and Local Accuracy</a:t>
            </a:r>
            <a:r>
              <a:rPr lang="en-US" b="1" i="0" u="none" strike="noStrike" dirty="0">
                <a:solidFill>
                  <a:srgbClr val="000000"/>
                </a:solidFill>
                <a:effectLst/>
                <a:latin typeface="+mn-lt"/>
              </a:rPr>
              <a:t> </a:t>
            </a:r>
            <a:r>
              <a:rPr lang="en-US" b="0" i="0" u="none" strike="noStrike" dirty="0">
                <a:solidFill>
                  <a:srgbClr val="000000"/>
                </a:solidFill>
                <a:effectLst/>
                <a:latin typeface="+mn-lt"/>
              </a:rPr>
              <a:t>for GNSS geodetic control surveys which will be submitted to NGS for review and publication.</a:t>
            </a:r>
          </a:p>
          <a:p>
            <a:pPr rtl="0">
              <a:spcBef>
                <a:spcPts val="0"/>
              </a:spcBef>
              <a:spcAft>
                <a:spcPts val="0"/>
              </a:spcAft>
            </a:pPr>
            <a:endParaRPr lang="en-US" dirty="0">
              <a:solidFill>
                <a:srgbClr val="000000"/>
              </a:solidFill>
              <a:latin typeface="+mn-lt"/>
            </a:endParaRPr>
          </a:p>
          <a:p>
            <a:r>
              <a:rPr lang="en-US" dirty="0">
                <a:latin typeface="+mn-lt"/>
              </a:rPr>
              <a:t>Research and experience has shown that achieving accurate ellipsoid heights is more difficult than achieving accurate latitude and longitude, and that orthometric heights have additional uncertainty.</a:t>
            </a:r>
          </a:p>
          <a:p>
            <a:endParaRPr lang="en-US" dirty="0">
              <a:latin typeface="+mn-lt"/>
            </a:endParaRPr>
          </a:p>
          <a:p>
            <a:r>
              <a:rPr lang="en-US" dirty="0">
                <a:latin typeface="+mn-lt"/>
              </a:rPr>
              <a:t>Accordingly, there are separate standards for each and all standards must be met to achieve the intended Classification.</a:t>
            </a:r>
          </a:p>
          <a:p>
            <a:pPr rtl="0">
              <a:spcBef>
                <a:spcPts val="0"/>
              </a:spcBef>
              <a:spcAft>
                <a:spcPts val="0"/>
              </a:spcAft>
            </a:pPr>
            <a:endParaRPr lang="en-US" b="0" dirty="0">
              <a:effectLst/>
              <a:latin typeface="+mj-lt"/>
            </a:endParaRPr>
          </a:p>
        </p:txBody>
      </p:sp>
      <p:sp>
        <p:nvSpPr>
          <p:cNvPr id="3" name="TextBox 2">
            <a:extLst>
              <a:ext uri="{FF2B5EF4-FFF2-40B4-BE49-F238E27FC236}">
                <a16:creationId xmlns:a16="http://schemas.microsoft.com/office/drawing/2014/main" id="{BADDC573-F07E-491F-B3D8-F0BCE1601BB4}"/>
              </a:ext>
            </a:extLst>
          </p:cNvPr>
          <p:cNvSpPr txBox="1"/>
          <p:nvPr/>
        </p:nvSpPr>
        <p:spPr>
          <a:xfrm>
            <a:off x="734060" y="5797099"/>
            <a:ext cx="6315075" cy="307777"/>
          </a:xfrm>
          <a:prstGeom prst="rect">
            <a:avLst/>
          </a:prstGeom>
          <a:noFill/>
        </p:spPr>
        <p:txBody>
          <a:bodyPr wrap="square">
            <a:spAutoFit/>
          </a:bodyPr>
          <a:lstStyle/>
          <a:p>
            <a:pPr rtl="0">
              <a:spcBef>
                <a:spcPts val="0"/>
              </a:spcBef>
              <a:spcAft>
                <a:spcPts val="0"/>
              </a:spcAft>
            </a:pPr>
            <a:r>
              <a:rPr lang="en-US" sz="1400" b="0" i="1" u="none" strike="noStrike" dirty="0">
                <a:solidFill>
                  <a:srgbClr val="000000"/>
                </a:solidFill>
                <a:effectLst/>
                <a:latin typeface="+mn-lt"/>
              </a:rPr>
              <a:t>* Network Accuracy is stated at the 95% confidence level</a:t>
            </a:r>
            <a:endParaRPr lang="en-US" sz="1400" b="0" i="0" u="none" strike="noStrike" dirty="0">
              <a:solidFill>
                <a:srgbClr val="000000"/>
              </a:solidFill>
              <a:effectLst/>
              <a:latin typeface="+mn-lt"/>
            </a:endParaRPr>
          </a:p>
        </p:txBody>
      </p:sp>
      <p:graphicFrame>
        <p:nvGraphicFramePr>
          <p:cNvPr id="11" name="Table 10" descr="&quot;&quot;">
            <a:extLst>
              <a:ext uri="{FF2B5EF4-FFF2-40B4-BE49-F238E27FC236}">
                <a16:creationId xmlns:a16="http://schemas.microsoft.com/office/drawing/2014/main" id="{88AD226B-0800-3BF5-0D83-545115342D8A}"/>
              </a:ext>
            </a:extLst>
          </p:cNvPr>
          <p:cNvGraphicFramePr>
            <a:graphicFrameLocks noGrp="1"/>
          </p:cNvGraphicFramePr>
          <p:nvPr>
            <p:extLst>
              <p:ext uri="{D42A27DB-BD31-4B8C-83A1-F6EECF244321}">
                <p14:modId xmlns:p14="http://schemas.microsoft.com/office/powerpoint/2010/main" val="94953859"/>
              </p:ext>
            </p:extLst>
          </p:nvPr>
        </p:nvGraphicFramePr>
        <p:xfrm>
          <a:off x="737535" y="4486289"/>
          <a:ext cx="7363380" cy="1254760"/>
        </p:xfrm>
        <a:graphic>
          <a:graphicData uri="http://schemas.openxmlformats.org/drawingml/2006/table">
            <a:tbl>
              <a:tblPr/>
              <a:tblGrid>
                <a:gridCol w="414877">
                  <a:extLst>
                    <a:ext uri="{9D8B030D-6E8A-4147-A177-3AD203B41FA5}">
                      <a16:colId xmlns:a16="http://schemas.microsoft.com/office/drawing/2014/main" val="720434657"/>
                    </a:ext>
                  </a:extLst>
                </a:gridCol>
                <a:gridCol w="2026506">
                  <a:extLst>
                    <a:ext uri="{9D8B030D-6E8A-4147-A177-3AD203B41FA5}">
                      <a16:colId xmlns:a16="http://schemas.microsoft.com/office/drawing/2014/main" val="1762890780"/>
                    </a:ext>
                  </a:extLst>
                </a:gridCol>
                <a:gridCol w="1822450">
                  <a:extLst>
                    <a:ext uri="{9D8B030D-6E8A-4147-A177-3AD203B41FA5}">
                      <a16:colId xmlns:a16="http://schemas.microsoft.com/office/drawing/2014/main" val="1374270514"/>
                    </a:ext>
                  </a:extLst>
                </a:gridCol>
                <a:gridCol w="1612900">
                  <a:extLst>
                    <a:ext uri="{9D8B030D-6E8A-4147-A177-3AD203B41FA5}">
                      <a16:colId xmlns:a16="http://schemas.microsoft.com/office/drawing/2014/main" val="1128249267"/>
                    </a:ext>
                  </a:extLst>
                </a:gridCol>
                <a:gridCol w="1486647">
                  <a:extLst>
                    <a:ext uri="{9D8B030D-6E8A-4147-A177-3AD203B41FA5}">
                      <a16:colId xmlns:a16="http://schemas.microsoft.com/office/drawing/2014/main" val="874321567"/>
                    </a:ext>
                  </a:extLst>
                </a:gridCol>
              </a:tblGrid>
              <a:tr h="0">
                <a:tc>
                  <a:txBody>
                    <a:bodyPr/>
                    <a:lstStyle/>
                    <a:p>
                      <a:pPr fontAlgn="t"/>
                      <a:br>
                        <a:rPr lang="en-US" sz="1100">
                          <a:effectLst/>
                          <a:latin typeface="+mn-lt"/>
                        </a:rPr>
                      </a:br>
                      <a:endParaRPr lang="en-US" sz="11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rtl="0" fontAlgn="t">
                        <a:spcBef>
                          <a:spcPts val="0"/>
                        </a:spcBef>
                        <a:spcAft>
                          <a:spcPts val="0"/>
                        </a:spcAft>
                      </a:pPr>
                      <a:r>
                        <a:rPr lang="en-US" sz="1100" b="1" i="0" u="none" strike="noStrike" dirty="0">
                          <a:solidFill>
                            <a:srgbClr val="333333"/>
                          </a:solidFill>
                          <a:effectLst/>
                          <a:latin typeface="+mn-lt"/>
                        </a:rPr>
                        <a:t>Description</a:t>
                      </a:r>
                      <a:endParaRPr lang="en-US" sz="11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rtl="0" fontAlgn="t">
                        <a:spcBef>
                          <a:spcPts val="0"/>
                        </a:spcBef>
                        <a:spcAft>
                          <a:spcPts val="0"/>
                        </a:spcAft>
                      </a:pPr>
                      <a:r>
                        <a:rPr lang="en-US" sz="1100" b="1" i="0" u="none" strike="noStrike" dirty="0">
                          <a:solidFill>
                            <a:srgbClr val="333333"/>
                          </a:solidFill>
                          <a:effectLst/>
                          <a:latin typeface="+mn-lt"/>
                        </a:rPr>
                        <a:t>PRIMARY</a:t>
                      </a:r>
                      <a:endParaRPr lang="en-US" sz="11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rtl="0" fontAlgn="t">
                        <a:spcBef>
                          <a:spcPts val="0"/>
                        </a:spcBef>
                        <a:spcAft>
                          <a:spcPts val="0"/>
                        </a:spcAft>
                      </a:pPr>
                      <a:r>
                        <a:rPr lang="en-US" sz="1100" b="1" i="0" u="none" strike="noStrike" dirty="0">
                          <a:solidFill>
                            <a:srgbClr val="333333"/>
                          </a:solidFill>
                          <a:effectLst/>
                          <a:latin typeface="+mn-lt"/>
                        </a:rPr>
                        <a:t>SECONDARY</a:t>
                      </a:r>
                      <a:endParaRPr lang="en-US" sz="11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rtl="0" fontAlgn="t">
                        <a:spcBef>
                          <a:spcPts val="0"/>
                        </a:spcBef>
                        <a:spcAft>
                          <a:spcPts val="0"/>
                        </a:spcAft>
                      </a:pPr>
                      <a:r>
                        <a:rPr lang="en-US" sz="1100" b="1" i="0" u="none" strike="noStrike" dirty="0">
                          <a:solidFill>
                            <a:srgbClr val="333333"/>
                          </a:solidFill>
                          <a:effectLst/>
                          <a:latin typeface="+mn-lt"/>
                        </a:rPr>
                        <a:t>LOCAL</a:t>
                      </a:r>
                      <a:endParaRPr lang="en-US" sz="11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4229177377"/>
                  </a:ext>
                </a:extLst>
              </a:tr>
              <a:tr h="243815">
                <a:tc>
                  <a:txBody>
                    <a:bodyPr/>
                    <a:lstStyle/>
                    <a:p>
                      <a:pPr rtl="0" fontAlgn="t">
                        <a:spcBef>
                          <a:spcPts val="0"/>
                        </a:spcBef>
                        <a:spcAft>
                          <a:spcPts val="0"/>
                        </a:spcAft>
                      </a:pPr>
                      <a:r>
                        <a:rPr lang="en-US" sz="900" b="1" i="0" u="none" strike="noStrike">
                          <a:solidFill>
                            <a:srgbClr val="000000"/>
                          </a:solidFill>
                          <a:effectLst/>
                          <a:latin typeface="Arial" panose="020B0604020202020204" pitchFamily="34" charset="0"/>
                        </a:rPr>
                        <a:t>1.1</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900" b="1" i="0" u="none" strike="noStrike" dirty="0">
                          <a:solidFill>
                            <a:srgbClr val="000000"/>
                          </a:solidFill>
                          <a:effectLst/>
                          <a:latin typeface="Arial" panose="020B0604020202020204" pitchFamily="34" charset="0"/>
                        </a:rPr>
                        <a:t>Ellipsoid Height  (cm) *</a:t>
                      </a:r>
                      <a:endParaRPr lang="en-US"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900" b="0" i="0" u="none" strike="noStrike">
                          <a:solidFill>
                            <a:srgbClr val="000000"/>
                          </a:solidFill>
                          <a:effectLst/>
                          <a:latin typeface="Arial" panose="020B0604020202020204" pitchFamily="34" charset="0"/>
                        </a:rPr>
                        <a:t>2 cm</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900" b="0" i="0" u="none" strike="noStrike" dirty="0">
                          <a:solidFill>
                            <a:srgbClr val="000000"/>
                          </a:solidFill>
                          <a:effectLst/>
                          <a:latin typeface="Arial" panose="020B0604020202020204" pitchFamily="34" charset="0"/>
                        </a:rPr>
                        <a:t>3 cm</a:t>
                      </a:r>
                      <a:endParaRPr lang="en-US"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900" b="0" i="0" u="none" strike="noStrike" dirty="0">
                          <a:solidFill>
                            <a:srgbClr val="000000"/>
                          </a:solidFill>
                          <a:effectLst/>
                          <a:latin typeface="Arial" panose="020B0604020202020204" pitchFamily="34" charset="0"/>
                        </a:rPr>
                        <a:t>5 cm</a:t>
                      </a:r>
                      <a:endParaRPr lang="en-US"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4279906"/>
                  </a:ext>
                </a:extLst>
              </a:tr>
              <a:tr h="243815">
                <a:tc>
                  <a:txBody>
                    <a:bodyPr/>
                    <a:lstStyle/>
                    <a:p>
                      <a:pPr rtl="0" fontAlgn="t">
                        <a:spcBef>
                          <a:spcPts val="0"/>
                        </a:spcBef>
                        <a:spcAft>
                          <a:spcPts val="0"/>
                        </a:spcAft>
                      </a:pPr>
                      <a:r>
                        <a:rPr lang="en-US" sz="900" b="1" i="0" u="none" strike="noStrike">
                          <a:solidFill>
                            <a:srgbClr val="000000"/>
                          </a:solidFill>
                          <a:effectLst/>
                          <a:latin typeface="Arial" panose="020B0604020202020204" pitchFamily="34" charset="0"/>
                        </a:rPr>
                        <a:t>1.2</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900" b="1" i="0" u="none" strike="noStrike">
                          <a:solidFill>
                            <a:srgbClr val="000000"/>
                          </a:solidFill>
                          <a:effectLst/>
                          <a:latin typeface="Arial" panose="020B0604020202020204" pitchFamily="34" charset="0"/>
                        </a:rPr>
                        <a:t>Horizontal (cm) *</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900" b="0" i="0" u="none" strike="noStrike">
                          <a:solidFill>
                            <a:srgbClr val="000000"/>
                          </a:solidFill>
                          <a:effectLst/>
                          <a:latin typeface="Arial" panose="020B0604020202020204" pitchFamily="34" charset="0"/>
                        </a:rPr>
                        <a:t>1 cm</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900" b="0" i="0" u="none" strike="noStrike" dirty="0">
                          <a:solidFill>
                            <a:srgbClr val="000000"/>
                          </a:solidFill>
                          <a:effectLst/>
                          <a:latin typeface="Arial" panose="020B0604020202020204" pitchFamily="34" charset="0"/>
                        </a:rPr>
                        <a:t>1.5 cm</a:t>
                      </a:r>
                      <a:endParaRPr lang="en-US"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900" b="0" i="0" u="none" strike="noStrike">
                          <a:solidFill>
                            <a:srgbClr val="000000"/>
                          </a:solidFill>
                          <a:effectLst/>
                          <a:latin typeface="Arial" panose="020B0604020202020204" pitchFamily="34" charset="0"/>
                        </a:rPr>
                        <a:t>2.5 cm</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3214988"/>
                  </a:ext>
                </a:extLst>
              </a:tr>
              <a:tr h="0">
                <a:tc>
                  <a:txBody>
                    <a:bodyPr/>
                    <a:lstStyle/>
                    <a:p>
                      <a:pPr rtl="0" fontAlgn="t">
                        <a:spcBef>
                          <a:spcPts val="0"/>
                        </a:spcBef>
                        <a:spcAft>
                          <a:spcPts val="0"/>
                        </a:spcAft>
                      </a:pPr>
                      <a:r>
                        <a:rPr lang="en-US" sz="900" b="1" i="0" u="none" strike="noStrike">
                          <a:solidFill>
                            <a:srgbClr val="000000"/>
                          </a:solidFill>
                          <a:effectLst/>
                          <a:latin typeface="Arial" panose="020B0604020202020204" pitchFamily="34" charset="0"/>
                        </a:rPr>
                        <a:t>1.3</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900" b="1" i="0" u="none" strike="noStrike">
                          <a:solidFill>
                            <a:srgbClr val="000000"/>
                          </a:solidFill>
                          <a:effectLst/>
                          <a:latin typeface="Arial" panose="020B0604020202020204" pitchFamily="34" charset="0"/>
                        </a:rPr>
                        <a:t>Orthometric Height (cm) *</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900" b="0" i="0" u="none" strike="noStrike">
                          <a:solidFill>
                            <a:srgbClr val="000000"/>
                          </a:solidFill>
                          <a:effectLst/>
                          <a:latin typeface="Arial" panose="020B0604020202020204" pitchFamily="34" charset="0"/>
                        </a:rPr>
                        <a:t>3 cm</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900" b="0" i="0" u="none" strike="noStrike" dirty="0">
                          <a:solidFill>
                            <a:srgbClr val="000000"/>
                          </a:solidFill>
                          <a:effectLst/>
                          <a:latin typeface="Arial" panose="020B0604020202020204" pitchFamily="34" charset="0"/>
                        </a:rPr>
                        <a:t>4 cm</a:t>
                      </a:r>
                      <a:endParaRPr lang="en-US"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900" b="0" i="0" u="none" strike="noStrike" dirty="0">
                          <a:solidFill>
                            <a:srgbClr val="000000"/>
                          </a:solidFill>
                          <a:effectLst/>
                          <a:latin typeface="Arial" panose="020B0604020202020204" pitchFamily="34" charset="0"/>
                        </a:rPr>
                        <a:t>6 cm</a:t>
                      </a:r>
                      <a:endParaRPr lang="en-US"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9610480"/>
                  </a:ext>
                </a:extLst>
              </a:tr>
            </a:tbl>
          </a:graphicData>
        </a:graphic>
      </p:graphicFrame>
      <p:sp>
        <p:nvSpPr>
          <p:cNvPr id="12" name="TextBox 11">
            <a:extLst>
              <a:ext uri="{FF2B5EF4-FFF2-40B4-BE49-F238E27FC236}">
                <a16:creationId xmlns:a16="http://schemas.microsoft.com/office/drawing/2014/main" id="{B388A4C1-E6CE-802B-4108-836716973E38}"/>
              </a:ext>
            </a:extLst>
          </p:cNvPr>
          <p:cNvSpPr txBox="1"/>
          <p:nvPr/>
        </p:nvSpPr>
        <p:spPr>
          <a:xfrm>
            <a:off x="734061" y="4107246"/>
            <a:ext cx="6473298" cy="369332"/>
          </a:xfrm>
          <a:prstGeom prst="rect">
            <a:avLst/>
          </a:prstGeom>
          <a:noFill/>
        </p:spPr>
        <p:txBody>
          <a:bodyPr wrap="square">
            <a:spAutoFit/>
          </a:bodyPr>
          <a:lstStyle/>
          <a:p>
            <a:pPr rtl="0">
              <a:spcBef>
                <a:spcPts val="0"/>
              </a:spcBef>
              <a:spcAft>
                <a:spcPts val="0"/>
              </a:spcAft>
            </a:pPr>
            <a:r>
              <a:rPr lang="en-US" b="0" i="0" u="none" strike="noStrike" dirty="0">
                <a:solidFill>
                  <a:srgbClr val="000000"/>
                </a:solidFill>
                <a:effectLst/>
                <a:latin typeface="+mn-lt"/>
              </a:rPr>
              <a:t>Table 1 - </a:t>
            </a:r>
            <a:r>
              <a:rPr lang="en-US" sz="1800" b="0" i="0" u="none" strike="noStrike" dirty="0">
                <a:solidFill>
                  <a:srgbClr val="000000"/>
                </a:solidFill>
                <a:effectLst/>
                <a:latin typeface="+mn-lt"/>
              </a:rPr>
              <a:t>Classifications of Network and Local Accuracy</a:t>
            </a:r>
            <a:endParaRPr lang="en-US" b="0" i="0" u="none" strike="noStrike" dirty="0">
              <a:solidFill>
                <a:srgbClr val="000000"/>
              </a:solidFill>
              <a:effectLst/>
              <a:latin typeface="+mn-lt"/>
            </a:endParaRPr>
          </a:p>
        </p:txBody>
      </p:sp>
    </p:spTree>
    <p:extLst>
      <p:ext uri="{BB962C8B-B14F-4D97-AF65-F5344CB8AC3E}">
        <p14:creationId xmlns:p14="http://schemas.microsoft.com/office/powerpoint/2010/main" val="27624423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68C5025-D769-D780-8D97-14390AAEF29D}"/>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56D9485E-3C60-B29E-1A47-577614F1DC50}"/>
              </a:ext>
            </a:extLst>
          </p:cNvPr>
          <p:cNvSpPr>
            <a:spLocks noGrp="1"/>
          </p:cNvSpPr>
          <p:nvPr>
            <p:ph type="ftr" sz="quarter" idx="11"/>
          </p:nvPr>
        </p:nvSpPr>
        <p:spPr/>
        <p:txBody>
          <a:bodyPr/>
          <a:lstStyle/>
          <a:p>
            <a:pPr>
              <a:defRPr/>
            </a:pPr>
            <a:r>
              <a:rPr lang="en-US"/>
              <a:t>Submit Project to NGS</a:t>
            </a:r>
          </a:p>
        </p:txBody>
      </p:sp>
      <p:sp>
        <p:nvSpPr>
          <p:cNvPr id="6" name="Slide Number Placeholder 5">
            <a:extLst>
              <a:ext uri="{FF2B5EF4-FFF2-40B4-BE49-F238E27FC236}">
                <a16:creationId xmlns:a16="http://schemas.microsoft.com/office/drawing/2014/main" id="{E4403BCF-F138-DD1A-261B-B7035F4FD91D}"/>
              </a:ext>
            </a:extLst>
          </p:cNvPr>
          <p:cNvSpPr>
            <a:spLocks noGrp="1"/>
          </p:cNvSpPr>
          <p:nvPr>
            <p:ph type="sldNum" sz="quarter" idx="12"/>
          </p:nvPr>
        </p:nvSpPr>
        <p:spPr/>
        <p:txBody>
          <a:bodyPr/>
          <a:lstStyle/>
          <a:p>
            <a:pPr>
              <a:defRPr/>
            </a:pPr>
            <a:fld id="{E220C3D0-729A-4A15-8E23-72CBC95666E6}" type="slidenum">
              <a:rPr lang="en-US" smtClean="0"/>
              <a:pPr>
                <a:defRPr/>
              </a:pPr>
              <a:t>15</a:t>
            </a:fld>
            <a:endParaRPr lang="en-US"/>
          </a:p>
        </p:txBody>
      </p:sp>
      <p:sp>
        <p:nvSpPr>
          <p:cNvPr id="14" name="Title 1">
            <a:extLst>
              <a:ext uri="{FF2B5EF4-FFF2-40B4-BE49-F238E27FC236}">
                <a16:creationId xmlns:a16="http://schemas.microsoft.com/office/drawing/2014/main" id="{0AFC2BE8-889E-7978-F944-761315DCBB5C}"/>
              </a:ext>
            </a:extLst>
          </p:cNvPr>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3600" kern="1200">
                <a:solidFill>
                  <a:schemeClr val="tx1"/>
                </a:solidFill>
                <a:latin typeface="+mj-lt"/>
                <a:ea typeface="MS PGothic" panose="020B0600070205080204" pitchFamily="34" charset="-128"/>
                <a:cs typeface="ＭＳ Ｐゴシック" charset="0"/>
              </a:defRPr>
            </a:lvl1pPr>
            <a:lvl2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rPr>
              <a:t>Mark Types in Network Design</a:t>
            </a:r>
          </a:p>
        </p:txBody>
      </p:sp>
      <p:sp>
        <p:nvSpPr>
          <p:cNvPr id="15" name="TextBox 14">
            <a:extLst>
              <a:ext uri="{FF2B5EF4-FFF2-40B4-BE49-F238E27FC236}">
                <a16:creationId xmlns:a16="http://schemas.microsoft.com/office/drawing/2014/main" id="{81F8DA22-3D13-2D57-6F3A-3E69FCE0EAE1}"/>
              </a:ext>
            </a:extLst>
          </p:cNvPr>
          <p:cNvSpPr txBox="1"/>
          <p:nvPr/>
        </p:nvSpPr>
        <p:spPr>
          <a:xfrm>
            <a:off x="879667" y="1380400"/>
            <a:ext cx="6341910" cy="369332"/>
          </a:xfrm>
          <a:prstGeom prst="rect">
            <a:avLst/>
          </a:prstGeom>
          <a:noFill/>
        </p:spPr>
        <p:txBody>
          <a:bodyPr wrap="square">
            <a:spAutoFit/>
          </a:bodyPr>
          <a:lstStyle/>
          <a:p>
            <a:pPr defTabSz="457200"/>
            <a:r>
              <a:rPr lang="en-US" dirty="0">
                <a:solidFill>
                  <a:prstClr val="black"/>
                </a:solidFill>
                <a:latin typeface="Arial" panose="020B0604020202020204"/>
                <a:ea typeface="MS PGothic" panose="020B0600070205080204" pitchFamily="34" charset="-128"/>
              </a:rPr>
              <a:t>Table 2 - Description of Mark Types and Anticipated Usage </a:t>
            </a:r>
          </a:p>
        </p:txBody>
      </p:sp>
      <p:sp>
        <p:nvSpPr>
          <p:cNvPr id="16" name="Content Placeholder 2">
            <a:extLst>
              <a:ext uri="{FF2B5EF4-FFF2-40B4-BE49-F238E27FC236}">
                <a16:creationId xmlns:a16="http://schemas.microsoft.com/office/drawing/2014/main" id="{72A55D9F-2D40-665E-F642-43D6A3A4D5F7}"/>
              </a:ext>
            </a:extLst>
          </p:cNvPr>
          <p:cNvSpPr txBox="1">
            <a:spLocks/>
          </p:cNvSpPr>
          <p:nvPr/>
        </p:nvSpPr>
        <p:spPr bwMode="auto">
          <a:xfrm>
            <a:off x="573311" y="1062486"/>
            <a:ext cx="822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panose="020B0604020202020204" pitchFamily="34" charset="0"/>
              <a:buChar char="•"/>
              <a:defRPr sz="2800" kern="1200" baseline="0">
                <a:solidFill>
                  <a:schemeClr val="tx1"/>
                </a:solidFill>
                <a:latin typeface="Times New Roman" panose="02020603050405020304" pitchFamily="18" charset="0"/>
                <a:ea typeface="MS PGothic" panose="020B0600070205080204" pitchFamily="34" charset="-128"/>
                <a:cs typeface="ＭＳ Ｐゴシック" charset="0"/>
              </a:defRPr>
            </a:lvl1pPr>
            <a:lvl2pPr marL="742950" indent="-28575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j-lt"/>
                <a:ea typeface="MS PGothic" panose="020B0600070205080204" pitchFamily="34" charset="-128"/>
                <a:cs typeface="+mn-cs"/>
              </a:defRPr>
            </a:lvl2pPr>
            <a:lvl3pPr marL="1143000" indent="-228600" algn="l" defTabSz="457200" rtl="0" eaLnBrk="1" fontAlgn="base" hangingPunct="1">
              <a:spcBef>
                <a:spcPct val="20000"/>
              </a:spcBef>
              <a:spcAft>
                <a:spcPct val="0"/>
              </a:spcAft>
              <a:buFont typeface="Arial" panose="020B0604020202020204" pitchFamily="34" charset="0"/>
              <a:buChar char="•"/>
              <a:defRPr sz="2000" kern="1200" baseline="0">
                <a:solidFill>
                  <a:schemeClr val="tx1"/>
                </a:solidFill>
                <a:latin typeface="Times New Roman" panose="02020603050405020304" pitchFamily="18" charset="0"/>
                <a:ea typeface="MS PGothic" panose="020B0600070205080204" pitchFamily="34" charset="-128"/>
                <a:cs typeface="Times New Roman" panose="02020603050405020304" pitchFamily="18" charset="0"/>
              </a:defRPr>
            </a:lvl3pPr>
            <a:lvl4pPr marL="1600200" indent="-228600" algn="l" defTabSz="457200" rtl="0" eaLnBrk="1" fontAlgn="base" hangingPunct="1">
              <a:spcBef>
                <a:spcPct val="20000"/>
              </a:spcBef>
              <a:spcAft>
                <a:spcPct val="0"/>
              </a:spcAft>
              <a:buFont typeface="Arial" panose="020B0604020202020204" pitchFamily="34" charset="0"/>
              <a:buChar char="–"/>
              <a:defRPr sz="1800" kern="1200" baseline="0">
                <a:solidFill>
                  <a:schemeClr val="tx1"/>
                </a:solidFill>
                <a:latin typeface="Times New Roman" panose="02020603050405020304" pitchFamily="18" charset="0"/>
                <a:ea typeface="MS PGothic" panose="020B0600070205080204" pitchFamily="34" charset="-128"/>
                <a:cs typeface="+mn-cs"/>
              </a:defRPr>
            </a:lvl4pPr>
            <a:lvl5pPr marL="2057400" indent="-228600" algn="l" defTabSz="457200" rtl="0" eaLnBrk="1" fontAlgn="base" hangingPunct="1">
              <a:spcBef>
                <a:spcPct val="20000"/>
              </a:spcBef>
              <a:spcAft>
                <a:spcPct val="0"/>
              </a:spcAft>
              <a:buFont typeface="Arial" panose="020B0604020202020204" pitchFamily="34" charset="0"/>
              <a:buChar char="»"/>
              <a:defRPr sz="1800" kern="1200" baseline="0">
                <a:solidFill>
                  <a:schemeClr val="tx1"/>
                </a:solidFill>
                <a:latin typeface="Times New Roman" panose="02020603050405020304" pitchFamily="18" charset="0"/>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base" latinLnBrk="0" hangingPunct="1">
              <a:lnSpc>
                <a:spcPct val="100000"/>
              </a:lnSpc>
              <a:spcBef>
                <a:spcPct val="20000"/>
              </a:spcBef>
              <a:spcAft>
                <a:spcPct val="0"/>
              </a:spcAft>
              <a:buClrTx/>
              <a:buSzTx/>
              <a:buFont typeface="Arial" panose="020B0604020202020204" pitchFamily="34" charset="0"/>
              <a:buNone/>
              <a:tabLst/>
              <a:defRPr/>
            </a:pPr>
            <a:r>
              <a:rPr kumimoji="0" lang="en-US" sz="1800" b="0" i="0" u="none" strike="noStrike" kern="1200" cap="none" spc="0" normalizeH="0" baseline="0" noProof="0">
                <a:ln>
                  <a:noFill/>
                </a:ln>
                <a:solidFill>
                  <a:sysClr val="windowText" lastClr="000000"/>
                </a:solidFill>
                <a:effectLst/>
                <a:uLnTx/>
                <a:uFillTx/>
                <a:latin typeface="Times New Roman" panose="02020603050405020304" pitchFamily="18" charset="0"/>
                <a:ea typeface="MS PGothic" panose="020B0600070205080204" pitchFamily="34" charset="-128"/>
              </a:rPr>
              <a:t>The Standards define 3 </a:t>
            </a:r>
            <a:r>
              <a:rPr kumimoji="0" lang="en-US" sz="1800" b="1" i="1" u="none" strike="noStrike" kern="1200" cap="none" spc="0" normalizeH="0" baseline="0" noProof="0">
                <a:ln>
                  <a:noFill/>
                </a:ln>
                <a:solidFill>
                  <a:sysClr val="windowText" lastClr="000000"/>
                </a:solidFill>
                <a:effectLst/>
                <a:uLnTx/>
                <a:uFillTx/>
                <a:latin typeface="Times New Roman" panose="02020603050405020304" pitchFamily="18" charset="0"/>
                <a:ea typeface="MS PGothic" panose="020B0600070205080204" pitchFamily="34" charset="-128"/>
              </a:rPr>
              <a:t>Mark Types </a:t>
            </a:r>
            <a:r>
              <a:rPr kumimoji="0" lang="en-US" sz="1800" b="0" i="0" u="none" strike="noStrike" kern="1200" cap="none" spc="0" normalizeH="0" baseline="0" noProof="0">
                <a:ln>
                  <a:noFill/>
                </a:ln>
                <a:solidFill>
                  <a:sysClr val="windowText" lastClr="000000"/>
                </a:solidFill>
                <a:effectLst/>
                <a:uLnTx/>
                <a:uFillTx/>
                <a:latin typeface="Times New Roman" panose="02020603050405020304" pitchFamily="18" charset="0"/>
                <a:ea typeface="MS PGothic" panose="020B0600070205080204" pitchFamily="34" charset="-128"/>
              </a:rPr>
              <a:t>as listed and described in Table 2.</a:t>
            </a:r>
            <a:endParaRPr kumimoji="0" lang="en-US" sz="18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S PGothic" panose="020B0600070205080204" pitchFamily="34" charset="-128"/>
            </a:endParaRPr>
          </a:p>
        </p:txBody>
      </p:sp>
      <p:graphicFrame>
        <p:nvGraphicFramePr>
          <p:cNvPr id="17" name="Table 16" descr="&quot;&quot;">
            <a:extLst>
              <a:ext uri="{FF2B5EF4-FFF2-40B4-BE49-F238E27FC236}">
                <a16:creationId xmlns:a16="http://schemas.microsoft.com/office/drawing/2014/main" id="{571A9DA0-3648-4BC4-A627-6D28A6AD3472}"/>
              </a:ext>
            </a:extLst>
          </p:cNvPr>
          <p:cNvGraphicFramePr>
            <a:graphicFrameLocks noGrp="1"/>
          </p:cNvGraphicFramePr>
          <p:nvPr>
            <p:extLst>
              <p:ext uri="{D42A27DB-BD31-4B8C-83A1-F6EECF244321}">
                <p14:modId xmlns:p14="http://schemas.microsoft.com/office/powerpoint/2010/main" val="1388991638"/>
              </p:ext>
            </p:extLst>
          </p:nvPr>
        </p:nvGraphicFramePr>
        <p:xfrm>
          <a:off x="879667" y="1796482"/>
          <a:ext cx="7376057" cy="4546600"/>
        </p:xfrm>
        <a:graphic>
          <a:graphicData uri="http://schemas.openxmlformats.org/drawingml/2006/table">
            <a:tbl>
              <a:tblPr/>
              <a:tblGrid>
                <a:gridCol w="414877">
                  <a:extLst>
                    <a:ext uri="{9D8B030D-6E8A-4147-A177-3AD203B41FA5}">
                      <a16:colId xmlns:a16="http://schemas.microsoft.com/office/drawing/2014/main" val="2518152060"/>
                    </a:ext>
                  </a:extLst>
                </a:gridCol>
                <a:gridCol w="1299195">
                  <a:extLst>
                    <a:ext uri="{9D8B030D-6E8A-4147-A177-3AD203B41FA5}">
                      <a16:colId xmlns:a16="http://schemas.microsoft.com/office/drawing/2014/main" val="578434638"/>
                    </a:ext>
                  </a:extLst>
                </a:gridCol>
                <a:gridCol w="5661985">
                  <a:extLst>
                    <a:ext uri="{9D8B030D-6E8A-4147-A177-3AD203B41FA5}">
                      <a16:colId xmlns:a16="http://schemas.microsoft.com/office/drawing/2014/main" val="832318884"/>
                    </a:ext>
                  </a:extLst>
                </a:gridCol>
              </a:tblGrid>
              <a:tr h="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fontAlgn="t"/>
                      <a:br>
                        <a:rPr lang="en-US" sz="1100" dirty="0">
                          <a:effectLst/>
                          <a:latin typeface="+mn-lt"/>
                        </a:rPr>
                      </a:br>
                      <a:endParaRPr lang="en-US" sz="11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000000"/>
                          </a:solidFill>
                          <a:effectLst/>
                          <a:latin typeface="+mn-lt"/>
                        </a:rPr>
                        <a:t>Mark Type </a:t>
                      </a:r>
                      <a:endParaRPr lang="en-US" sz="11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000000"/>
                          </a:solidFill>
                          <a:effectLst/>
                          <a:latin typeface="+mn-lt"/>
                        </a:rPr>
                        <a:t>Description and Anticipated Usage</a:t>
                      </a:r>
                      <a:endParaRPr lang="en-US" sz="11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670153452"/>
                  </a:ext>
                </a:extLst>
              </a:tr>
              <a:tr h="401955">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Arial" panose="020B0604020202020204" pitchFamily="34" charset="0"/>
                        </a:rPr>
                        <a:t>2.1</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Arial" panose="020B0604020202020204" pitchFamily="34" charset="0"/>
                        </a:rPr>
                        <a:t>NCN CORS</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a:solidFill>
                            <a:srgbClr val="000000"/>
                          </a:solidFill>
                          <a:effectLst/>
                          <a:latin typeface="Arial" panose="020B0604020202020204" pitchFamily="34" charset="0"/>
                        </a:rPr>
                        <a:t>NOAA CORS Network (NCN). </a:t>
                      </a:r>
                      <a:endParaRPr lang="en-US">
                        <a:effectLst/>
                      </a:endParaRPr>
                    </a:p>
                    <a:p>
                      <a:pPr rtl="0" fontAlgn="t">
                        <a:spcBef>
                          <a:spcPts val="0"/>
                        </a:spcBef>
                        <a:spcAft>
                          <a:spcPts val="0"/>
                        </a:spcAft>
                      </a:pPr>
                      <a:r>
                        <a:rPr lang="en-US" sz="900" b="0" i="0" u="none" strike="noStrike">
                          <a:solidFill>
                            <a:srgbClr val="000000"/>
                          </a:solidFill>
                          <a:effectLst/>
                          <a:latin typeface="Arial" panose="020B0604020202020204" pitchFamily="34" charset="0"/>
                        </a:rPr>
                        <a:t>The NCN CORS are well-known and monitored by the NGS. </a:t>
                      </a:r>
                      <a:endParaRPr lang="en-US">
                        <a:effectLst/>
                      </a:endParaRPr>
                    </a:p>
                    <a:p>
                      <a:pPr rtl="0" fontAlgn="t">
                        <a:spcBef>
                          <a:spcPts val="0"/>
                        </a:spcBef>
                        <a:spcAft>
                          <a:spcPts val="0"/>
                        </a:spcAft>
                      </a:pPr>
                      <a:r>
                        <a:rPr lang="en-US" sz="900" b="0" i="0" u="none" strike="noStrike">
                          <a:solidFill>
                            <a:srgbClr val="000000"/>
                          </a:solidFill>
                          <a:effectLst/>
                          <a:latin typeface="Arial" panose="020B0604020202020204" pitchFamily="34" charset="0"/>
                        </a:rPr>
                        <a:t>These will be referred to later as “</a:t>
                      </a:r>
                      <a:r>
                        <a:rPr lang="en-US" sz="900" b="1" i="0" u="none" strike="noStrike">
                          <a:solidFill>
                            <a:srgbClr val="000000"/>
                          </a:solidFill>
                          <a:effectLst/>
                          <a:latin typeface="Arial" panose="020B0604020202020204" pitchFamily="34" charset="0"/>
                        </a:rPr>
                        <a:t>NCN</a:t>
                      </a:r>
                      <a:r>
                        <a:rPr lang="en-US" sz="900" b="0" i="0" u="none" strike="noStrike">
                          <a:solidFill>
                            <a:srgbClr val="000000"/>
                          </a:solidFill>
                          <a:effectLst/>
                          <a:latin typeface="Arial" panose="020B0604020202020204" pitchFamily="34" charset="0"/>
                        </a:rPr>
                        <a:t>”.</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18856059"/>
                  </a:ext>
                </a:extLst>
              </a:tr>
              <a:tr h="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1" u="none" strike="noStrike">
                          <a:solidFill>
                            <a:srgbClr val="000000"/>
                          </a:solidFill>
                          <a:effectLst/>
                          <a:latin typeface="Arial" panose="020B0604020202020204" pitchFamily="34" charset="0"/>
                        </a:rPr>
                        <a:t>2.2</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Arial" panose="020B0604020202020204" pitchFamily="34" charset="0"/>
                        </a:rPr>
                        <a:t>GVX Base</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Arial" panose="020B0604020202020204" pitchFamily="34" charset="0"/>
                        </a:rPr>
                        <a:t>A </a:t>
                      </a:r>
                      <a:r>
                        <a:rPr lang="en-US" sz="900" b="1" i="0" u="none" strike="noStrike" dirty="0">
                          <a:solidFill>
                            <a:srgbClr val="000000"/>
                          </a:solidFill>
                          <a:effectLst/>
                          <a:latin typeface="Arial" panose="020B0604020202020204" pitchFamily="34" charset="0"/>
                        </a:rPr>
                        <a:t>GVX base </a:t>
                      </a:r>
                      <a:r>
                        <a:rPr lang="en-US" sz="900" b="0" i="0" u="none" strike="noStrike" dirty="0">
                          <a:solidFill>
                            <a:srgbClr val="000000"/>
                          </a:solidFill>
                          <a:effectLst/>
                          <a:latin typeface="Arial" panose="020B0604020202020204" pitchFamily="34" charset="0"/>
                        </a:rPr>
                        <a:t>is an inclusive term for a mark </a:t>
                      </a:r>
                      <a:r>
                        <a:rPr lang="en-US" sz="900" b="1" i="0" u="none" strike="noStrike" dirty="0">
                          <a:solidFill>
                            <a:srgbClr val="000000"/>
                          </a:solidFill>
                          <a:effectLst/>
                          <a:latin typeface="Arial" panose="020B0604020202020204" pitchFamily="34" charset="0"/>
                        </a:rPr>
                        <a:t>which will be used</a:t>
                      </a:r>
                      <a:r>
                        <a:rPr lang="en-US" sz="900" b="0" i="0" u="none" strike="noStrike" dirty="0">
                          <a:solidFill>
                            <a:srgbClr val="000000"/>
                          </a:solidFill>
                          <a:effectLst/>
                          <a:latin typeface="Arial" panose="020B0604020202020204" pitchFamily="34" charset="0"/>
                        </a:rPr>
                        <a:t> as the origin of a GVX vector.</a:t>
                      </a:r>
                      <a:endParaRPr lang="en-US" dirty="0">
                        <a:effectLst/>
                      </a:endParaRPr>
                    </a:p>
                    <a:p>
                      <a:pPr rtl="0" fontAlgn="t">
                        <a:spcBef>
                          <a:spcPts val="0"/>
                        </a:spcBef>
                        <a:spcAft>
                          <a:spcPts val="0"/>
                        </a:spcAft>
                      </a:pPr>
                      <a:r>
                        <a:rPr lang="en-US" sz="900" b="0" i="0" u="none" strike="noStrike" dirty="0">
                          <a:solidFill>
                            <a:srgbClr val="000000"/>
                          </a:solidFill>
                          <a:effectLst/>
                          <a:latin typeface="Arial" panose="020B0604020202020204" pitchFamily="34" charset="0"/>
                        </a:rPr>
                        <a:t>These will be referred to later as “</a:t>
                      </a:r>
                      <a:r>
                        <a:rPr lang="en-US" sz="900" b="1" i="0" u="none" strike="noStrike" dirty="0">
                          <a:solidFill>
                            <a:srgbClr val="000000"/>
                          </a:solidFill>
                          <a:effectLst/>
                          <a:latin typeface="Arial" panose="020B0604020202020204" pitchFamily="34" charset="0"/>
                        </a:rPr>
                        <a:t>GVX base marks”. </a:t>
                      </a:r>
                      <a:endParaRPr lang="en-US" dirty="0">
                        <a:effectLst/>
                      </a:endParaRPr>
                    </a:p>
                    <a:p>
                      <a:pPr rtl="0" fontAlgn="t">
                        <a:spcBef>
                          <a:spcPts val="0"/>
                        </a:spcBef>
                        <a:spcAft>
                          <a:spcPts val="0"/>
                        </a:spcAft>
                      </a:pPr>
                      <a:r>
                        <a:rPr lang="en-US" sz="900" b="0" i="0" u="none" strike="noStrike" dirty="0">
                          <a:solidFill>
                            <a:srgbClr val="000000"/>
                          </a:solidFill>
                          <a:effectLst/>
                          <a:latin typeface="Arial" panose="020B0604020202020204" pitchFamily="34" charset="0"/>
                        </a:rPr>
                        <a:t>Since GVX vectors can be derived by 3 methods, the specific terms – GVX PP Base, GVX NRTK Base, and GVX SRTK Base may sometimes be used for clarity.</a:t>
                      </a:r>
                      <a:endParaRPr lang="en-US" dirty="0">
                        <a:effectLst/>
                      </a:endParaRPr>
                    </a:p>
                    <a:p>
                      <a:pPr rtl="0" fontAlgn="t">
                        <a:spcBef>
                          <a:spcPts val="0"/>
                        </a:spcBef>
                        <a:spcAft>
                          <a:spcPts val="0"/>
                        </a:spcAft>
                      </a:pPr>
                      <a:endParaRPr lang="en-US" sz="900" b="1" i="0" u="none" strike="noStrike" dirty="0">
                        <a:solidFill>
                          <a:srgbClr val="000000"/>
                        </a:solidFill>
                        <a:effectLst/>
                        <a:latin typeface="Arial" panose="020B0604020202020204" pitchFamily="34" charset="0"/>
                      </a:endParaRPr>
                    </a:p>
                    <a:p>
                      <a:pPr rtl="0" fontAlgn="t">
                        <a:spcBef>
                          <a:spcPts val="0"/>
                        </a:spcBef>
                        <a:spcAft>
                          <a:spcPts val="0"/>
                        </a:spcAft>
                      </a:pPr>
                      <a:r>
                        <a:rPr lang="en-US" sz="900" b="1" i="0" u="none" strike="noStrike" dirty="0">
                          <a:solidFill>
                            <a:srgbClr val="000000"/>
                          </a:solidFill>
                          <a:effectLst/>
                          <a:latin typeface="Arial" panose="020B0604020202020204" pitchFamily="34" charset="0"/>
                        </a:rPr>
                        <a:t>GVX PP base</a:t>
                      </a:r>
                      <a:endParaRPr lang="en-US" dirty="0">
                        <a:effectLst/>
                      </a:endParaRPr>
                    </a:p>
                    <a:p>
                      <a:pPr rtl="0" fontAlgn="t">
                        <a:spcBef>
                          <a:spcPts val="0"/>
                        </a:spcBef>
                        <a:spcAft>
                          <a:spcPts val="0"/>
                        </a:spcAft>
                      </a:pPr>
                      <a:r>
                        <a:rPr lang="en-US" sz="900" b="0" i="0" u="none" strike="noStrike" dirty="0">
                          <a:solidFill>
                            <a:srgbClr val="000000"/>
                          </a:solidFill>
                          <a:effectLst/>
                          <a:latin typeface="Arial" panose="020B0604020202020204" pitchFamily="34" charset="0"/>
                        </a:rPr>
                        <a:t>A GVX PP base can be a NCN CORS, a non-NCN CORS, or a mark </a:t>
                      </a:r>
                      <a:r>
                        <a:rPr lang="en-US" sz="900" b="1" i="0" u="none" strike="noStrike" dirty="0">
                          <a:solidFill>
                            <a:srgbClr val="000000"/>
                          </a:solidFill>
                          <a:effectLst/>
                          <a:latin typeface="Arial" panose="020B0604020202020204" pitchFamily="34" charset="0"/>
                        </a:rPr>
                        <a:t>which will be used</a:t>
                      </a:r>
                      <a:r>
                        <a:rPr lang="en-US" sz="900" b="0" i="0" u="none" strike="noStrike" dirty="0">
                          <a:solidFill>
                            <a:srgbClr val="000000"/>
                          </a:solidFill>
                          <a:effectLst/>
                          <a:latin typeface="Arial" panose="020B0604020202020204" pitchFamily="34" charset="0"/>
                        </a:rPr>
                        <a:t> as a base station for GVX PP vectors. </a:t>
                      </a:r>
                      <a:endParaRPr lang="en-US" dirty="0">
                        <a:effectLst/>
                      </a:endParaRPr>
                    </a:p>
                    <a:p>
                      <a:pPr rtl="0" fontAlgn="t">
                        <a:spcBef>
                          <a:spcPts val="0"/>
                        </a:spcBef>
                        <a:spcAft>
                          <a:spcPts val="0"/>
                        </a:spcAft>
                      </a:pPr>
                      <a:r>
                        <a:rPr lang="en-US" sz="900" b="0" i="0" u="none" strike="noStrike" dirty="0">
                          <a:solidFill>
                            <a:srgbClr val="000000"/>
                          </a:solidFill>
                          <a:effectLst/>
                          <a:latin typeface="Arial" panose="020B0604020202020204" pitchFamily="34" charset="0"/>
                        </a:rPr>
                        <a:t>The non-NCN CORS are not well-known or monitored by NGS.</a:t>
                      </a:r>
                      <a:endParaRPr lang="en-US" dirty="0">
                        <a:effectLst/>
                      </a:endParaRPr>
                    </a:p>
                    <a:p>
                      <a:pPr rtl="0" fontAlgn="t">
                        <a:spcBef>
                          <a:spcPts val="0"/>
                        </a:spcBef>
                        <a:spcAft>
                          <a:spcPts val="0"/>
                        </a:spcAft>
                      </a:pPr>
                      <a:r>
                        <a:rPr lang="en-US" sz="900" b="0" i="0" u="none" strike="noStrike" dirty="0">
                          <a:solidFill>
                            <a:srgbClr val="000000"/>
                          </a:solidFill>
                          <a:effectLst/>
                          <a:latin typeface="Arial" panose="020B0604020202020204" pitchFamily="34" charset="0"/>
                        </a:rPr>
                        <a:t>These will be referred to later as </a:t>
                      </a:r>
                      <a:r>
                        <a:rPr lang="en-US" sz="900" b="0" i="1" u="none" strike="noStrike" dirty="0">
                          <a:solidFill>
                            <a:srgbClr val="000000"/>
                          </a:solidFill>
                          <a:effectLst/>
                          <a:latin typeface="Arial" panose="020B0604020202020204" pitchFamily="34" charset="0"/>
                        </a:rPr>
                        <a:t>“</a:t>
                      </a:r>
                      <a:r>
                        <a:rPr lang="en-US" sz="900" b="1" i="1" u="none" strike="noStrike" dirty="0">
                          <a:solidFill>
                            <a:srgbClr val="000000"/>
                          </a:solidFill>
                          <a:effectLst/>
                          <a:latin typeface="Arial" panose="020B0604020202020204" pitchFamily="34" charset="0"/>
                        </a:rPr>
                        <a:t>GVX PP base marks”. </a:t>
                      </a:r>
                      <a:endParaRPr lang="en-US" dirty="0">
                        <a:effectLst/>
                      </a:endParaRPr>
                    </a:p>
                    <a:p>
                      <a:pPr rtl="0" fontAlgn="t">
                        <a:spcBef>
                          <a:spcPts val="0"/>
                        </a:spcBef>
                        <a:spcAft>
                          <a:spcPts val="0"/>
                        </a:spcAft>
                      </a:pPr>
                      <a:endParaRPr lang="en-US" sz="900" b="1" i="0" u="none" strike="noStrike" dirty="0">
                        <a:solidFill>
                          <a:srgbClr val="000000"/>
                        </a:solidFill>
                        <a:effectLst/>
                        <a:latin typeface="Arial" panose="020B0604020202020204" pitchFamily="34" charset="0"/>
                      </a:endParaRPr>
                    </a:p>
                    <a:p>
                      <a:pPr rtl="0" fontAlgn="t">
                        <a:spcBef>
                          <a:spcPts val="0"/>
                        </a:spcBef>
                        <a:spcAft>
                          <a:spcPts val="0"/>
                        </a:spcAft>
                      </a:pPr>
                      <a:r>
                        <a:rPr lang="en-US" sz="900" b="1" i="0" u="none" strike="noStrike" dirty="0">
                          <a:solidFill>
                            <a:srgbClr val="000000"/>
                          </a:solidFill>
                          <a:effectLst/>
                          <a:latin typeface="Arial" panose="020B0604020202020204" pitchFamily="34" charset="0"/>
                        </a:rPr>
                        <a:t>GVX NRTK base</a:t>
                      </a:r>
                      <a:endParaRPr lang="en-US" dirty="0">
                        <a:effectLst/>
                      </a:endParaRPr>
                    </a:p>
                    <a:p>
                      <a:pPr rtl="0" fontAlgn="t">
                        <a:spcBef>
                          <a:spcPts val="0"/>
                        </a:spcBef>
                        <a:spcAft>
                          <a:spcPts val="0"/>
                        </a:spcAft>
                      </a:pPr>
                      <a:r>
                        <a:rPr lang="en-US" sz="900" b="0" i="0" u="none" strike="noStrike" dirty="0">
                          <a:solidFill>
                            <a:srgbClr val="000000"/>
                          </a:solidFill>
                          <a:effectLst/>
                          <a:latin typeface="Arial" panose="020B0604020202020204" pitchFamily="34" charset="0"/>
                        </a:rPr>
                        <a:t>A GVX NRTK base can be an NCN CORS, or a non-NCN CORS </a:t>
                      </a:r>
                      <a:r>
                        <a:rPr lang="en-US" sz="900" b="1" i="0" u="none" strike="noStrike" dirty="0">
                          <a:solidFill>
                            <a:srgbClr val="000000"/>
                          </a:solidFill>
                          <a:effectLst/>
                          <a:latin typeface="Arial" panose="020B0604020202020204" pitchFamily="34" charset="0"/>
                        </a:rPr>
                        <a:t>which will be used</a:t>
                      </a:r>
                      <a:r>
                        <a:rPr lang="en-US" sz="900" b="0" i="0" u="none" strike="noStrike" dirty="0">
                          <a:solidFill>
                            <a:srgbClr val="000000"/>
                          </a:solidFill>
                          <a:effectLst/>
                          <a:latin typeface="Arial" panose="020B0604020202020204" pitchFamily="34" charset="0"/>
                        </a:rPr>
                        <a:t> as a base station for GVX NRTK vectors. </a:t>
                      </a:r>
                      <a:endParaRPr lang="en-US" dirty="0">
                        <a:effectLst/>
                      </a:endParaRPr>
                    </a:p>
                    <a:p>
                      <a:pPr rtl="0" fontAlgn="t">
                        <a:spcBef>
                          <a:spcPts val="0"/>
                        </a:spcBef>
                        <a:spcAft>
                          <a:spcPts val="0"/>
                        </a:spcAft>
                      </a:pPr>
                      <a:r>
                        <a:rPr lang="en-US" sz="900" b="0" i="0" u="none" strike="noStrike" dirty="0">
                          <a:solidFill>
                            <a:srgbClr val="000000"/>
                          </a:solidFill>
                          <a:effectLst/>
                          <a:latin typeface="Arial" panose="020B0604020202020204" pitchFamily="34" charset="0"/>
                        </a:rPr>
                        <a:t>The non-NCN CORS are not well-known or monitored by NGS. </a:t>
                      </a:r>
                      <a:endParaRPr lang="en-US" dirty="0">
                        <a:effectLst/>
                      </a:endParaRPr>
                    </a:p>
                    <a:p>
                      <a:pPr rtl="0" fontAlgn="t">
                        <a:spcBef>
                          <a:spcPts val="0"/>
                        </a:spcBef>
                        <a:spcAft>
                          <a:spcPts val="0"/>
                        </a:spcAft>
                      </a:pPr>
                      <a:r>
                        <a:rPr lang="en-US" sz="900" b="0" i="0" u="none" strike="noStrike" dirty="0">
                          <a:solidFill>
                            <a:srgbClr val="000000"/>
                          </a:solidFill>
                          <a:effectLst/>
                          <a:latin typeface="Arial" panose="020B0604020202020204" pitchFamily="34" charset="0"/>
                        </a:rPr>
                        <a:t>These will be referred to later as </a:t>
                      </a:r>
                      <a:r>
                        <a:rPr lang="en-US" sz="900" b="0" i="1" u="none" strike="noStrike" dirty="0">
                          <a:solidFill>
                            <a:srgbClr val="000000"/>
                          </a:solidFill>
                          <a:effectLst/>
                          <a:latin typeface="Arial" panose="020B0604020202020204" pitchFamily="34" charset="0"/>
                        </a:rPr>
                        <a:t>“</a:t>
                      </a:r>
                      <a:r>
                        <a:rPr lang="en-US" sz="900" b="1" i="1" u="none" strike="noStrike" dirty="0">
                          <a:solidFill>
                            <a:srgbClr val="000000"/>
                          </a:solidFill>
                          <a:effectLst/>
                          <a:latin typeface="Arial" panose="020B0604020202020204" pitchFamily="34" charset="0"/>
                        </a:rPr>
                        <a:t>GVX NRTK base marks”. </a:t>
                      </a:r>
                      <a:endParaRPr lang="en-US" dirty="0">
                        <a:effectLst/>
                      </a:endParaRPr>
                    </a:p>
                    <a:p>
                      <a:pPr rtl="0" fontAlgn="t">
                        <a:spcBef>
                          <a:spcPts val="0"/>
                        </a:spcBef>
                        <a:spcAft>
                          <a:spcPts val="0"/>
                        </a:spcAft>
                      </a:pPr>
                      <a:endParaRPr lang="en-US" sz="900" b="1" i="0" u="none" strike="noStrike" dirty="0">
                        <a:solidFill>
                          <a:srgbClr val="000000"/>
                        </a:solidFill>
                        <a:effectLst/>
                        <a:latin typeface="Arial" panose="020B0604020202020204" pitchFamily="34" charset="0"/>
                      </a:endParaRPr>
                    </a:p>
                    <a:p>
                      <a:pPr rtl="0" fontAlgn="t">
                        <a:spcBef>
                          <a:spcPts val="0"/>
                        </a:spcBef>
                        <a:spcAft>
                          <a:spcPts val="0"/>
                        </a:spcAft>
                      </a:pPr>
                      <a:r>
                        <a:rPr lang="en-US" sz="900" b="1" i="0" u="none" strike="noStrike" dirty="0">
                          <a:solidFill>
                            <a:srgbClr val="000000"/>
                          </a:solidFill>
                          <a:effectLst/>
                          <a:latin typeface="Arial" panose="020B0604020202020204" pitchFamily="34" charset="0"/>
                        </a:rPr>
                        <a:t>GVX SRTK base</a:t>
                      </a:r>
                      <a:endParaRPr lang="en-US" dirty="0">
                        <a:effectLst/>
                      </a:endParaRPr>
                    </a:p>
                    <a:p>
                      <a:pPr rtl="0" fontAlgn="t">
                        <a:spcBef>
                          <a:spcPts val="0"/>
                        </a:spcBef>
                        <a:spcAft>
                          <a:spcPts val="0"/>
                        </a:spcAft>
                      </a:pPr>
                      <a:r>
                        <a:rPr lang="en-US" sz="900" b="0" i="0" u="none" strike="noStrike" dirty="0">
                          <a:solidFill>
                            <a:srgbClr val="000000"/>
                          </a:solidFill>
                          <a:effectLst/>
                          <a:latin typeface="Arial" panose="020B0604020202020204" pitchFamily="34" charset="0"/>
                        </a:rPr>
                        <a:t>A GVX SRTK base can be an NCN CORS, a non-NCN CORS, or a mark </a:t>
                      </a:r>
                      <a:r>
                        <a:rPr lang="en-US" sz="900" b="1" i="0" u="none" strike="noStrike" dirty="0">
                          <a:solidFill>
                            <a:srgbClr val="000000"/>
                          </a:solidFill>
                          <a:effectLst/>
                          <a:latin typeface="Arial" panose="020B0604020202020204" pitchFamily="34" charset="0"/>
                        </a:rPr>
                        <a:t>which will be used</a:t>
                      </a:r>
                      <a:r>
                        <a:rPr lang="en-US" sz="900" b="0" i="0" u="none" strike="noStrike" dirty="0">
                          <a:solidFill>
                            <a:srgbClr val="000000"/>
                          </a:solidFill>
                          <a:effectLst/>
                          <a:latin typeface="Arial" panose="020B0604020202020204" pitchFamily="34" charset="0"/>
                        </a:rPr>
                        <a:t> as a GVX SRTK base station. </a:t>
                      </a:r>
                      <a:endParaRPr lang="en-US" dirty="0">
                        <a:effectLst/>
                      </a:endParaRPr>
                    </a:p>
                    <a:p>
                      <a:pPr rtl="0" fontAlgn="t">
                        <a:spcBef>
                          <a:spcPts val="0"/>
                        </a:spcBef>
                        <a:spcAft>
                          <a:spcPts val="0"/>
                        </a:spcAft>
                      </a:pPr>
                      <a:r>
                        <a:rPr lang="en-US" sz="900" b="0" i="0" u="none" strike="noStrike" dirty="0">
                          <a:solidFill>
                            <a:srgbClr val="000000"/>
                          </a:solidFill>
                          <a:effectLst/>
                          <a:latin typeface="Arial" panose="020B0604020202020204" pitchFamily="34" charset="0"/>
                        </a:rPr>
                        <a:t>The non-NCN CORS are not well-known or monitored by NGS.</a:t>
                      </a:r>
                      <a:endParaRPr lang="en-US" dirty="0">
                        <a:effectLst/>
                      </a:endParaRPr>
                    </a:p>
                    <a:p>
                      <a:pPr rtl="0" fontAlgn="t">
                        <a:spcBef>
                          <a:spcPts val="0"/>
                        </a:spcBef>
                        <a:spcAft>
                          <a:spcPts val="0"/>
                        </a:spcAft>
                      </a:pPr>
                      <a:r>
                        <a:rPr lang="en-US" sz="900" b="0" i="0" u="none" strike="noStrike" dirty="0">
                          <a:solidFill>
                            <a:srgbClr val="000000"/>
                          </a:solidFill>
                          <a:effectLst/>
                          <a:latin typeface="Arial" panose="020B0604020202020204" pitchFamily="34" charset="0"/>
                        </a:rPr>
                        <a:t>These will be referred to later as</a:t>
                      </a:r>
                      <a:r>
                        <a:rPr lang="en-US" sz="900" b="0" i="1" u="none" strike="noStrike" dirty="0">
                          <a:solidFill>
                            <a:srgbClr val="000000"/>
                          </a:solidFill>
                          <a:effectLst/>
                          <a:latin typeface="Arial" panose="020B0604020202020204" pitchFamily="34" charset="0"/>
                        </a:rPr>
                        <a:t> “</a:t>
                      </a:r>
                      <a:r>
                        <a:rPr lang="en-US" sz="900" b="1" i="1" u="none" strike="noStrike" dirty="0">
                          <a:solidFill>
                            <a:srgbClr val="000000"/>
                          </a:solidFill>
                          <a:effectLst/>
                          <a:latin typeface="Arial" panose="020B0604020202020204" pitchFamily="34" charset="0"/>
                        </a:rPr>
                        <a:t>GVX SRTK base marks</a:t>
                      </a:r>
                      <a:r>
                        <a:rPr lang="en-US" sz="900" b="0" i="1" u="none" strike="noStrike" dirty="0">
                          <a:solidFill>
                            <a:srgbClr val="000000"/>
                          </a:solidFill>
                          <a:effectLst/>
                          <a:latin typeface="Arial" panose="020B0604020202020204" pitchFamily="34" charset="0"/>
                        </a:rPr>
                        <a:t>”.</a:t>
                      </a:r>
                      <a:endParaRPr lang="en-US"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80757881"/>
                  </a:ext>
                </a:extLst>
              </a:tr>
              <a:tr h="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Arial" panose="020B0604020202020204" pitchFamily="34" charset="0"/>
                        </a:rPr>
                        <a:t>2.3</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Arial" panose="020B0604020202020204" pitchFamily="34" charset="0"/>
                        </a:rPr>
                        <a:t>Passive</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Arial" panose="020B0604020202020204" pitchFamily="34" charset="0"/>
                        </a:rPr>
                        <a:t>A passive mark is a mark </a:t>
                      </a:r>
                      <a:r>
                        <a:rPr lang="en-US" sz="900" b="1" i="0" u="none" strike="noStrike" dirty="0">
                          <a:solidFill>
                            <a:srgbClr val="000000"/>
                          </a:solidFill>
                          <a:effectLst/>
                          <a:latin typeface="Arial" panose="020B0604020202020204" pitchFamily="34" charset="0"/>
                        </a:rPr>
                        <a:t>which will not be used </a:t>
                      </a:r>
                      <a:r>
                        <a:rPr lang="en-US" sz="900" b="0" i="0" u="none" strike="noStrike" dirty="0">
                          <a:solidFill>
                            <a:srgbClr val="000000"/>
                          </a:solidFill>
                          <a:effectLst/>
                          <a:latin typeface="Arial" panose="020B0604020202020204" pitchFamily="34" charset="0"/>
                        </a:rPr>
                        <a:t>as a GVX PP base, nor GVX NRTK base, nor as a GVX SRTK base.  These will be referred to later as “</a:t>
                      </a:r>
                      <a:r>
                        <a:rPr lang="en-US" sz="900" b="1" i="0" u="none" strike="noStrike" dirty="0">
                          <a:solidFill>
                            <a:srgbClr val="000000"/>
                          </a:solidFill>
                          <a:effectLst/>
                          <a:latin typeface="Arial" panose="020B0604020202020204" pitchFamily="34" charset="0"/>
                        </a:rPr>
                        <a:t>passive marks</a:t>
                      </a:r>
                      <a:r>
                        <a:rPr lang="en-US" sz="900" b="0" i="0" u="none" strike="noStrike" dirty="0">
                          <a:solidFill>
                            <a:srgbClr val="000000"/>
                          </a:solidFill>
                          <a:effectLst/>
                          <a:latin typeface="Arial" panose="020B0604020202020204" pitchFamily="34" charset="0"/>
                        </a:rPr>
                        <a:t>”.</a:t>
                      </a:r>
                      <a:endParaRPr lang="en-US"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16251922"/>
                  </a:ext>
                </a:extLst>
              </a:tr>
            </a:tbl>
          </a:graphicData>
        </a:graphic>
      </p:graphicFrame>
    </p:spTree>
    <p:extLst>
      <p:ext uri="{BB962C8B-B14F-4D97-AF65-F5344CB8AC3E}">
        <p14:creationId xmlns:p14="http://schemas.microsoft.com/office/powerpoint/2010/main" val="12514182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68C5025-D769-D780-8D97-14390AAEF29D}"/>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56D9485E-3C60-B29E-1A47-577614F1DC50}"/>
              </a:ext>
            </a:extLst>
          </p:cNvPr>
          <p:cNvSpPr>
            <a:spLocks noGrp="1"/>
          </p:cNvSpPr>
          <p:nvPr>
            <p:ph type="ftr" sz="quarter" idx="11"/>
          </p:nvPr>
        </p:nvSpPr>
        <p:spPr/>
        <p:txBody>
          <a:bodyPr/>
          <a:lstStyle/>
          <a:p>
            <a:pPr>
              <a:defRPr/>
            </a:pPr>
            <a:r>
              <a:rPr lang="en-US"/>
              <a:t>Submit Project to NGS</a:t>
            </a:r>
          </a:p>
        </p:txBody>
      </p:sp>
      <p:sp>
        <p:nvSpPr>
          <p:cNvPr id="6" name="Slide Number Placeholder 5">
            <a:extLst>
              <a:ext uri="{FF2B5EF4-FFF2-40B4-BE49-F238E27FC236}">
                <a16:creationId xmlns:a16="http://schemas.microsoft.com/office/drawing/2014/main" id="{E4403BCF-F138-DD1A-261B-B7035F4FD91D}"/>
              </a:ext>
            </a:extLst>
          </p:cNvPr>
          <p:cNvSpPr>
            <a:spLocks noGrp="1"/>
          </p:cNvSpPr>
          <p:nvPr>
            <p:ph type="sldNum" sz="quarter" idx="12"/>
          </p:nvPr>
        </p:nvSpPr>
        <p:spPr/>
        <p:txBody>
          <a:bodyPr/>
          <a:lstStyle/>
          <a:p>
            <a:pPr>
              <a:defRPr/>
            </a:pPr>
            <a:fld id="{E220C3D0-729A-4A15-8E23-72CBC95666E6}" type="slidenum">
              <a:rPr lang="en-US" smtClean="0"/>
              <a:pPr>
                <a:defRPr/>
              </a:pPr>
              <a:t>16</a:t>
            </a:fld>
            <a:endParaRPr lang="en-US"/>
          </a:p>
        </p:txBody>
      </p:sp>
      <p:sp>
        <p:nvSpPr>
          <p:cNvPr id="11" name="Title 1">
            <a:extLst>
              <a:ext uri="{FF2B5EF4-FFF2-40B4-BE49-F238E27FC236}">
                <a16:creationId xmlns:a16="http://schemas.microsoft.com/office/drawing/2014/main" id="{2FEF31D8-1FA6-3D36-74D6-37154852D6D9}"/>
              </a:ext>
            </a:extLst>
          </p:cNvPr>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3600" kern="1200">
                <a:solidFill>
                  <a:schemeClr val="tx1"/>
                </a:solidFill>
                <a:latin typeface="+mj-lt"/>
                <a:ea typeface="MS PGothic" panose="020B0600070205080204" pitchFamily="34" charset="-128"/>
                <a:cs typeface="ＭＳ Ｐゴシック" charset="0"/>
              </a:defRPr>
            </a:lvl1pPr>
            <a:lvl2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rPr>
              <a:t>Network Designs and Observation Methods</a:t>
            </a:r>
            <a:endParaRPr kumimoji="0" lang="en-US" sz="36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endParaRPr>
          </a:p>
        </p:txBody>
      </p:sp>
      <p:sp>
        <p:nvSpPr>
          <p:cNvPr id="12" name="Content Placeholder 2">
            <a:extLst>
              <a:ext uri="{FF2B5EF4-FFF2-40B4-BE49-F238E27FC236}">
                <a16:creationId xmlns:a16="http://schemas.microsoft.com/office/drawing/2014/main" id="{7429F813-CA7F-A3B7-854C-15EFCA67DA00}"/>
              </a:ext>
            </a:extLst>
          </p:cNvPr>
          <p:cNvSpPr txBox="1">
            <a:spLocks/>
          </p:cNvSpPr>
          <p:nvPr/>
        </p:nvSpPr>
        <p:spPr bwMode="auto">
          <a:xfrm>
            <a:off x="570214" y="1062787"/>
            <a:ext cx="691964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panose="020B0604020202020204" pitchFamily="34" charset="0"/>
              <a:buChar char="•"/>
              <a:defRPr sz="3200" kern="1200" baseline="0">
                <a:solidFill>
                  <a:schemeClr val="tx1"/>
                </a:solidFill>
                <a:latin typeface="Times New Roman" panose="02020603050405020304" pitchFamily="18" charset="0"/>
                <a:ea typeface="MS PGothic" panose="020B0600070205080204" pitchFamily="34" charset="-128"/>
                <a:cs typeface="ＭＳ Ｐゴシック" charset="0"/>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mj-lt"/>
                <a:ea typeface="MS PGothic" panose="020B0600070205080204" pitchFamily="34" charset="-128"/>
                <a:cs typeface="+mn-cs"/>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baseline="0">
                <a:solidFill>
                  <a:schemeClr val="tx1"/>
                </a:solidFill>
                <a:latin typeface="Times New Roman" panose="02020603050405020304" pitchFamily="18" charset="0"/>
                <a:ea typeface="MS PGothic" panose="020B0600070205080204" pitchFamily="34" charset="-128"/>
                <a:cs typeface="Times New Roman" panose="02020603050405020304" pitchFamily="18" charset="0"/>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baseline="0">
                <a:solidFill>
                  <a:schemeClr val="tx1"/>
                </a:solidFill>
                <a:latin typeface="Times New Roman" panose="02020603050405020304" pitchFamily="18" charset="0"/>
                <a:ea typeface="MS PGothic" panose="020B0600070205080204" pitchFamily="34" charset="-128"/>
                <a:cs typeface="+mn-cs"/>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baseline="0">
                <a:solidFill>
                  <a:schemeClr val="tx1"/>
                </a:solidFill>
                <a:latin typeface="Times New Roman" panose="02020603050405020304" pitchFamily="18" charset="0"/>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base" latinLnBrk="0" hangingPunct="1">
              <a:lnSpc>
                <a:spcPct val="100000"/>
              </a:lnSpc>
              <a:spcBef>
                <a:spcPct val="20000"/>
              </a:spcBef>
              <a:spcAft>
                <a:spcPct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S PGothic" panose="020B0600070205080204" pitchFamily="34" charset="-128"/>
              </a:rPr>
              <a:t>The Standards set </a:t>
            </a:r>
            <a:r>
              <a:rPr kumimoji="0" lang="en-US" sz="1800" b="1" i="1" u="none" strike="noStrike" kern="1200" cap="none" spc="0" normalizeH="0" baseline="0" noProof="0" dirty="0">
                <a:ln>
                  <a:noFill/>
                </a:ln>
                <a:solidFill>
                  <a:prstClr val="black"/>
                </a:solidFill>
                <a:effectLst/>
                <a:uLnTx/>
                <a:uFillTx/>
                <a:latin typeface="Times New Roman" panose="02020603050405020304" pitchFamily="18" charset="0"/>
                <a:ea typeface="MS PGothic" panose="020B0600070205080204" pitchFamily="34" charset="-128"/>
              </a:rPr>
              <a:t>Observation Methods </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S PGothic" panose="020B0600070205080204" pitchFamily="34" charset="-128"/>
              </a:rPr>
              <a:t>for the 3 mark types.</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S PGothic" panose="020B0600070205080204" pitchFamily="34" charset="-128"/>
            </a:endParaRPr>
          </a:p>
        </p:txBody>
      </p:sp>
      <p:sp>
        <p:nvSpPr>
          <p:cNvPr id="13" name="TextBox 12">
            <a:extLst>
              <a:ext uri="{FF2B5EF4-FFF2-40B4-BE49-F238E27FC236}">
                <a16:creationId xmlns:a16="http://schemas.microsoft.com/office/drawing/2014/main" id="{95EC24FC-3AC5-8E26-A559-2FD4996AC5AE}"/>
              </a:ext>
            </a:extLst>
          </p:cNvPr>
          <p:cNvSpPr txBox="1"/>
          <p:nvPr/>
        </p:nvSpPr>
        <p:spPr>
          <a:xfrm>
            <a:off x="878437" y="1380248"/>
            <a:ext cx="6341910" cy="369332"/>
          </a:xfrm>
          <a:prstGeom prst="rect">
            <a:avLst/>
          </a:prstGeom>
          <a:noFill/>
        </p:spPr>
        <p:txBody>
          <a:bodyPr wrap="square">
            <a:spAutoFit/>
          </a:bodyPr>
          <a:lstStyle/>
          <a:p>
            <a:pPr eaLnBrk="0" hangingPunct="0"/>
            <a:r>
              <a:rPr lang="en-US" altLang="en-US" dirty="0">
                <a:solidFill>
                  <a:srgbClr val="000000"/>
                </a:solidFill>
                <a:latin typeface="Arial" panose="020B0604020202020204"/>
                <a:ea typeface="MS PGothic" panose="020B0600070205080204" pitchFamily="34" charset="-128"/>
                <a:cs typeface="Arial" panose="020B0604020202020204" pitchFamily="34" charset="0"/>
              </a:rPr>
              <a:t>Table 3 - Observation Method Requirements for Mark Types</a:t>
            </a:r>
            <a:endParaRPr lang="en-US" altLang="en-US" sz="1000" dirty="0">
              <a:solidFill>
                <a:prstClr val="black"/>
              </a:solidFill>
              <a:latin typeface="Arial" panose="020B0604020202020204"/>
              <a:ea typeface="MS PGothic" panose="020B0600070205080204" pitchFamily="34" charset="-128"/>
            </a:endParaRPr>
          </a:p>
        </p:txBody>
      </p:sp>
      <p:graphicFrame>
        <p:nvGraphicFramePr>
          <p:cNvPr id="14" name="Table 13" descr="&quot;&quot;">
            <a:extLst>
              <a:ext uri="{FF2B5EF4-FFF2-40B4-BE49-F238E27FC236}">
                <a16:creationId xmlns:a16="http://schemas.microsoft.com/office/drawing/2014/main" id="{D5F098AD-2101-0C02-B112-D5ADEA4297B0}"/>
              </a:ext>
            </a:extLst>
          </p:cNvPr>
          <p:cNvGraphicFramePr>
            <a:graphicFrameLocks noGrp="1"/>
          </p:cNvGraphicFramePr>
          <p:nvPr>
            <p:extLst>
              <p:ext uri="{D42A27DB-BD31-4B8C-83A1-F6EECF244321}">
                <p14:modId xmlns:p14="http://schemas.microsoft.com/office/powerpoint/2010/main" val="4068882564"/>
              </p:ext>
            </p:extLst>
          </p:nvPr>
        </p:nvGraphicFramePr>
        <p:xfrm>
          <a:off x="879666" y="1796482"/>
          <a:ext cx="7376058" cy="2077720"/>
        </p:xfrm>
        <a:graphic>
          <a:graphicData uri="http://schemas.openxmlformats.org/drawingml/2006/table">
            <a:tbl>
              <a:tblPr/>
              <a:tblGrid>
                <a:gridCol w="414878">
                  <a:extLst>
                    <a:ext uri="{9D8B030D-6E8A-4147-A177-3AD203B41FA5}">
                      <a16:colId xmlns:a16="http://schemas.microsoft.com/office/drawing/2014/main" val="1873336836"/>
                    </a:ext>
                  </a:extLst>
                </a:gridCol>
                <a:gridCol w="1305437">
                  <a:extLst>
                    <a:ext uri="{9D8B030D-6E8A-4147-A177-3AD203B41FA5}">
                      <a16:colId xmlns:a16="http://schemas.microsoft.com/office/drawing/2014/main" val="294445561"/>
                    </a:ext>
                  </a:extLst>
                </a:gridCol>
                <a:gridCol w="5655743">
                  <a:extLst>
                    <a:ext uri="{9D8B030D-6E8A-4147-A177-3AD203B41FA5}">
                      <a16:colId xmlns:a16="http://schemas.microsoft.com/office/drawing/2014/main" val="771996077"/>
                    </a:ext>
                  </a:extLst>
                </a:gridCol>
              </a:tblGrid>
              <a:tr h="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fontAlgn="t"/>
                      <a:br>
                        <a:rPr lang="en-US" sz="1100" dirty="0">
                          <a:effectLst/>
                          <a:latin typeface="+mn-lt"/>
                        </a:rPr>
                      </a:br>
                      <a:endParaRPr lang="en-US" sz="11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000000"/>
                          </a:solidFill>
                          <a:effectLst/>
                          <a:latin typeface="+mn-lt"/>
                        </a:rPr>
                        <a:t>Mark Type </a:t>
                      </a:r>
                      <a:endParaRPr lang="en-US" sz="11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000000"/>
                          </a:solidFill>
                          <a:effectLst/>
                          <a:latin typeface="+mn-lt"/>
                        </a:rPr>
                        <a:t>Observation Method Requirements for Mark Type</a:t>
                      </a:r>
                      <a:endParaRPr lang="en-US" sz="11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3120036917"/>
                  </a:ext>
                </a:extLst>
              </a:tr>
              <a:tr h="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Arial" panose="020B0604020202020204" pitchFamily="34" charset="0"/>
                          <a:cs typeface="Arial" panose="020B0604020202020204" pitchFamily="34" charset="0"/>
                        </a:rPr>
                        <a:t>3.1</a:t>
                      </a:r>
                      <a:endParaRPr lang="en-US" sz="900" dirty="0">
                        <a:effectLst/>
                        <a:latin typeface="Arial" panose="020B0604020202020204" pitchFamily="34" charset="0"/>
                        <a:cs typeface="Arial" panose="020B0604020202020204" pitchFamily="34"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Arial" panose="020B0604020202020204" pitchFamily="34" charset="0"/>
                          <a:cs typeface="Arial" panose="020B0604020202020204" pitchFamily="34" charset="0"/>
                        </a:rPr>
                        <a:t>NCN CORS</a:t>
                      </a:r>
                      <a:endParaRPr lang="en-US" sz="900">
                        <a:effectLst/>
                        <a:latin typeface="Arial" panose="020B0604020202020204" pitchFamily="34" charset="0"/>
                        <a:cs typeface="Arial" panose="020B0604020202020204" pitchFamily="34"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Arial" panose="020B0604020202020204" pitchFamily="34" charset="0"/>
                          <a:cs typeface="Arial" panose="020B0604020202020204" pitchFamily="34" charset="0"/>
                        </a:rPr>
                        <a:t>NONE.  OPUS Projects will automatically gather all needed information.</a:t>
                      </a:r>
                      <a:endParaRPr lang="en-US" sz="900" dirty="0">
                        <a:effectLst/>
                        <a:latin typeface="Arial" panose="020B0604020202020204" pitchFamily="34" charset="0"/>
                        <a:cs typeface="Arial" panose="020B0604020202020204" pitchFamily="34"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4324496"/>
                  </a:ext>
                </a:extLst>
              </a:tr>
              <a:tr h="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Arial" panose="020B0604020202020204" pitchFamily="34" charset="0"/>
                          <a:cs typeface="Arial" panose="020B0604020202020204" pitchFamily="34" charset="0"/>
                        </a:rPr>
                        <a:t>3.2</a:t>
                      </a:r>
                      <a:endParaRPr lang="en-US" sz="900" dirty="0">
                        <a:effectLst/>
                        <a:latin typeface="Arial" panose="020B0604020202020204" pitchFamily="34" charset="0"/>
                        <a:cs typeface="Arial" panose="020B0604020202020204" pitchFamily="34"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Arial" panose="020B0604020202020204" pitchFamily="34" charset="0"/>
                          <a:cs typeface="Arial" panose="020B0604020202020204" pitchFamily="34" charset="0"/>
                        </a:rPr>
                        <a:t>GVX Bases</a:t>
                      </a:r>
                    </a:p>
                    <a:p>
                      <a:pPr algn="r" rtl="0" fontAlgn="t">
                        <a:spcBef>
                          <a:spcPts val="0"/>
                        </a:spcBef>
                        <a:spcAft>
                          <a:spcPts val="0"/>
                        </a:spcAft>
                      </a:pPr>
                      <a:r>
                        <a:rPr lang="en-US" sz="900" b="1" i="0" u="none" strike="noStrike" dirty="0">
                          <a:solidFill>
                            <a:srgbClr val="000000"/>
                          </a:solidFill>
                          <a:effectLst/>
                          <a:latin typeface="Arial" panose="020B0604020202020204" pitchFamily="34" charset="0"/>
                          <a:cs typeface="Arial" panose="020B0604020202020204" pitchFamily="34" charset="0"/>
                        </a:rPr>
                        <a:t>GVX PP</a:t>
                      </a:r>
                    </a:p>
                    <a:p>
                      <a:pPr algn="r" rtl="0" fontAlgn="t">
                        <a:spcBef>
                          <a:spcPts val="0"/>
                        </a:spcBef>
                        <a:spcAft>
                          <a:spcPts val="0"/>
                        </a:spcAft>
                      </a:pPr>
                      <a:r>
                        <a:rPr lang="en-US" sz="900" b="1" i="0" u="none" strike="noStrike" dirty="0">
                          <a:solidFill>
                            <a:srgbClr val="000000"/>
                          </a:solidFill>
                          <a:effectLst/>
                          <a:latin typeface="Arial" panose="020B0604020202020204" pitchFamily="34" charset="0"/>
                          <a:cs typeface="Arial" panose="020B0604020202020204" pitchFamily="34" charset="0"/>
                        </a:rPr>
                        <a:t>GVX NRTK</a:t>
                      </a:r>
                    </a:p>
                    <a:p>
                      <a:pPr algn="r" rtl="0" fontAlgn="t">
                        <a:spcBef>
                          <a:spcPts val="0"/>
                        </a:spcBef>
                        <a:spcAft>
                          <a:spcPts val="0"/>
                        </a:spcAft>
                      </a:pPr>
                      <a:r>
                        <a:rPr lang="en-US" sz="900" b="1" i="0" u="none" strike="noStrike" dirty="0">
                          <a:solidFill>
                            <a:srgbClr val="000000"/>
                          </a:solidFill>
                          <a:effectLst/>
                          <a:latin typeface="Arial" panose="020B0604020202020204" pitchFamily="34" charset="0"/>
                          <a:cs typeface="Arial" panose="020B0604020202020204" pitchFamily="34" charset="0"/>
                        </a:rPr>
                        <a:t>GVX STRK</a:t>
                      </a: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endParaRPr lang="en-US" sz="900" b="0" i="0" u="none" strike="noStrike" dirty="0">
                        <a:solidFill>
                          <a:srgbClr val="000000"/>
                        </a:solidFill>
                        <a:effectLst/>
                        <a:latin typeface="Arial" panose="020B0604020202020204" pitchFamily="34" charset="0"/>
                        <a:cs typeface="Arial" panose="020B0604020202020204" pitchFamily="34" charset="0"/>
                      </a:endParaRPr>
                    </a:p>
                    <a:p>
                      <a:pPr rtl="0" fontAlgn="t">
                        <a:spcBef>
                          <a:spcPts val="0"/>
                        </a:spcBef>
                        <a:spcAft>
                          <a:spcPts val="0"/>
                        </a:spcAft>
                      </a:pPr>
                      <a:r>
                        <a:rPr lang="en-US" sz="900" b="0" i="0" u="none" strike="noStrike" dirty="0">
                          <a:solidFill>
                            <a:srgbClr val="000000"/>
                          </a:solidFill>
                          <a:effectLst/>
                          <a:latin typeface="Arial" panose="020B0604020202020204" pitchFamily="34" charset="0"/>
                          <a:cs typeface="Arial" panose="020B0604020202020204" pitchFamily="34" charset="0"/>
                        </a:rPr>
                        <a:t>Follow Requirements for OPUS PP in Table 4.2</a:t>
                      </a:r>
                    </a:p>
                    <a:p>
                      <a:pPr marL="0" marR="0" lvl="0" indent="0" algn="l" defTabSz="914400" rtl="0" eaLnBrk="1" fontAlgn="t"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cs typeface="Arial" panose="020B0604020202020204" pitchFamily="34" charset="0"/>
                        </a:rPr>
                        <a:t>Follow Requirements for OPUS PP in Table 4.2</a:t>
                      </a:r>
                      <a:endParaRPr lang="en-US" sz="900" dirty="0">
                        <a:effectLst/>
                        <a:latin typeface="Arial" panose="020B0604020202020204" pitchFamily="34" charset="0"/>
                        <a:cs typeface="Arial" panose="020B0604020202020204" pitchFamily="34" charset="0"/>
                      </a:endParaRPr>
                    </a:p>
                    <a:p>
                      <a:pPr marL="0" marR="0" lvl="0" indent="0" algn="l" defTabSz="914400" rtl="0" eaLnBrk="1" fontAlgn="t"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cs typeface="Arial" panose="020B0604020202020204" pitchFamily="34" charset="0"/>
                        </a:rPr>
                        <a:t>Follow Requirements for OPUS PP in Table 4.2</a:t>
                      </a:r>
                      <a:endParaRPr lang="en-US" sz="900" dirty="0">
                        <a:effectLst/>
                        <a:latin typeface="Arial" panose="020B0604020202020204" pitchFamily="34" charset="0"/>
                        <a:cs typeface="Arial" panose="020B0604020202020204" pitchFamily="34"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71887579"/>
                  </a:ext>
                </a:extLst>
              </a:tr>
              <a:tr h="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Arial" panose="020B0604020202020204" pitchFamily="34" charset="0"/>
                          <a:cs typeface="Arial" panose="020B0604020202020204" pitchFamily="34" charset="0"/>
                        </a:rPr>
                        <a:t>3.4</a:t>
                      </a:r>
                      <a:endParaRPr lang="en-US" sz="900" dirty="0">
                        <a:effectLst/>
                        <a:latin typeface="Arial" panose="020B0604020202020204" pitchFamily="34" charset="0"/>
                        <a:cs typeface="Arial" panose="020B0604020202020204" pitchFamily="34"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Arial" panose="020B0604020202020204" pitchFamily="34" charset="0"/>
                          <a:cs typeface="Arial" panose="020B0604020202020204" pitchFamily="34" charset="0"/>
                        </a:rPr>
                        <a:t>Passive</a:t>
                      </a:r>
                      <a:endParaRPr lang="en-US" sz="900" dirty="0">
                        <a:effectLst/>
                        <a:latin typeface="Arial" panose="020B0604020202020204" pitchFamily="34" charset="0"/>
                        <a:cs typeface="Arial" panose="020B0604020202020204" pitchFamily="34"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Arial" panose="020B0604020202020204" pitchFamily="34" charset="0"/>
                          <a:cs typeface="Arial" panose="020B0604020202020204" pitchFamily="34" charset="0"/>
                        </a:rPr>
                        <a:t>Follow Requirements for OPUS PP in Table 4.2 - or-</a:t>
                      </a:r>
                      <a:endParaRPr lang="en-US" sz="900" dirty="0">
                        <a:effectLst/>
                        <a:latin typeface="Arial" panose="020B0604020202020204" pitchFamily="34" charset="0"/>
                        <a:cs typeface="Arial" panose="020B0604020202020204" pitchFamily="34" charset="0"/>
                      </a:endParaRPr>
                    </a:p>
                    <a:p>
                      <a:pPr rtl="0" fontAlgn="t">
                        <a:spcBef>
                          <a:spcPts val="0"/>
                        </a:spcBef>
                        <a:spcAft>
                          <a:spcPts val="0"/>
                        </a:spcAft>
                      </a:pPr>
                      <a:r>
                        <a:rPr lang="en-US" sz="900" b="0" i="0" u="none" strike="noStrike" dirty="0">
                          <a:solidFill>
                            <a:srgbClr val="000000"/>
                          </a:solidFill>
                          <a:effectLst/>
                          <a:latin typeface="Arial" panose="020B0604020202020204" pitchFamily="34" charset="0"/>
                          <a:cs typeface="Arial" panose="020B0604020202020204" pitchFamily="34" charset="0"/>
                        </a:rPr>
                        <a:t>Follow Requirements for GVX PP in Table 4.3 - or -</a:t>
                      </a:r>
                      <a:endParaRPr lang="en-US" sz="900" dirty="0">
                        <a:effectLst/>
                        <a:latin typeface="Arial" panose="020B0604020202020204" pitchFamily="34" charset="0"/>
                        <a:cs typeface="Arial" panose="020B0604020202020204" pitchFamily="34" charset="0"/>
                      </a:endParaRPr>
                    </a:p>
                    <a:p>
                      <a:pPr rtl="0" fontAlgn="t">
                        <a:spcBef>
                          <a:spcPts val="0"/>
                        </a:spcBef>
                        <a:spcAft>
                          <a:spcPts val="0"/>
                        </a:spcAft>
                      </a:pPr>
                      <a:r>
                        <a:rPr lang="en-US" sz="900" b="0" i="0" u="none" strike="noStrike" dirty="0">
                          <a:solidFill>
                            <a:srgbClr val="000000"/>
                          </a:solidFill>
                          <a:effectLst/>
                          <a:latin typeface="Arial" panose="020B0604020202020204" pitchFamily="34" charset="0"/>
                          <a:cs typeface="Arial" panose="020B0604020202020204" pitchFamily="34" charset="0"/>
                        </a:rPr>
                        <a:t>Follow Requirements for GVX NRTK in Table 4.4 - or - </a:t>
                      </a:r>
                      <a:endParaRPr lang="en-US" sz="900" dirty="0">
                        <a:effectLst/>
                        <a:latin typeface="Arial" panose="020B0604020202020204" pitchFamily="34" charset="0"/>
                        <a:cs typeface="Arial" panose="020B0604020202020204" pitchFamily="34" charset="0"/>
                      </a:endParaRPr>
                    </a:p>
                    <a:p>
                      <a:pPr rtl="0" fontAlgn="t">
                        <a:spcBef>
                          <a:spcPts val="0"/>
                        </a:spcBef>
                        <a:spcAft>
                          <a:spcPts val="0"/>
                        </a:spcAft>
                      </a:pPr>
                      <a:r>
                        <a:rPr lang="en-US" sz="900" b="0" i="0" u="none" strike="noStrike" dirty="0">
                          <a:solidFill>
                            <a:srgbClr val="000000"/>
                          </a:solidFill>
                          <a:effectLst/>
                          <a:latin typeface="Arial" panose="020B0604020202020204" pitchFamily="34" charset="0"/>
                          <a:cs typeface="Arial" panose="020B0604020202020204" pitchFamily="34" charset="0"/>
                        </a:rPr>
                        <a:t>Follow Requirements for GVX SRTK in Table 4.5</a:t>
                      </a:r>
                      <a:endParaRPr lang="en-US" sz="900" dirty="0">
                        <a:effectLst/>
                        <a:latin typeface="Arial" panose="020B0604020202020204" pitchFamily="34" charset="0"/>
                        <a:cs typeface="Arial" panose="020B0604020202020204" pitchFamily="34"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9869210"/>
                  </a:ext>
                </a:extLst>
              </a:tr>
            </a:tbl>
          </a:graphicData>
        </a:graphic>
      </p:graphicFrame>
    </p:spTree>
    <p:extLst>
      <p:ext uri="{BB962C8B-B14F-4D97-AF65-F5344CB8AC3E}">
        <p14:creationId xmlns:p14="http://schemas.microsoft.com/office/powerpoint/2010/main" val="33270056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68C5025-D769-D780-8D97-14390AAEF29D}"/>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56D9485E-3C60-B29E-1A47-577614F1DC50}"/>
              </a:ext>
            </a:extLst>
          </p:cNvPr>
          <p:cNvSpPr>
            <a:spLocks noGrp="1"/>
          </p:cNvSpPr>
          <p:nvPr>
            <p:ph type="ftr" sz="quarter" idx="11"/>
          </p:nvPr>
        </p:nvSpPr>
        <p:spPr/>
        <p:txBody>
          <a:bodyPr/>
          <a:lstStyle/>
          <a:p>
            <a:pPr>
              <a:defRPr/>
            </a:pPr>
            <a:r>
              <a:rPr lang="en-US"/>
              <a:t>Submit Project to NGS</a:t>
            </a:r>
          </a:p>
        </p:txBody>
      </p:sp>
      <p:sp>
        <p:nvSpPr>
          <p:cNvPr id="6" name="Slide Number Placeholder 5">
            <a:extLst>
              <a:ext uri="{FF2B5EF4-FFF2-40B4-BE49-F238E27FC236}">
                <a16:creationId xmlns:a16="http://schemas.microsoft.com/office/drawing/2014/main" id="{E4403BCF-F138-DD1A-261B-B7035F4FD91D}"/>
              </a:ext>
            </a:extLst>
          </p:cNvPr>
          <p:cNvSpPr>
            <a:spLocks noGrp="1"/>
          </p:cNvSpPr>
          <p:nvPr>
            <p:ph type="sldNum" sz="quarter" idx="12"/>
          </p:nvPr>
        </p:nvSpPr>
        <p:spPr/>
        <p:txBody>
          <a:bodyPr/>
          <a:lstStyle/>
          <a:p>
            <a:pPr>
              <a:defRPr/>
            </a:pPr>
            <a:fld id="{E220C3D0-729A-4A15-8E23-72CBC95666E6}" type="slidenum">
              <a:rPr lang="en-US" smtClean="0"/>
              <a:pPr>
                <a:defRPr/>
              </a:pPr>
              <a:t>17</a:t>
            </a:fld>
            <a:endParaRPr lang="en-US"/>
          </a:p>
        </p:txBody>
      </p:sp>
      <p:sp>
        <p:nvSpPr>
          <p:cNvPr id="2" name="Title 1">
            <a:extLst>
              <a:ext uri="{FF2B5EF4-FFF2-40B4-BE49-F238E27FC236}">
                <a16:creationId xmlns:a16="http://schemas.microsoft.com/office/drawing/2014/main" id="{81448042-C9A0-2C24-8AFE-FE9694E30D5F}"/>
              </a:ext>
            </a:extLst>
          </p:cNvPr>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3600" kern="1200">
                <a:solidFill>
                  <a:schemeClr val="tx1"/>
                </a:solidFill>
                <a:latin typeface="+mj-lt"/>
                <a:ea typeface="MS PGothic" panose="020B0600070205080204" pitchFamily="34" charset="-128"/>
                <a:cs typeface="ＭＳ Ｐゴシック" charset="0"/>
              </a:defRPr>
            </a:lvl1pPr>
            <a:lvl2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rPr>
              <a:t>Standards for each Observation Method </a:t>
            </a:r>
            <a:endParaRPr kumimoji="0" lang="en-US" sz="36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endParaRPr>
          </a:p>
        </p:txBody>
      </p:sp>
      <p:graphicFrame>
        <p:nvGraphicFramePr>
          <p:cNvPr id="3" name="Table 2" descr="&quot;&quot;">
            <a:extLst>
              <a:ext uri="{FF2B5EF4-FFF2-40B4-BE49-F238E27FC236}">
                <a16:creationId xmlns:a16="http://schemas.microsoft.com/office/drawing/2014/main" id="{BB2C0DF9-9C39-1796-DA75-9F54535FB545}"/>
              </a:ext>
            </a:extLst>
          </p:cNvPr>
          <p:cNvGraphicFramePr>
            <a:graphicFrameLocks noGrp="1"/>
          </p:cNvGraphicFramePr>
          <p:nvPr>
            <p:extLst>
              <p:ext uri="{D42A27DB-BD31-4B8C-83A1-F6EECF244321}">
                <p14:modId xmlns:p14="http://schemas.microsoft.com/office/powerpoint/2010/main" val="223187894"/>
              </p:ext>
            </p:extLst>
          </p:nvPr>
        </p:nvGraphicFramePr>
        <p:xfrm>
          <a:off x="879668" y="1796482"/>
          <a:ext cx="7376058" cy="3572410"/>
        </p:xfrm>
        <a:graphic>
          <a:graphicData uri="http://schemas.openxmlformats.org/drawingml/2006/table">
            <a:tbl>
              <a:tblPr/>
              <a:tblGrid>
                <a:gridCol w="425541">
                  <a:extLst>
                    <a:ext uri="{9D8B030D-6E8A-4147-A177-3AD203B41FA5}">
                      <a16:colId xmlns:a16="http://schemas.microsoft.com/office/drawing/2014/main" val="2712544891"/>
                    </a:ext>
                  </a:extLst>
                </a:gridCol>
                <a:gridCol w="2044965">
                  <a:extLst>
                    <a:ext uri="{9D8B030D-6E8A-4147-A177-3AD203B41FA5}">
                      <a16:colId xmlns:a16="http://schemas.microsoft.com/office/drawing/2014/main" val="108348251"/>
                    </a:ext>
                  </a:extLst>
                </a:gridCol>
                <a:gridCol w="1820374">
                  <a:extLst>
                    <a:ext uri="{9D8B030D-6E8A-4147-A177-3AD203B41FA5}">
                      <a16:colId xmlns:a16="http://schemas.microsoft.com/office/drawing/2014/main" val="3112215851"/>
                    </a:ext>
                  </a:extLst>
                </a:gridCol>
                <a:gridCol w="1595783">
                  <a:extLst>
                    <a:ext uri="{9D8B030D-6E8A-4147-A177-3AD203B41FA5}">
                      <a16:colId xmlns:a16="http://schemas.microsoft.com/office/drawing/2014/main" val="2215431595"/>
                    </a:ext>
                  </a:extLst>
                </a:gridCol>
                <a:gridCol w="1489395">
                  <a:extLst>
                    <a:ext uri="{9D8B030D-6E8A-4147-A177-3AD203B41FA5}">
                      <a16:colId xmlns:a16="http://schemas.microsoft.com/office/drawing/2014/main" val="3160589440"/>
                    </a:ext>
                  </a:extLst>
                </a:gridCol>
              </a:tblGrid>
              <a:tr h="299018">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fontAlgn="t"/>
                      <a:br>
                        <a:rPr lang="en-US" sz="1100" dirty="0">
                          <a:effectLst/>
                          <a:latin typeface="+mn-lt"/>
                        </a:rPr>
                      </a:br>
                      <a:endParaRPr lang="en-US" sz="1100" dirty="0">
                        <a:effectLst/>
                        <a:latin typeface="+mn-lt"/>
                      </a:endParaRPr>
                    </a:p>
                  </a:txBody>
                  <a:tcPr marL="51385" marR="51385" marT="51385" marB="51385">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000000"/>
                          </a:solidFill>
                          <a:effectLst/>
                          <a:latin typeface="+mn-lt"/>
                        </a:rPr>
                        <a:t>Requirement</a:t>
                      </a:r>
                      <a:endParaRPr lang="en-US" sz="1100" dirty="0">
                        <a:effectLst/>
                        <a:latin typeface="+mn-lt"/>
                      </a:endParaRPr>
                    </a:p>
                  </a:txBody>
                  <a:tcPr marL="51385" marR="51385" marT="51385" marB="51385">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000000"/>
                          </a:solidFill>
                          <a:effectLst/>
                          <a:latin typeface="+mn-lt"/>
                        </a:rPr>
                        <a:t>PRIMARY</a:t>
                      </a:r>
                      <a:endParaRPr lang="en-US" sz="1100" dirty="0">
                        <a:effectLst/>
                        <a:latin typeface="+mn-lt"/>
                      </a:endParaRPr>
                    </a:p>
                  </a:txBody>
                  <a:tcPr marL="51385" marR="51385" marT="51385" marB="51385">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000000"/>
                          </a:solidFill>
                          <a:effectLst/>
                          <a:latin typeface="+mn-lt"/>
                        </a:rPr>
                        <a:t>SECONDARY</a:t>
                      </a:r>
                      <a:endParaRPr lang="en-US" sz="1100" dirty="0">
                        <a:effectLst/>
                        <a:latin typeface="+mn-lt"/>
                      </a:endParaRPr>
                    </a:p>
                  </a:txBody>
                  <a:tcPr marL="51385" marR="51385" marT="51385" marB="51385">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000000"/>
                          </a:solidFill>
                          <a:effectLst/>
                          <a:latin typeface="+mn-lt"/>
                        </a:rPr>
                        <a:t>LOCAL</a:t>
                      </a:r>
                      <a:endParaRPr lang="en-US" sz="1100" dirty="0">
                        <a:effectLst/>
                        <a:latin typeface="+mn-lt"/>
                      </a:endParaRPr>
                    </a:p>
                  </a:txBody>
                  <a:tcPr marL="51385" marR="51385" marT="51385" marB="51385">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2401139696"/>
                  </a:ext>
                </a:extLst>
              </a:tr>
              <a:tr h="508668">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mn-lt"/>
                        </a:rPr>
                        <a:t>4.1</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mn-lt"/>
                        </a:rPr>
                        <a:t>Requirements for </a:t>
                      </a:r>
                      <a:endParaRPr lang="en-US" sz="900" dirty="0">
                        <a:effectLst/>
                        <a:latin typeface="+mn-lt"/>
                      </a:endParaRPr>
                    </a:p>
                    <a:p>
                      <a:pPr rtl="0" fontAlgn="t">
                        <a:spcBef>
                          <a:spcPts val="0"/>
                        </a:spcBef>
                        <a:spcAft>
                          <a:spcPts val="0"/>
                        </a:spcAft>
                      </a:pPr>
                      <a:r>
                        <a:rPr lang="en-US" sz="900" b="1" i="0" u="none" strike="noStrike" dirty="0">
                          <a:solidFill>
                            <a:srgbClr val="000000"/>
                          </a:solidFill>
                          <a:effectLst/>
                          <a:latin typeface="+mn-lt"/>
                        </a:rPr>
                        <a:t>ALL METHODS</a:t>
                      </a:r>
                      <a:endParaRPr lang="en-US" sz="900" dirty="0">
                        <a:effectLst/>
                        <a:latin typeface="+mn-lt"/>
                      </a:endParaRPr>
                    </a:p>
                    <a:p>
                      <a:pPr algn="r" rtl="0" fontAlgn="t">
                        <a:spcBef>
                          <a:spcPts val="0"/>
                        </a:spcBef>
                        <a:spcAft>
                          <a:spcPts val="0"/>
                        </a:spcAft>
                      </a:pPr>
                      <a:r>
                        <a:rPr lang="en-US" sz="900" b="1" i="0" u="none" strike="noStrike" dirty="0">
                          <a:solidFill>
                            <a:srgbClr val="000000"/>
                          </a:solidFill>
                          <a:effectLst/>
                          <a:latin typeface="+mn-lt"/>
                        </a:rPr>
                        <a:t>- Repeat occupations and offset time</a:t>
                      </a: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dirty="0">
                          <a:effectLst/>
                          <a:latin typeface="+mn-lt"/>
                        </a:rPr>
                      </a:br>
                      <a:br>
                        <a:rPr lang="en-US" sz="900" dirty="0">
                          <a:effectLst/>
                          <a:latin typeface="+mn-lt"/>
                        </a:rPr>
                      </a:br>
                      <a:r>
                        <a:rPr lang="en-US" sz="900" b="0" i="0" u="none" strike="noStrike" dirty="0">
                          <a:solidFill>
                            <a:srgbClr val="000000"/>
                          </a:solidFill>
                          <a:effectLst/>
                          <a:latin typeface="+mn-lt"/>
                        </a:rPr>
                        <a:t>Offset sessions/occupations by 3 to 21 hours.</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38577522"/>
                  </a:ext>
                </a:extLst>
              </a:tr>
              <a:tr h="2581501">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mn-lt"/>
                        </a:rPr>
                        <a:t>4.2</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mn-lt"/>
                        </a:rPr>
                        <a:t>Requirements for </a:t>
                      </a:r>
                      <a:endParaRPr lang="en-US" sz="900" dirty="0">
                        <a:effectLst/>
                        <a:latin typeface="+mn-lt"/>
                      </a:endParaRPr>
                    </a:p>
                    <a:p>
                      <a:pPr rtl="0" fontAlgn="t">
                        <a:spcBef>
                          <a:spcPts val="0"/>
                        </a:spcBef>
                        <a:spcAft>
                          <a:spcPts val="0"/>
                        </a:spcAft>
                      </a:pPr>
                      <a:r>
                        <a:rPr lang="en-US" sz="900" b="1" i="0" u="none" strike="noStrike" dirty="0">
                          <a:solidFill>
                            <a:srgbClr val="000000"/>
                          </a:solidFill>
                          <a:effectLst/>
                          <a:latin typeface="+mn-lt"/>
                        </a:rPr>
                        <a:t>OPUS PP </a:t>
                      </a:r>
                      <a:endParaRPr lang="en-US" sz="900" dirty="0">
                        <a:effectLst/>
                        <a:latin typeface="+mn-lt"/>
                      </a:endParaRPr>
                    </a:p>
                    <a:p>
                      <a:pPr algn="r" rtl="0" fontAlgn="t">
                        <a:spcBef>
                          <a:spcPts val="0"/>
                        </a:spcBef>
                        <a:spcAft>
                          <a:spcPts val="0"/>
                        </a:spcAft>
                      </a:pPr>
                      <a:r>
                        <a:rPr lang="en-US" sz="900" b="1" i="0" u="none" strike="noStrike" dirty="0">
                          <a:solidFill>
                            <a:srgbClr val="000000"/>
                          </a:solidFill>
                          <a:effectLst/>
                          <a:latin typeface="+mn-lt"/>
                        </a:rPr>
                        <a:t>- Required TOTAL Static GNSS Observation Time (T) </a:t>
                      </a:r>
                      <a:endParaRPr lang="en-US" sz="900" dirty="0">
                        <a:effectLst/>
                        <a:latin typeface="+mn-lt"/>
                      </a:endParaRPr>
                    </a:p>
                    <a:p>
                      <a:pPr algn="r" rtl="0" fontAlgn="t">
                        <a:spcBef>
                          <a:spcPts val="0"/>
                        </a:spcBef>
                        <a:spcAft>
                          <a:spcPts val="0"/>
                        </a:spcAft>
                      </a:pPr>
                      <a:br>
                        <a:rPr lang="en-US" sz="900" dirty="0">
                          <a:effectLst/>
                          <a:latin typeface="+mn-lt"/>
                        </a:rPr>
                      </a:br>
                      <a:br>
                        <a:rPr lang="en-US" sz="900" dirty="0">
                          <a:effectLst/>
                          <a:latin typeface="+mn-lt"/>
                        </a:rPr>
                      </a:br>
                      <a:br>
                        <a:rPr lang="en-US" sz="900" dirty="0">
                          <a:effectLst/>
                          <a:latin typeface="+mn-lt"/>
                        </a:rPr>
                      </a:br>
                      <a:br>
                        <a:rPr lang="en-US" sz="900" dirty="0">
                          <a:effectLst/>
                          <a:latin typeface="+mn-lt"/>
                        </a:rPr>
                      </a:br>
                      <a:br>
                        <a:rPr lang="en-US" sz="900" dirty="0">
                          <a:effectLst/>
                          <a:latin typeface="+mn-lt"/>
                        </a:rPr>
                      </a:br>
                      <a:br>
                        <a:rPr lang="en-US" sz="900" dirty="0">
                          <a:effectLst/>
                          <a:latin typeface="+mn-lt"/>
                        </a:rPr>
                      </a:br>
                      <a:br>
                        <a:rPr lang="en-US" sz="900" dirty="0">
                          <a:effectLst/>
                          <a:latin typeface="+mn-lt"/>
                        </a:rPr>
                      </a:br>
                      <a:br>
                        <a:rPr lang="en-US" sz="900" dirty="0">
                          <a:effectLst/>
                          <a:latin typeface="+mn-lt"/>
                        </a:rPr>
                      </a:br>
                      <a:br>
                        <a:rPr lang="en-US" sz="900" dirty="0">
                          <a:effectLst/>
                          <a:latin typeface="+mn-lt"/>
                        </a:rPr>
                      </a:br>
                      <a:br>
                        <a:rPr lang="en-US" sz="900" dirty="0">
                          <a:effectLst/>
                          <a:latin typeface="+mn-lt"/>
                        </a:rPr>
                      </a:br>
                      <a:br>
                        <a:rPr lang="en-US" sz="900" dirty="0">
                          <a:effectLst/>
                          <a:latin typeface="+mn-lt"/>
                        </a:rPr>
                      </a:br>
                      <a:r>
                        <a:rPr lang="en-US" sz="900" b="1" i="0" u="none" strike="noStrike" dirty="0">
                          <a:solidFill>
                            <a:srgbClr val="000000"/>
                          </a:solidFill>
                          <a:effectLst/>
                          <a:latin typeface="+mn-lt"/>
                        </a:rPr>
                        <a:t>- Recommended GNSS Session Durations</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dirty="0">
                          <a:effectLst/>
                          <a:latin typeface="+mn-lt"/>
                        </a:rPr>
                      </a:br>
                      <a:br>
                        <a:rPr lang="en-US" sz="900" dirty="0">
                          <a:effectLst/>
                          <a:latin typeface="+mn-lt"/>
                        </a:rPr>
                      </a:br>
                      <a:r>
                        <a:rPr lang="en-US" sz="900" b="0" i="0" u="none" strike="noStrike" dirty="0">
                          <a:solidFill>
                            <a:srgbClr val="000000"/>
                          </a:solidFill>
                          <a:effectLst/>
                          <a:latin typeface="+mn-lt"/>
                        </a:rPr>
                        <a:t>T = 20 hours </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(for 0 to 200 km)</a:t>
                      </a:r>
                      <a:endParaRPr lang="en-US" sz="900" dirty="0">
                        <a:effectLst/>
                        <a:latin typeface="+mn-lt"/>
                      </a:endParaRPr>
                    </a:p>
                    <a:p>
                      <a:pPr rtl="0" fontAlgn="t">
                        <a:spcBef>
                          <a:spcPts val="0"/>
                        </a:spcBef>
                        <a:spcAft>
                          <a:spcPts val="0"/>
                        </a:spcAft>
                      </a:pPr>
                      <a:br>
                        <a:rPr lang="en-US" sz="900" dirty="0">
                          <a:effectLst/>
                          <a:latin typeface="+mn-lt"/>
                        </a:rPr>
                      </a:br>
                      <a:br>
                        <a:rPr lang="en-US" sz="900" dirty="0">
                          <a:effectLst/>
                          <a:latin typeface="+mn-lt"/>
                        </a:rPr>
                      </a:br>
                      <a:br>
                        <a:rPr lang="en-US" sz="900" dirty="0">
                          <a:effectLst/>
                          <a:latin typeface="+mn-lt"/>
                        </a:rPr>
                      </a:br>
                      <a:br>
                        <a:rPr lang="en-US" sz="900" dirty="0">
                          <a:effectLst/>
                          <a:latin typeface="+mn-lt"/>
                        </a:rPr>
                      </a:br>
                      <a:br>
                        <a:rPr lang="en-US" sz="900" dirty="0">
                          <a:effectLst/>
                          <a:latin typeface="+mn-lt"/>
                        </a:rPr>
                      </a:br>
                      <a:br>
                        <a:rPr lang="en-US" sz="900" dirty="0">
                          <a:effectLst/>
                          <a:latin typeface="+mn-lt"/>
                        </a:rPr>
                      </a:br>
                      <a:br>
                        <a:rPr lang="en-US" sz="900" dirty="0">
                          <a:effectLst/>
                          <a:latin typeface="+mn-lt"/>
                        </a:rPr>
                      </a:br>
                      <a:r>
                        <a:rPr lang="en-US" sz="900" b="0" i="0" u="none" strike="noStrike" dirty="0">
                          <a:solidFill>
                            <a:srgbClr val="000000"/>
                          </a:solidFill>
                          <a:effectLst/>
                          <a:latin typeface="+mn-lt"/>
                        </a:rPr>
                        <a:t>Requires at least 2 sessions, with at least 1 session on a different day</a:t>
                      </a:r>
                      <a:endParaRPr lang="en-US" sz="900" dirty="0">
                        <a:effectLst/>
                        <a:latin typeface="+mn-lt"/>
                      </a:endParaRPr>
                    </a:p>
                    <a:p>
                      <a:pPr rtl="0" fontAlgn="t">
                        <a:spcBef>
                          <a:spcPts val="0"/>
                        </a:spcBef>
                        <a:spcAft>
                          <a:spcPts val="0"/>
                        </a:spcAft>
                      </a:pPr>
                      <a:endParaRPr lang="en-US" sz="900" dirty="0">
                        <a:effectLst/>
                        <a:latin typeface="+mn-lt"/>
                      </a:endParaRPr>
                    </a:p>
                    <a:p>
                      <a:pPr rtl="0" fontAlgn="t">
                        <a:spcBef>
                          <a:spcPts val="0"/>
                        </a:spcBef>
                        <a:spcAft>
                          <a:spcPts val="0"/>
                        </a:spcAft>
                      </a:pPr>
                      <a:br>
                        <a:rPr lang="en-US" sz="900" dirty="0">
                          <a:effectLst/>
                          <a:latin typeface="+mn-lt"/>
                        </a:rPr>
                      </a:br>
                      <a:r>
                        <a:rPr lang="en-US" sz="900" b="0" i="0" u="none" strike="noStrike" dirty="0">
                          <a:solidFill>
                            <a:srgbClr val="000000"/>
                          </a:solidFill>
                          <a:effectLst/>
                          <a:latin typeface="+mn-lt"/>
                        </a:rPr>
                        <a:t>(2) 10 hour sessions or </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(3) 7 hour sessions or</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(4) 5 hour sessions </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dirty="0">
                          <a:effectLst/>
                          <a:latin typeface="+mn-lt"/>
                        </a:rPr>
                      </a:br>
                      <a:br>
                        <a:rPr lang="en-US" sz="900" dirty="0">
                          <a:effectLst/>
                          <a:latin typeface="+mn-lt"/>
                        </a:rPr>
                      </a:br>
                      <a:r>
                        <a:rPr lang="en-US" sz="900" b="0" i="0" u="none" strike="noStrike" dirty="0">
                          <a:solidFill>
                            <a:srgbClr val="000000"/>
                          </a:solidFill>
                          <a:effectLst/>
                          <a:latin typeface="+mn-lt"/>
                        </a:rPr>
                        <a:t>T = 8 hours</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(for 0 to 200 km)</a:t>
                      </a:r>
                      <a:endParaRPr lang="en-US" sz="900" dirty="0">
                        <a:effectLst/>
                        <a:latin typeface="+mn-lt"/>
                      </a:endParaRPr>
                    </a:p>
                    <a:p>
                      <a:pPr rtl="0" fontAlgn="t">
                        <a:spcBef>
                          <a:spcPts val="0"/>
                        </a:spcBef>
                        <a:spcAft>
                          <a:spcPts val="0"/>
                        </a:spcAft>
                      </a:pPr>
                      <a:br>
                        <a:rPr lang="en-US" sz="900" dirty="0">
                          <a:effectLst/>
                          <a:latin typeface="+mn-lt"/>
                        </a:rPr>
                      </a:br>
                      <a:r>
                        <a:rPr lang="en-US" sz="900" b="0" i="0" u="none" strike="noStrike" dirty="0">
                          <a:solidFill>
                            <a:srgbClr val="000000"/>
                          </a:solidFill>
                          <a:effectLst/>
                          <a:latin typeface="+mn-lt"/>
                        </a:rPr>
                        <a:t>T = 6 hours</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(for 0 to 150 km)</a:t>
                      </a:r>
                      <a:endParaRPr lang="en-US" sz="900" dirty="0">
                        <a:effectLst/>
                        <a:latin typeface="+mn-lt"/>
                      </a:endParaRPr>
                    </a:p>
                    <a:p>
                      <a:pPr rtl="0" fontAlgn="t">
                        <a:spcBef>
                          <a:spcPts val="0"/>
                        </a:spcBef>
                        <a:spcAft>
                          <a:spcPts val="0"/>
                        </a:spcAft>
                      </a:pPr>
                      <a:br>
                        <a:rPr lang="en-US" sz="900" dirty="0">
                          <a:effectLst/>
                          <a:latin typeface="+mn-lt"/>
                        </a:rPr>
                      </a:br>
                      <a:r>
                        <a:rPr lang="en-US" sz="900" b="0" i="0" u="none" strike="noStrike" dirty="0">
                          <a:solidFill>
                            <a:srgbClr val="000000"/>
                          </a:solidFill>
                          <a:effectLst/>
                          <a:latin typeface="+mn-lt"/>
                        </a:rPr>
                        <a:t>T = 4 hours</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(for 0 to 100 km)</a:t>
                      </a:r>
                      <a:endParaRPr lang="en-US" sz="900" dirty="0">
                        <a:effectLst/>
                        <a:latin typeface="+mn-lt"/>
                      </a:endParaRPr>
                    </a:p>
                    <a:p>
                      <a:pPr rtl="0" fontAlgn="t">
                        <a:spcBef>
                          <a:spcPts val="0"/>
                        </a:spcBef>
                        <a:spcAft>
                          <a:spcPts val="0"/>
                        </a:spcAft>
                      </a:pPr>
                      <a:br>
                        <a:rPr lang="en-US" sz="900" dirty="0">
                          <a:effectLst/>
                          <a:latin typeface="+mn-lt"/>
                        </a:rPr>
                      </a:br>
                      <a:r>
                        <a:rPr lang="en-US" sz="900" b="0" i="0" u="none" strike="noStrike" dirty="0">
                          <a:solidFill>
                            <a:srgbClr val="000000"/>
                          </a:solidFill>
                          <a:effectLst/>
                          <a:latin typeface="+mn-lt"/>
                        </a:rPr>
                        <a:t>Requires at least 2 sessions.</a:t>
                      </a:r>
                      <a:endParaRPr lang="en-US" sz="900" dirty="0">
                        <a:effectLst/>
                        <a:latin typeface="+mn-lt"/>
                      </a:endParaRPr>
                    </a:p>
                    <a:p>
                      <a:pPr rtl="0" fontAlgn="t">
                        <a:spcBef>
                          <a:spcPts val="0"/>
                        </a:spcBef>
                        <a:spcAft>
                          <a:spcPts val="0"/>
                        </a:spcAft>
                      </a:pPr>
                      <a:br>
                        <a:rPr lang="en-US" sz="900" dirty="0">
                          <a:effectLst/>
                          <a:latin typeface="+mn-lt"/>
                        </a:rPr>
                      </a:br>
                      <a:endParaRPr lang="en-US" sz="900" dirty="0">
                        <a:effectLst/>
                        <a:latin typeface="+mn-lt"/>
                      </a:endParaRPr>
                    </a:p>
                    <a:p>
                      <a:pPr rtl="0" fontAlgn="t">
                        <a:spcBef>
                          <a:spcPts val="0"/>
                        </a:spcBef>
                        <a:spcAft>
                          <a:spcPts val="0"/>
                        </a:spcAft>
                      </a:pPr>
                      <a:br>
                        <a:rPr lang="en-US" sz="900" dirty="0">
                          <a:effectLst/>
                          <a:latin typeface="+mn-lt"/>
                        </a:rPr>
                      </a:br>
                      <a:r>
                        <a:rPr lang="en-US" sz="900" b="0" i="0" u="none" strike="noStrike" dirty="0">
                          <a:solidFill>
                            <a:srgbClr val="000000"/>
                          </a:solidFill>
                          <a:effectLst/>
                          <a:latin typeface="+mn-lt"/>
                        </a:rPr>
                        <a:t>(2) 4 hour sessions</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(2) 3 hour sessions</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(2) 2 hour sessions</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dirty="0">
                          <a:effectLst/>
                          <a:latin typeface="+mn-lt"/>
                        </a:rPr>
                      </a:br>
                      <a:br>
                        <a:rPr lang="en-US" sz="900" dirty="0">
                          <a:effectLst/>
                          <a:latin typeface="+mn-lt"/>
                        </a:rPr>
                      </a:br>
                      <a:r>
                        <a:rPr lang="en-US" sz="900" b="0" i="0" u="none" strike="noStrike" dirty="0">
                          <a:solidFill>
                            <a:srgbClr val="000000"/>
                          </a:solidFill>
                          <a:effectLst/>
                          <a:latin typeface="+mn-lt"/>
                        </a:rPr>
                        <a:t>T = 4 hours</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(for 0 to 200 km)</a:t>
                      </a:r>
                      <a:endParaRPr lang="en-US" sz="900" dirty="0">
                        <a:effectLst/>
                        <a:latin typeface="+mn-lt"/>
                      </a:endParaRPr>
                    </a:p>
                    <a:p>
                      <a:pPr rtl="0" fontAlgn="t">
                        <a:spcBef>
                          <a:spcPts val="0"/>
                        </a:spcBef>
                        <a:spcAft>
                          <a:spcPts val="0"/>
                        </a:spcAft>
                      </a:pPr>
                      <a:br>
                        <a:rPr lang="en-US" sz="900" dirty="0">
                          <a:effectLst/>
                          <a:latin typeface="+mn-lt"/>
                        </a:rPr>
                      </a:br>
                      <a:br>
                        <a:rPr lang="en-US" sz="900" dirty="0">
                          <a:effectLst/>
                          <a:latin typeface="+mn-lt"/>
                        </a:rPr>
                      </a:br>
                      <a:br>
                        <a:rPr lang="en-US" sz="900" dirty="0">
                          <a:effectLst/>
                          <a:latin typeface="+mn-lt"/>
                        </a:rPr>
                      </a:br>
                      <a:br>
                        <a:rPr lang="en-US" sz="900" dirty="0">
                          <a:effectLst/>
                          <a:latin typeface="+mn-lt"/>
                        </a:rPr>
                      </a:br>
                      <a:br>
                        <a:rPr lang="en-US" sz="900" dirty="0">
                          <a:effectLst/>
                          <a:latin typeface="+mn-lt"/>
                        </a:rPr>
                      </a:br>
                      <a:br>
                        <a:rPr lang="en-US" sz="900" dirty="0">
                          <a:effectLst/>
                          <a:latin typeface="+mn-lt"/>
                        </a:rPr>
                      </a:br>
                      <a:br>
                        <a:rPr lang="en-US" sz="900" dirty="0">
                          <a:effectLst/>
                          <a:latin typeface="+mn-lt"/>
                        </a:rPr>
                      </a:br>
                      <a:r>
                        <a:rPr lang="en-US" sz="900" b="0" i="0" u="none" strike="noStrike" dirty="0">
                          <a:solidFill>
                            <a:srgbClr val="000000"/>
                          </a:solidFill>
                          <a:effectLst/>
                          <a:latin typeface="+mn-lt"/>
                        </a:rPr>
                        <a:t>Requires at least 2 sessions.</a:t>
                      </a:r>
                      <a:endParaRPr lang="en-US" sz="900" dirty="0">
                        <a:effectLst/>
                        <a:latin typeface="+mn-lt"/>
                      </a:endParaRPr>
                    </a:p>
                    <a:p>
                      <a:pPr rtl="0" fontAlgn="t">
                        <a:spcBef>
                          <a:spcPts val="0"/>
                        </a:spcBef>
                        <a:spcAft>
                          <a:spcPts val="0"/>
                        </a:spcAft>
                      </a:pPr>
                      <a:br>
                        <a:rPr lang="en-US" sz="900" dirty="0">
                          <a:effectLst/>
                          <a:latin typeface="+mn-lt"/>
                        </a:rPr>
                      </a:br>
                      <a:endParaRPr lang="en-US" sz="900" dirty="0">
                        <a:effectLst/>
                        <a:latin typeface="+mn-lt"/>
                      </a:endParaRPr>
                    </a:p>
                    <a:p>
                      <a:pPr rtl="0" fontAlgn="t">
                        <a:spcBef>
                          <a:spcPts val="0"/>
                        </a:spcBef>
                        <a:spcAft>
                          <a:spcPts val="0"/>
                        </a:spcAft>
                      </a:pPr>
                      <a:br>
                        <a:rPr lang="en-US" sz="900" dirty="0">
                          <a:effectLst/>
                          <a:latin typeface="+mn-lt"/>
                        </a:rPr>
                      </a:br>
                      <a:r>
                        <a:rPr lang="en-US" sz="900" b="0" i="0" u="none" strike="noStrike" dirty="0">
                          <a:solidFill>
                            <a:srgbClr val="000000"/>
                          </a:solidFill>
                          <a:effectLst/>
                          <a:latin typeface="+mn-lt"/>
                        </a:rPr>
                        <a:t>(2) 2 hour sessions</a:t>
                      </a:r>
                      <a:endParaRPr lang="en-US" sz="900" dirty="0">
                        <a:effectLst/>
                        <a:latin typeface="+mn-lt"/>
                      </a:endParaRPr>
                    </a:p>
                    <a:p>
                      <a:pPr fontAlgn="t"/>
                      <a:br>
                        <a:rPr lang="en-US" sz="900" dirty="0">
                          <a:effectLst/>
                          <a:latin typeface="+mn-lt"/>
                        </a:rPr>
                      </a:b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61240447"/>
                  </a:ext>
                </a:extLst>
              </a:tr>
            </a:tbl>
          </a:graphicData>
        </a:graphic>
      </p:graphicFrame>
      <p:sp>
        <p:nvSpPr>
          <p:cNvPr id="7" name="TextBox 6">
            <a:extLst>
              <a:ext uri="{FF2B5EF4-FFF2-40B4-BE49-F238E27FC236}">
                <a16:creationId xmlns:a16="http://schemas.microsoft.com/office/drawing/2014/main" id="{52E7850A-F32C-3942-9A47-B9440317FD1E}"/>
              </a:ext>
            </a:extLst>
          </p:cNvPr>
          <p:cNvSpPr txBox="1"/>
          <p:nvPr/>
        </p:nvSpPr>
        <p:spPr>
          <a:xfrm>
            <a:off x="884750" y="1390945"/>
            <a:ext cx="7807019" cy="369332"/>
          </a:xfrm>
          <a:prstGeom prst="rect">
            <a:avLst/>
          </a:prstGeom>
          <a:noFill/>
        </p:spPr>
        <p:txBody>
          <a:bodyPr wrap="square">
            <a:spAutoFit/>
          </a:bodyPr>
          <a:lstStyle/>
          <a:p>
            <a:pPr defTabSz="457200">
              <a:spcBef>
                <a:spcPts val="0"/>
              </a:spcBef>
              <a:spcAft>
                <a:spcPts val="0"/>
              </a:spcAft>
            </a:pPr>
            <a:r>
              <a:rPr lang="en-US" dirty="0">
                <a:solidFill>
                  <a:srgbClr val="333333"/>
                </a:solidFill>
                <a:latin typeface="Arial" panose="020B0604020202020204" pitchFamily="34" charset="0"/>
                <a:ea typeface="MS PGothic" panose="020B0600070205080204" pitchFamily="34" charset="-128"/>
              </a:rPr>
              <a:t>Table 4 - </a:t>
            </a:r>
            <a:r>
              <a:rPr lang="en-US" dirty="0">
                <a:solidFill>
                  <a:srgbClr val="000000"/>
                </a:solidFill>
                <a:latin typeface="Arial" panose="020B0604020202020204" pitchFamily="34" charset="0"/>
                <a:ea typeface="MS PGothic" panose="020B0600070205080204" pitchFamily="34" charset="-128"/>
              </a:rPr>
              <a:t>Standards for Observation Requirements by Method</a:t>
            </a:r>
            <a:endParaRPr lang="en-US" dirty="0">
              <a:solidFill>
                <a:prstClr val="black"/>
              </a:solidFill>
              <a:latin typeface="Calibri" panose="020F0502020204030204" pitchFamily="34" charset="0"/>
              <a:ea typeface="MS PGothic" panose="020B0600070205080204" pitchFamily="34" charset="-128"/>
            </a:endParaRPr>
          </a:p>
        </p:txBody>
      </p:sp>
    </p:spTree>
    <p:extLst>
      <p:ext uri="{BB962C8B-B14F-4D97-AF65-F5344CB8AC3E}">
        <p14:creationId xmlns:p14="http://schemas.microsoft.com/office/powerpoint/2010/main" val="23615707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68C5025-D769-D780-8D97-14390AAEF29D}"/>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56D9485E-3C60-B29E-1A47-577614F1DC50}"/>
              </a:ext>
            </a:extLst>
          </p:cNvPr>
          <p:cNvSpPr>
            <a:spLocks noGrp="1"/>
          </p:cNvSpPr>
          <p:nvPr>
            <p:ph type="ftr" sz="quarter" idx="11"/>
          </p:nvPr>
        </p:nvSpPr>
        <p:spPr/>
        <p:txBody>
          <a:bodyPr/>
          <a:lstStyle/>
          <a:p>
            <a:pPr>
              <a:defRPr/>
            </a:pPr>
            <a:r>
              <a:rPr lang="en-US"/>
              <a:t>Submit Project to NGS</a:t>
            </a:r>
          </a:p>
        </p:txBody>
      </p:sp>
      <p:sp>
        <p:nvSpPr>
          <p:cNvPr id="6" name="Slide Number Placeholder 5">
            <a:extLst>
              <a:ext uri="{FF2B5EF4-FFF2-40B4-BE49-F238E27FC236}">
                <a16:creationId xmlns:a16="http://schemas.microsoft.com/office/drawing/2014/main" id="{E4403BCF-F138-DD1A-261B-B7035F4FD91D}"/>
              </a:ext>
            </a:extLst>
          </p:cNvPr>
          <p:cNvSpPr>
            <a:spLocks noGrp="1"/>
          </p:cNvSpPr>
          <p:nvPr>
            <p:ph type="sldNum" sz="quarter" idx="12"/>
          </p:nvPr>
        </p:nvSpPr>
        <p:spPr/>
        <p:txBody>
          <a:bodyPr/>
          <a:lstStyle/>
          <a:p>
            <a:pPr>
              <a:defRPr/>
            </a:pPr>
            <a:fld id="{E220C3D0-729A-4A15-8E23-72CBC95666E6}" type="slidenum">
              <a:rPr lang="en-US" smtClean="0"/>
              <a:pPr>
                <a:defRPr/>
              </a:pPr>
              <a:t>18</a:t>
            </a:fld>
            <a:endParaRPr lang="en-US"/>
          </a:p>
        </p:txBody>
      </p:sp>
      <p:sp>
        <p:nvSpPr>
          <p:cNvPr id="2" name="Title 1">
            <a:extLst>
              <a:ext uri="{FF2B5EF4-FFF2-40B4-BE49-F238E27FC236}">
                <a16:creationId xmlns:a16="http://schemas.microsoft.com/office/drawing/2014/main" id="{ECB2C46A-E265-B539-3E89-F35739AE1FB9}"/>
              </a:ext>
            </a:extLst>
          </p:cNvPr>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3600" kern="1200">
                <a:solidFill>
                  <a:schemeClr val="tx1"/>
                </a:solidFill>
                <a:latin typeface="+mj-lt"/>
                <a:ea typeface="MS PGothic" panose="020B0600070205080204" pitchFamily="34" charset="-128"/>
                <a:cs typeface="ＭＳ Ｐゴシック" charset="0"/>
              </a:defRPr>
            </a:lvl1pPr>
            <a:lvl2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rPr>
              <a:t>Standards for each Observation Method </a:t>
            </a:r>
            <a:endParaRPr kumimoji="0" lang="en-US" sz="36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endParaRPr>
          </a:p>
        </p:txBody>
      </p:sp>
      <p:graphicFrame>
        <p:nvGraphicFramePr>
          <p:cNvPr id="3" name="Table 2" descr="&quot;&quot;">
            <a:extLst>
              <a:ext uri="{FF2B5EF4-FFF2-40B4-BE49-F238E27FC236}">
                <a16:creationId xmlns:a16="http://schemas.microsoft.com/office/drawing/2014/main" id="{2DD362B5-CE36-7B6F-27A5-0CA8BE523763}"/>
              </a:ext>
            </a:extLst>
          </p:cNvPr>
          <p:cNvGraphicFramePr>
            <a:graphicFrameLocks noGrp="1"/>
          </p:cNvGraphicFramePr>
          <p:nvPr>
            <p:extLst>
              <p:ext uri="{D42A27DB-BD31-4B8C-83A1-F6EECF244321}">
                <p14:modId xmlns:p14="http://schemas.microsoft.com/office/powerpoint/2010/main" val="4152183774"/>
              </p:ext>
            </p:extLst>
          </p:nvPr>
        </p:nvGraphicFramePr>
        <p:xfrm>
          <a:off x="880295" y="1796482"/>
          <a:ext cx="7375430" cy="3562004"/>
        </p:xfrm>
        <a:graphic>
          <a:graphicData uri="http://schemas.openxmlformats.org/drawingml/2006/table">
            <a:tbl>
              <a:tblPr/>
              <a:tblGrid>
                <a:gridCol w="425505">
                  <a:extLst>
                    <a:ext uri="{9D8B030D-6E8A-4147-A177-3AD203B41FA5}">
                      <a16:colId xmlns:a16="http://schemas.microsoft.com/office/drawing/2014/main" val="3378818681"/>
                    </a:ext>
                  </a:extLst>
                </a:gridCol>
                <a:gridCol w="2044790">
                  <a:extLst>
                    <a:ext uri="{9D8B030D-6E8A-4147-A177-3AD203B41FA5}">
                      <a16:colId xmlns:a16="http://schemas.microsoft.com/office/drawing/2014/main" val="982867594"/>
                    </a:ext>
                  </a:extLst>
                </a:gridCol>
                <a:gridCol w="1820219">
                  <a:extLst>
                    <a:ext uri="{9D8B030D-6E8A-4147-A177-3AD203B41FA5}">
                      <a16:colId xmlns:a16="http://schemas.microsoft.com/office/drawing/2014/main" val="3714485102"/>
                    </a:ext>
                  </a:extLst>
                </a:gridCol>
                <a:gridCol w="1595647">
                  <a:extLst>
                    <a:ext uri="{9D8B030D-6E8A-4147-A177-3AD203B41FA5}">
                      <a16:colId xmlns:a16="http://schemas.microsoft.com/office/drawing/2014/main" val="3775279902"/>
                    </a:ext>
                  </a:extLst>
                </a:gridCol>
                <a:gridCol w="1489269">
                  <a:extLst>
                    <a:ext uri="{9D8B030D-6E8A-4147-A177-3AD203B41FA5}">
                      <a16:colId xmlns:a16="http://schemas.microsoft.com/office/drawing/2014/main" val="2414841720"/>
                    </a:ext>
                  </a:extLst>
                </a:gridCol>
              </a:tblGrid>
              <a:tr h="1490381">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mn-lt"/>
                        </a:rPr>
                        <a:t>4.3</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mn-lt"/>
                        </a:rPr>
                        <a:t>Requirements for </a:t>
                      </a:r>
                      <a:endParaRPr lang="en-US" sz="900" dirty="0">
                        <a:effectLst/>
                        <a:latin typeface="+mn-lt"/>
                      </a:endParaRPr>
                    </a:p>
                    <a:p>
                      <a:pPr rtl="0" fontAlgn="t">
                        <a:spcBef>
                          <a:spcPts val="0"/>
                        </a:spcBef>
                        <a:spcAft>
                          <a:spcPts val="0"/>
                        </a:spcAft>
                      </a:pPr>
                      <a:r>
                        <a:rPr lang="en-US" sz="900" b="1" i="0" u="none" strike="noStrike" dirty="0">
                          <a:solidFill>
                            <a:srgbClr val="000000"/>
                          </a:solidFill>
                          <a:effectLst/>
                          <a:latin typeface="+mn-lt"/>
                        </a:rPr>
                        <a:t>GVX PP </a:t>
                      </a:r>
                      <a:endParaRPr lang="en-US" sz="900" dirty="0">
                        <a:effectLst/>
                        <a:latin typeface="+mn-lt"/>
                      </a:endParaRPr>
                    </a:p>
                    <a:p>
                      <a:pPr algn="r" rtl="0" fontAlgn="t">
                        <a:spcBef>
                          <a:spcPts val="0"/>
                        </a:spcBef>
                        <a:spcAft>
                          <a:spcPts val="0"/>
                        </a:spcAft>
                      </a:pPr>
                      <a:r>
                        <a:rPr lang="en-US" sz="900" b="1" i="0" u="none" strike="noStrike" dirty="0">
                          <a:solidFill>
                            <a:srgbClr val="000000"/>
                          </a:solidFill>
                          <a:effectLst/>
                          <a:latin typeface="+mn-lt"/>
                        </a:rPr>
                        <a:t>- Number and duration of sessions</a:t>
                      </a:r>
                      <a:endParaRPr lang="en-US" sz="900" dirty="0">
                        <a:effectLst/>
                        <a:latin typeface="+mn-lt"/>
                      </a:endParaRPr>
                    </a:p>
                    <a:p>
                      <a:pPr fontAlgn="t"/>
                      <a:br>
                        <a:rPr lang="en-US" sz="900" dirty="0">
                          <a:effectLst/>
                          <a:latin typeface="+mn-lt"/>
                        </a:rPr>
                      </a:b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a:solidFill>
                            <a:srgbClr val="000000"/>
                          </a:solidFill>
                          <a:effectLst/>
                          <a:latin typeface="+mn-lt"/>
                        </a:rPr>
                        <a:t>3 sessions</a:t>
                      </a:r>
                      <a:endParaRPr lang="en-US" sz="900">
                        <a:effectLst/>
                        <a:latin typeface="+mn-lt"/>
                      </a:endParaRPr>
                    </a:p>
                    <a:p>
                      <a:pPr rtl="0" fontAlgn="t">
                        <a:spcBef>
                          <a:spcPts val="0"/>
                        </a:spcBef>
                        <a:spcAft>
                          <a:spcPts val="0"/>
                        </a:spcAft>
                      </a:pPr>
                      <a:br>
                        <a:rPr lang="en-US" sz="900">
                          <a:effectLst/>
                          <a:latin typeface="+mn-lt"/>
                        </a:rPr>
                      </a:br>
                      <a:r>
                        <a:rPr lang="en-US" sz="900" b="0" i="0" u="none" strike="noStrike">
                          <a:solidFill>
                            <a:srgbClr val="000000"/>
                          </a:solidFill>
                          <a:effectLst/>
                          <a:latin typeface="+mn-lt"/>
                        </a:rPr>
                        <a:t>60 minutes each</a:t>
                      </a:r>
                      <a:endParaRPr lang="en-US" sz="900">
                        <a:effectLst/>
                        <a:latin typeface="+mn-lt"/>
                      </a:endParaRPr>
                    </a:p>
                    <a:p>
                      <a:pPr rtl="0" fontAlgn="t">
                        <a:spcBef>
                          <a:spcPts val="0"/>
                        </a:spcBef>
                        <a:spcAft>
                          <a:spcPts val="0"/>
                        </a:spcAft>
                      </a:pPr>
                      <a:r>
                        <a:rPr lang="en-US" sz="900" b="0" i="0" u="none" strike="noStrike">
                          <a:solidFill>
                            <a:srgbClr val="000000"/>
                          </a:solidFill>
                          <a:effectLst/>
                          <a:latin typeface="+mn-lt"/>
                        </a:rPr>
                        <a:t>(for 0 to 25 km)</a:t>
                      </a:r>
                      <a:endParaRPr lang="en-US" sz="900">
                        <a:effectLst/>
                        <a:latin typeface="+mn-lt"/>
                      </a:endParaRPr>
                    </a:p>
                    <a:p>
                      <a:pPr rtl="0" fontAlgn="t">
                        <a:spcBef>
                          <a:spcPts val="0"/>
                        </a:spcBef>
                        <a:spcAft>
                          <a:spcPts val="0"/>
                        </a:spcAft>
                      </a:pPr>
                      <a:br>
                        <a:rPr lang="en-US" sz="900">
                          <a:effectLst/>
                          <a:latin typeface="+mn-lt"/>
                        </a:rPr>
                      </a:br>
                      <a:r>
                        <a:rPr lang="en-US" sz="900" b="0" i="0" u="none" strike="noStrike">
                          <a:solidFill>
                            <a:srgbClr val="000000"/>
                          </a:solidFill>
                          <a:effectLst/>
                          <a:latin typeface="+mn-lt"/>
                        </a:rPr>
                        <a:t>90 minutes each</a:t>
                      </a:r>
                      <a:endParaRPr lang="en-US" sz="900">
                        <a:effectLst/>
                        <a:latin typeface="+mn-lt"/>
                      </a:endParaRPr>
                    </a:p>
                    <a:p>
                      <a:pPr rtl="0" fontAlgn="t">
                        <a:spcBef>
                          <a:spcPts val="0"/>
                        </a:spcBef>
                        <a:spcAft>
                          <a:spcPts val="0"/>
                        </a:spcAft>
                      </a:pPr>
                      <a:r>
                        <a:rPr lang="en-US" sz="900" b="0" i="0" u="none" strike="noStrike">
                          <a:solidFill>
                            <a:srgbClr val="000000"/>
                          </a:solidFill>
                          <a:effectLst/>
                          <a:latin typeface="+mn-lt"/>
                        </a:rPr>
                        <a:t>(for 25 to 50 km)</a:t>
                      </a:r>
                      <a:endParaRPr lang="en-US" sz="900">
                        <a:effectLst/>
                        <a:latin typeface="+mn-lt"/>
                      </a:endParaRPr>
                    </a:p>
                    <a:p>
                      <a:pPr rtl="0" fontAlgn="t">
                        <a:spcBef>
                          <a:spcPts val="0"/>
                        </a:spcBef>
                        <a:spcAft>
                          <a:spcPts val="0"/>
                        </a:spcAft>
                      </a:pPr>
                      <a:br>
                        <a:rPr lang="en-US" sz="900">
                          <a:effectLst/>
                          <a:latin typeface="+mn-lt"/>
                        </a:rPr>
                      </a:br>
                      <a:r>
                        <a:rPr lang="en-US" sz="900" b="0" i="0" u="none" strike="noStrike">
                          <a:solidFill>
                            <a:srgbClr val="000000"/>
                          </a:solidFill>
                          <a:effectLst/>
                          <a:latin typeface="+mn-lt"/>
                        </a:rPr>
                        <a:t>Requires at least 1 session on a different day.</a:t>
                      </a: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a:solidFill>
                            <a:srgbClr val="000000"/>
                          </a:solidFill>
                          <a:effectLst/>
                          <a:latin typeface="+mn-lt"/>
                        </a:rPr>
                        <a:t>3 sessions</a:t>
                      </a:r>
                      <a:endParaRPr lang="en-US" sz="900">
                        <a:effectLst/>
                        <a:latin typeface="+mn-lt"/>
                      </a:endParaRPr>
                    </a:p>
                    <a:p>
                      <a:pPr rtl="0" fontAlgn="t">
                        <a:spcBef>
                          <a:spcPts val="0"/>
                        </a:spcBef>
                        <a:spcAft>
                          <a:spcPts val="0"/>
                        </a:spcAft>
                      </a:pPr>
                      <a:br>
                        <a:rPr lang="en-US" sz="900">
                          <a:effectLst/>
                          <a:latin typeface="+mn-lt"/>
                        </a:rPr>
                      </a:br>
                      <a:r>
                        <a:rPr lang="en-US" sz="900" b="0" i="0" u="none" strike="noStrike">
                          <a:solidFill>
                            <a:srgbClr val="000000"/>
                          </a:solidFill>
                          <a:effectLst/>
                          <a:latin typeface="+mn-lt"/>
                        </a:rPr>
                        <a:t>30 minutes each</a:t>
                      </a:r>
                      <a:endParaRPr lang="en-US" sz="900">
                        <a:effectLst/>
                        <a:latin typeface="+mn-lt"/>
                      </a:endParaRPr>
                    </a:p>
                    <a:p>
                      <a:pPr rtl="0" fontAlgn="t">
                        <a:spcBef>
                          <a:spcPts val="0"/>
                        </a:spcBef>
                        <a:spcAft>
                          <a:spcPts val="0"/>
                        </a:spcAft>
                      </a:pPr>
                      <a:r>
                        <a:rPr lang="en-US" sz="900" b="0" i="0" u="none" strike="noStrike">
                          <a:solidFill>
                            <a:srgbClr val="000000"/>
                          </a:solidFill>
                          <a:effectLst/>
                          <a:latin typeface="+mn-lt"/>
                        </a:rPr>
                        <a:t>(for 0 to 25 km)</a:t>
                      </a:r>
                      <a:endParaRPr lang="en-US" sz="900">
                        <a:effectLst/>
                        <a:latin typeface="+mn-lt"/>
                      </a:endParaRPr>
                    </a:p>
                    <a:p>
                      <a:pPr rtl="0" fontAlgn="t">
                        <a:spcBef>
                          <a:spcPts val="0"/>
                        </a:spcBef>
                        <a:spcAft>
                          <a:spcPts val="0"/>
                        </a:spcAft>
                      </a:pPr>
                      <a:br>
                        <a:rPr lang="en-US" sz="900">
                          <a:effectLst/>
                          <a:latin typeface="+mn-lt"/>
                        </a:rPr>
                      </a:br>
                      <a:r>
                        <a:rPr lang="en-US" sz="900" b="0" i="0" u="none" strike="noStrike">
                          <a:solidFill>
                            <a:srgbClr val="000000"/>
                          </a:solidFill>
                          <a:effectLst/>
                          <a:latin typeface="+mn-lt"/>
                        </a:rPr>
                        <a:t>60 minutes each</a:t>
                      </a:r>
                      <a:endParaRPr lang="en-US" sz="900">
                        <a:effectLst/>
                        <a:latin typeface="+mn-lt"/>
                      </a:endParaRPr>
                    </a:p>
                    <a:p>
                      <a:pPr rtl="0" fontAlgn="t">
                        <a:spcBef>
                          <a:spcPts val="0"/>
                        </a:spcBef>
                        <a:spcAft>
                          <a:spcPts val="0"/>
                        </a:spcAft>
                      </a:pPr>
                      <a:r>
                        <a:rPr lang="en-US" sz="900" b="0" i="0" u="none" strike="noStrike">
                          <a:solidFill>
                            <a:srgbClr val="000000"/>
                          </a:solidFill>
                          <a:effectLst/>
                          <a:latin typeface="+mn-lt"/>
                        </a:rPr>
                        <a:t>(for 25 to 50 km)</a:t>
                      </a: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mn-lt"/>
                        </a:rPr>
                        <a:t>3 sessions</a:t>
                      </a:r>
                      <a:endParaRPr lang="en-US" sz="900" dirty="0">
                        <a:effectLst/>
                        <a:latin typeface="+mn-lt"/>
                      </a:endParaRPr>
                    </a:p>
                    <a:p>
                      <a:pPr rtl="0" fontAlgn="t">
                        <a:spcBef>
                          <a:spcPts val="0"/>
                        </a:spcBef>
                        <a:spcAft>
                          <a:spcPts val="0"/>
                        </a:spcAft>
                      </a:pPr>
                      <a:br>
                        <a:rPr lang="en-US" sz="900" dirty="0">
                          <a:effectLst/>
                          <a:latin typeface="+mn-lt"/>
                        </a:rPr>
                      </a:br>
                      <a:r>
                        <a:rPr lang="en-US" sz="900" b="0" i="0" u="none" strike="noStrike" dirty="0">
                          <a:solidFill>
                            <a:srgbClr val="000000"/>
                          </a:solidFill>
                          <a:effectLst/>
                          <a:latin typeface="+mn-lt"/>
                        </a:rPr>
                        <a:t>15 minutes each</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(for 0 to 25 km)</a:t>
                      </a:r>
                      <a:endParaRPr lang="en-US" sz="900" dirty="0">
                        <a:effectLst/>
                        <a:latin typeface="+mn-lt"/>
                      </a:endParaRPr>
                    </a:p>
                    <a:p>
                      <a:pPr rtl="0" fontAlgn="t">
                        <a:spcBef>
                          <a:spcPts val="0"/>
                        </a:spcBef>
                        <a:spcAft>
                          <a:spcPts val="0"/>
                        </a:spcAft>
                      </a:pPr>
                      <a:br>
                        <a:rPr lang="en-US" sz="900" dirty="0">
                          <a:effectLst/>
                          <a:latin typeface="+mn-lt"/>
                        </a:rPr>
                      </a:br>
                      <a:r>
                        <a:rPr lang="en-US" sz="900" b="0" i="0" u="none" strike="noStrike" dirty="0">
                          <a:solidFill>
                            <a:srgbClr val="000000"/>
                          </a:solidFill>
                          <a:effectLst/>
                          <a:latin typeface="+mn-lt"/>
                        </a:rPr>
                        <a:t>30 minutes each</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(for 25 to 50 km)</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64293422"/>
                  </a:ext>
                </a:extLst>
              </a:tr>
              <a:tr h="945448">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mn-lt"/>
                        </a:rPr>
                        <a:t>4.4</a:t>
                      </a: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mn-lt"/>
                        </a:rPr>
                        <a:t>Requirements for</a:t>
                      </a:r>
                      <a:endParaRPr lang="en-US" sz="900">
                        <a:effectLst/>
                        <a:latin typeface="+mn-lt"/>
                      </a:endParaRPr>
                    </a:p>
                    <a:p>
                      <a:pPr rtl="0" fontAlgn="t">
                        <a:spcBef>
                          <a:spcPts val="0"/>
                        </a:spcBef>
                        <a:spcAft>
                          <a:spcPts val="0"/>
                        </a:spcAft>
                      </a:pPr>
                      <a:r>
                        <a:rPr lang="en-US" sz="900" b="1" i="0" u="none" strike="noStrike">
                          <a:solidFill>
                            <a:srgbClr val="000000"/>
                          </a:solidFill>
                          <a:effectLst/>
                          <a:latin typeface="+mn-lt"/>
                        </a:rPr>
                        <a:t>GVX  NRTK</a:t>
                      </a:r>
                      <a:endParaRPr lang="en-US" sz="900">
                        <a:effectLst/>
                        <a:latin typeface="+mn-lt"/>
                      </a:endParaRPr>
                    </a:p>
                    <a:p>
                      <a:pPr algn="r" rtl="0" fontAlgn="t">
                        <a:spcBef>
                          <a:spcPts val="0"/>
                        </a:spcBef>
                        <a:spcAft>
                          <a:spcPts val="0"/>
                        </a:spcAft>
                      </a:pPr>
                      <a:r>
                        <a:rPr lang="en-US" sz="900" b="1" i="0" u="none" strike="noStrike">
                          <a:solidFill>
                            <a:srgbClr val="000000"/>
                          </a:solidFill>
                          <a:effectLst/>
                          <a:latin typeface="+mn-lt"/>
                        </a:rPr>
                        <a:t>- Number and duration of occupations</a:t>
                      </a:r>
                      <a:endParaRPr lang="en-US" sz="900">
                        <a:effectLst/>
                        <a:latin typeface="+mn-lt"/>
                      </a:endParaRPr>
                    </a:p>
                    <a:p>
                      <a:pPr fontAlgn="t"/>
                      <a:br>
                        <a:rPr lang="en-US" sz="900">
                          <a:effectLst/>
                          <a:latin typeface="+mn-lt"/>
                        </a:rPr>
                      </a:b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dirty="0">
                          <a:effectLst/>
                          <a:latin typeface="+mn-lt"/>
                        </a:rPr>
                      </a:br>
                      <a:br>
                        <a:rPr lang="en-US" sz="900" dirty="0">
                          <a:effectLst/>
                          <a:latin typeface="+mn-lt"/>
                        </a:rPr>
                      </a:br>
                      <a:r>
                        <a:rPr lang="en-US" sz="900" b="0" i="0" u="none" strike="noStrike" dirty="0">
                          <a:solidFill>
                            <a:srgbClr val="000000"/>
                          </a:solidFill>
                          <a:effectLst/>
                          <a:latin typeface="+mn-lt"/>
                        </a:rPr>
                        <a:t>(6) 5 minutes</a:t>
                      </a:r>
                      <a:endParaRPr lang="en-US" sz="900" dirty="0">
                        <a:effectLst/>
                        <a:latin typeface="+mn-lt"/>
                      </a:endParaRPr>
                    </a:p>
                    <a:p>
                      <a:pPr rtl="0" fontAlgn="t">
                        <a:spcBef>
                          <a:spcPts val="0"/>
                        </a:spcBef>
                        <a:spcAft>
                          <a:spcPts val="0"/>
                        </a:spcAft>
                      </a:pPr>
                      <a:br>
                        <a:rPr lang="en-US" sz="900" dirty="0">
                          <a:effectLst/>
                          <a:latin typeface="+mn-lt"/>
                        </a:rPr>
                      </a:br>
                      <a:r>
                        <a:rPr lang="en-US" sz="900" b="0" i="0" u="none" strike="noStrike" dirty="0">
                          <a:solidFill>
                            <a:srgbClr val="000000"/>
                          </a:solidFill>
                          <a:effectLst/>
                          <a:latin typeface="+mn-lt"/>
                        </a:rPr>
                        <a:t>Requires at least 3 occupations on a different day. </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a:effectLst/>
                          <a:latin typeface="+mn-lt"/>
                        </a:rPr>
                      </a:br>
                      <a:br>
                        <a:rPr lang="en-US" sz="900">
                          <a:effectLst/>
                          <a:latin typeface="+mn-lt"/>
                        </a:rPr>
                      </a:br>
                      <a:r>
                        <a:rPr lang="en-US" sz="900" b="0" i="0" u="none" strike="noStrike">
                          <a:solidFill>
                            <a:srgbClr val="000000"/>
                          </a:solidFill>
                          <a:effectLst/>
                          <a:latin typeface="+mn-lt"/>
                        </a:rPr>
                        <a:t>(3) 5 minutes</a:t>
                      </a:r>
                      <a:endParaRPr lang="en-US" sz="900">
                        <a:effectLst/>
                        <a:latin typeface="+mn-lt"/>
                      </a:endParaRPr>
                    </a:p>
                    <a:p>
                      <a:pPr fontAlgn="t"/>
                      <a:br>
                        <a:rPr lang="en-US" sz="900">
                          <a:effectLst/>
                          <a:latin typeface="+mn-lt"/>
                        </a:rPr>
                      </a:b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a:effectLst/>
                          <a:latin typeface="+mn-lt"/>
                        </a:rPr>
                      </a:br>
                      <a:br>
                        <a:rPr lang="en-US" sz="900">
                          <a:effectLst/>
                          <a:latin typeface="+mn-lt"/>
                        </a:rPr>
                      </a:br>
                      <a:r>
                        <a:rPr lang="en-US" sz="900" b="0" i="0" u="none" strike="noStrike">
                          <a:solidFill>
                            <a:srgbClr val="000000"/>
                          </a:solidFill>
                          <a:effectLst/>
                          <a:latin typeface="+mn-lt"/>
                        </a:rPr>
                        <a:t>(3) 5 minutes</a:t>
                      </a:r>
                      <a:endParaRPr lang="en-US" sz="900">
                        <a:effectLst/>
                        <a:latin typeface="+mn-lt"/>
                      </a:endParaRPr>
                    </a:p>
                    <a:p>
                      <a:pPr fontAlgn="t"/>
                      <a:br>
                        <a:rPr lang="en-US" sz="900">
                          <a:effectLst/>
                          <a:latin typeface="+mn-lt"/>
                        </a:rPr>
                      </a:b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0355793"/>
                  </a:ext>
                </a:extLst>
              </a:tr>
              <a:tr h="1113444">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mn-lt"/>
                        </a:rPr>
                        <a:t>4.5</a:t>
                      </a: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mn-lt"/>
                        </a:rPr>
                        <a:t>Requirements for</a:t>
                      </a:r>
                      <a:endParaRPr lang="en-US" sz="900" dirty="0">
                        <a:effectLst/>
                        <a:latin typeface="+mn-lt"/>
                      </a:endParaRPr>
                    </a:p>
                    <a:p>
                      <a:pPr rtl="0" fontAlgn="t">
                        <a:spcBef>
                          <a:spcPts val="0"/>
                        </a:spcBef>
                        <a:spcAft>
                          <a:spcPts val="0"/>
                        </a:spcAft>
                      </a:pPr>
                      <a:r>
                        <a:rPr lang="en-US" sz="900" b="1" i="0" u="none" strike="noStrike" dirty="0">
                          <a:solidFill>
                            <a:srgbClr val="000000"/>
                          </a:solidFill>
                          <a:effectLst/>
                          <a:latin typeface="+mn-lt"/>
                        </a:rPr>
                        <a:t>GVX SRTK</a:t>
                      </a:r>
                      <a:endParaRPr lang="en-US" sz="900" dirty="0">
                        <a:effectLst/>
                        <a:latin typeface="+mn-lt"/>
                      </a:endParaRPr>
                    </a:p>
                    <a:p>
                      <a:pPr algn="r" rtl="0" fontAlgn="t">
                        <a:spcBef>
                          <a:spcPts val="0"/>
                        </a:spcBef>
                        <a:spcAft>
                          <a:spcPts val="0"/>
                        </a:spcAft>
                      </a:pPr>
                      <a:r>
                        <a:rPr lang="en-US" sz="900" b="1" i="0" u="none" strike="noStrike" dirty="0">
                          <a:solidFill>
                            <a:srgbClr val="000000"/>
                          </a:solidFill>
                          <a:effectLst/>
                          <a:latin typeface="+mn-lt"/>
                        </a:rPr>
                        <a:t>- Number and duration of occupations</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dirty="0">
                          <a:effectLst/>
                          <a:latin typeface="+mn-lt"/>
                        </a:rPr>
                      </a:br>
                      <a:br>
                        <a:rPr lang="en-US" sz="900" dirty="0">
                          <a:effectLst/>
                          <a:latin typeface="+mn-lt"/>
                        </a:rPr>
                      </a:br>
                      <a:r>
                        <a:rPr lang="en-US" sz="900" b="0" i="0" u="none" strike="noStrike" dirty="0">
                          <a:solidFill>
                            <a:srgbClr val="000000"/>
                          </a:solidFill>
                          <a:effectLst/>
                          <a:latin typeface="+mn-lt"/>
                        </a:rPr>
                        <a:t>Not allowed</a:t>
                      </a:r>
                      <a:endParaRPr lang="en-US" sz="900" dirty="0">
                        <a:effectLst/>
                        <a:latin typeface="+mn-lt"/>
                      </a:endParaRPr>
                    </a:p>
                    <a:p>
                      <a:pPr fontAlgn="t"/>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dirty="0">
                          <a:effectLst/>
                          <a:latin typeface="+mn-lt"/>
                        </a:rPr>
                      </a:br>
                      <a:br>
                        <a:rPr lang="en-US" sz="900" dirty="0">
                          <a:effectLst/>
                          <a:latin typeface="+mn-lt"/>
                        </a:rPr>
                      </a:br>
                      <a:r>
                        <a:rPr lang="en-US" sz="900" b="0" i="0" u="none" strike="noStrike" dirty="0">
                          <a:solidFill>
                            <a:srgbClr val="000000"/>
                          </a:solidFill>
                          <a:effectLst/>
                          <a:latin typeface="+mn-lt"/>
                        </a:rPr>
                        <a:t>(5) 5 minutes</a:t>
                      </a:r>
                      <a:endParaRPr lang="en-US" sz="900" dirty="0">
                        <a:effectLst/>
                        <a:latin typeface="+mn-lt"/>
                      </a:endParaRPr>
                    </a:p>
                    <a:p>
                      <a:pPr rtl="0" fontAlgn="t">
                        <a:spcBef>
                          <a:spcPts val="0"/>
                        </a:spcBef>
                        <a:spcAft>
                          <a:spcPts val="0"/>
                        </a:spcAft>
                      </a:pPr>
                      <a:br>
                        <a:rPr lang="en-US" sz="900" dirty="0">
                          <a:effectLst/>
                          <a:latin typeface="+mn-lt"/>
                        </a:rPr>
                      </a:br>
                      <a:r>
                        <a:rPr lang="en-US" sz="900" b="0" i="0" u="none" strike="noStrike" dirty="0">
                          <a:solidFill>
                            <a:srgbClr val="000000"/>
                          </a:solidFill>
                          <a:effectLst/>
                          <a:latin typeface="+mn-lt"/>
                        </a:rPr>
                        <a:t>Requires at least 2 occupations on a different day.</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dirty="0">
                          <a:effectLst/>
                          <a:latin typeface="+mn-lt"/>
                        </a:rPr>
                      </a:br>
                      <a:br>
                        <a:rPr lang="en-US" sz="900" dirty="0">
                          <a:effectLst/>
                          <a:latin typeface="+mn-lt"/>
                        </a:rPr>
                      </a:br>
                      <a:r>
                        <a:rPr lang="en-US" sz="900" b="0" i="0" u="none" strike="noStrike" dirty="0">
                          <a:solidFill>
                            <a:srgbClr val="000000"/>
                          </a:solidFill>
                          <a:effectLst/>
                          <a:latin typeface="+mn-lt"/>
                        </a:rPr>
                        <a:t>(4) 5 minutes</a:t>
                      </a:r>
                      <a:endParaRPr lang="en-US" sz="900" dirty="0">
                        <a:effectLst/>
                        <a:latin typeface="+mn-lt"/>
                      </a:endParaRPr>
                    </a:p>
                    <a:p>
                      <a:pPr rtl="0" fontAlgn="t">
                        <a:spcBef>
                          <a:spcPts val="0"/>
                        </a:spcBef>
                        <a:spcAft>
                          <a:spcPts val="0"/>
                        </a:spcAft>
                      </a:pPr>
                      <a:br>
                        <a:rPr lang="en-US" sz="900" dirty="0">
                          <a:effectLst/>
                          <a:latin typeface="+mn-lt"/>
                        </a:rPr>
                      </a:br>
                      <a:r>
                        <a:rPr lang="en-US" sz="900" b="0" i="0" u="none" strike="noStrike" dirty="0">
                          <a:solidFill>
                            <a:srgbClr val="000000"/>
                          </a:solidFill>
                          <a:effectLst/>
                          <a:latin typeface="+mn-lt"/>
                        </a:rPr>
                        <a:t>Requires at least 1 occupation on a different day.</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59450475"/>
                  </a:ext>
                </a:extLst>
              </a:tr>
            </a:tbl>
          </a:graphicData>
        </a:graphic>
      </p:graphicFrame>
      <p:sp>
        <p:nvSpPr>
          <p:cNvPr id="7" name="TextBox 6">
            <a:extLst>
              <a:ext uri="{FF2B5EF4-FFF2-40B4-BE49-F238E27FC236}">
                <a16:creationId xmlns:a16="http://schemas.microsoft.com/office/drawing/2014/main" id="{FD517FDE-C38D-6585-EDFC-71E2E17EB084}"/>
              </a:ext>
            </a:extLst>
          </p:cNvPr>
          <p:cNvSpPr txBox="1"/>
          <p:nvPr/>
        </p:nvSpPr>
        <p:spPr>
          <a:xfrm>
            <a:off x="884750" y="1390945"/>
            <a:ext cx="7807019" cy="369332"/>
          </a:xfrm>
          <a:prstGeom prst="rect">
            <a:avLst/>
          </a:prstGeom>
          <a:noFill/>
        </p:spPr>
        <p:txBody>
          <a:bodyPr wrap="square">
            <a:spAutoFit/>
          </a:bodyPr>
          <a:lstStyle/>
          <a:p>
            <a:pPr defTabSz="457200">
              <a:spcBef>
                <a:spcPts val="0"/>
              </a:spcBef>
              <a:spcAft>
                <a:spcPts val="0"/>
              </a:spcAft>
            </a:pPr>
            <a:r>
              <a:rPr lang="en-US" dirty="0">
                <a:solidFill>
                  <a:srgbClr val="333333"/>
                </a:solidFill>
                <a:latin typeface="Arial" panose="020B0604020202020204" pitchFamily="34" charset="0"/>
                <a:ea typeface="MS PGothic" panose="020B0600070205080204" pitchFamily="34" charset="-128"/>
              </a:rPr>
              <a:t>Table 4 - </a:t>
            </a:r>
            <a:r>
              <a:rPr lang="en-US" dirty="0">
                <a:solidFill>
                  <a:srgbClr val="000000"/>
                </a:solidFill>
                <a:latin typeface="Arial" panose="020B0604020202020204" pitchFamily="34" charset="0"/>
                <a:ea typeface="MS PGothic" panose="020B0600070205080204" pitchFamily="34" charset="-128"/>
              </a:rPr>
              <a:t>Standards for Observation Requirements by Method (continued)</a:t>
            </a:r>
            <a:endParaRPr lang="en-US" dirty="0">
              <a:solidFill>
                <a:prstClr val="black"/>
              </a:solidFill>
              <a:latin typeface="Calibri" panose="020F0502020204030204" pitchFamily="34" charset="0"/>
              <a:ea typeface="MS PGothic" panose="020B0600070205080204" pitchFamily="34" charset="-128"/>
            </a:endParaRPr>
          </a:p>
        </p:txBody>
      </p:sp>
    </p:spTree>
    <p:extLst>
      <p:ext uri="{BB962C8B-B14F-4D97-AF65-F5344CB8AC3E}">
        <p14:creationId xmlns:p14="http://schemas.microsoft.com/office/powerpoint/2010/main" val="27306856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68C5025-D769-D780-8D97-14390AAEF29D}"/>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56D9485E-3C60-B29E-1A47-577614F1DC50}"/>
              </a:ext>
            </a:extLst>
          </p:cNvPr>
          <p:cNvSpPr>
            <a:spLocks noGrp="1"/>
          </p:cNvSpPr>
          <p:nvPr>
            <p:ph type="ftr" sz="quarter" idx="11"/>
          </p:nvPr>
        </p:nvSpPr>
        <p:spPr/>
        <p:txBody>
          <a:bodyPr/>
          <a:lstStyle/>
          <a:p>
            <a:pPr>
              <a:defRPr/>
            </a:pPr>
            <a:r>
              <a:rPr lang="en-US"/>
              <a:t>Submit Project to NGS</a:t>
            </a:r>
          </a:p>
        </p:txBody>
      </p:sp>
      <p:sp>
        <p:nvSpPr>
          <p:cNvPr id="6" name="Slide Number Placeholder 5">
            <a:extLst>
              <a:ext uri="{FF2B5EF4-FFF2-40B4-BE49-F238E27FC236}">
                <a16:creationId xmlns:a16="http://schemas.microsoft.com/office/drawing/2014/main" id="{E4403BCF-F138-DD1A-261B-B7035F4FD91D}"/>
              </a:ext>
            </a:extLst>
          </p:cNvPr>
          <p:cNvSpPr>
            <a:spLocks noGrp="1"/>
          </p:cNvSpPr>
          <p:nvPr>
            <p:ph type="sldNum" sz="quarter" idx="12"/>
          </p:nvPr>
        </p:nvSpPr>
        <p:spPr/>
        <p:txBody>
          <a:bodyPr/>
          <a:lstStyle/>
          <a:p>
            <a:pPr>
              <a:defRPr/>
            </a:pPr>
            <a:fld id="{E220C3D0-729A-4A15-8E23-72CBC95666E6}" type="slidenum">
              <a:rPr lang="en-US" smtClean="0"/>
              <a:pPr>
                <a:defRPr/>
              </a:pPr>
              <a:t>19</a:t>
            </a:fld>
            <a:endParaRPr lang="en-US"/>
          </a:p>
        </p:txBody>
      </p:sp>
      <p:sp>
        <p:nvSpPr>
          <p:cNvPr id="2" name="Title 1">
            <a:extLst>
              <a:ext uri="{FF2B5EF4-FFF2-40B4-BE49-F238E27FC236}">
                <a16:creationId xmlns:a16="http://schemas.microsoft.com/office/drawing/2014/main" id="{9F7E635A-CABE-AC20-961A-31A6B2495301}"/>
              </a:ext>
            </a:extLst>
          </p:cNvPr>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3600" kern="1200">
                <a:solidFill>
                  <a:schemeClr val="tx1"/>
                </a:solidFill>
                <a:latin typeface="+mj-lt"/>
                <a:ea typeface="MS PGothic" panose="020B0600070205080204" pitchFamily="34" charset="-128"/>
                <a:cs typeface="ＭＳ Ｐゴシック" charset="0"/>
              </a:defRPr>
            </a:lvl1pPr>
            <a:lvl2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rPr>
              <a:t>Standards for Network Design</a:t>
            </a:r>
            <a:endParaRPr kumimoji="0" lang="en-US" sz="36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endParaRPr>
          </a:p>
        </p:txBody>
      </p:sp>
      <p:graphicFrame>
        <p:nvGraphicFramePr>
          <p:cNvPr id="3" name="Table 2" descr="&quot;&quot;">
            <a:extLst>
              <a:ext uri="{FF2B5EF4-FFF2-40B4-BE49-F238E27FC236}">
                <a16:creationId xmlns:a16="http://schemas.microsoft.com/office/drawing/2014/main" id="{83CA7EAE-2C74-5FCD-502E-132DD64B963F}"/>
              </a:ext>
            </a:extLst>
          </p:cNvPr>
          <p:cNvGraphicFramePr>
            <a:graphicFrameLocks noGrp="1"/>
          </p:cNvGraphicFramePr>
          <p:nvPr>
            <p:extLst>
              <p:ext uri="{D42A27DB-BD31-4B8C-83A1-F6EECF244321}">
                <p14:modId xmlns:p14="http://schemas.microsoft.com/office/powerpoint/2010/main" val="537126692"/>
              </p:ext>
            </p:extLst>
          </p:nvPr>
        </p:nvGraphicFramePr>
        <p:xfrm>
          <a:off x="888274" y="1802007"/>
          <a:ext cx="7367451" cy="2281915"/>
        </p:xfrm>
        <a:graphic>
          <a:graphicData uri="http://schemas.openxmlformats.org/drawingml/2006/table">
            <a:tbl>
              <a:tblPr/>
              <a:tblGrid>
                <a:gridCol w="435242">
                  <a:extLst>
                    <a:ext uri="{9D8B030D-6E8A-4147-A177-3AD203B41FA5}">
                      <a16:colId xmlns:a16="http://schemas.microsoft.com/office/drawing/2014/main" val="2640331832"/>
                    </a:ext>
                  </a:extLst>
                </a:gridCol>
                <a:gridCol w="2067403">
                  <a:extLst>
                    <a:ext uri="{9D8B030D-6E8A-4147-A177-3AD203B41FA5}">
                      <a16:colId xmlns:a16="http://schemas.microsoft.com/office/drawing/2014/main" val="2669066989"/>
                    </a:ext>
                  </a:extLst>
                </a:gridCol>
                <a:gridCol w="1866766">
                  <a:extLst>
                    <a:ext uri="{9D8B030D-6E8A-4147-A177-3AD203B41FA5}">
                      <a16:colId xmlns:a16="http://schemas.microsoft.com/office/drawing/2014/main" val="1876973011"/>
                    </a:ext>
                  </a:extLst>
                </a:gridCol>
                <a:gridCol w="1632161">
                  <a:extLst>
                    <a:ext uri="{9D8B030D-6E8A-4147-A177-3AD203B41FA5}">
                      <a16:colId xmlns:a16="http://schemas.microsoft.com/office/drawing/2014/main" val="3882025656"/>
                    </a:ext>
                  </a:extLst>
                </a:gridCol>
                <a:gridCol w="1365879">
                  <a:extLst>
                    <a:ext uri="{9D8B030D-6E8A-4147-A177-3AD203B41FA5}">
                      <a16:colId xmlns:a16="http://schemas.microsoft.com/office/drawing/2014/main" val="392177433"/>
                    </a:ext>
                  </a:extLst>
                </a:gridCol>
              </a:tblGrid>
              <a:tr h="375981">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fontAlgn="t"/>
                      <a:br>
                        <a:rPr lang="en-US" sz="1100" dirty="0">
                          <a:effectLst/>
                          <a:latin typeface="+mn-lt"/>
                        </a:rPr>
                      </a:br>
                      <a:endParaRPr lang="en-US" sz="1100" dirty="0">
                        <a:effectLst/>
                        <a:latin typeface="+mn-lt"/>
                      </a:endParaRPr>
                    </a:p>
                  </a:txBody>
                  <a:tcPr marL="44337" marR="44337" marT="44337" marB="44337">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333333"/>
                          </a:solidFill>
                          <a:effectLst/>
                          <a:latin typeface="+mn-lt"/>
                        </a:rPr>
                        <a:t>Requirement</a:t>
                      </a:r>
                      <a:endParaRPr lang="en-US" sz="1100" dirty="0">
                        <a:effectLst/>
                        <a:latin typeface="+mn-lt"/>
                      </a:endParaRPr>
                    </a:p>
                  </a:txBody>
                  <a:tcPr marL="44337" marR="44337" marT="44337" marB="44337">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333333"/>
                          </a:solidFill>
                          <a:effectLst/>
                          <a:latin typeface="+mn-lt"/>
                        </a:rPr>
                        <a:t>PRIMARY</a:t>
                      </a:r>
                      <a:endParaRPr lang="en-US" sz="1100" dirty="0">
                        <a:effectLst/>
                        <a:latin typeface="+mn-lt"/>
                      </a:endParaRPr>
                    </a:p>
                  </a:txBody>
                  <a:tcPr marL="44337" marR="44337" marT="44337" marB="44337">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333333"/>
                          </a:solidFill>
                          <a:effectLst/>
                          <a:latin typeface="+mn-lt"/>
                        </a:rPr>
                        <a:t>SECONDARY</a:t>
                      </a:r>
                      <a:endParaRPr lang="en-US" sz="1100" dirty="0">
                        <a:effectLst/>
                        <a:latin typeface="+mn-lt"/>
                      </a:endParaRPr>
                    </a:p>
                  </a:txBody>
                  <a:tcPr marL="44337" marR="44337" marT="44337" marB="44337">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333333"/>
                          </a:solidFill>
                          <a:effectLst/>
                          <a:latin typeface="+mn-lt"/>
                        </a:rPr>
                        <a:t>LOCAL</a:t>
                      </a:r>
                      <a:endParaRPr lang="en-US" sz="1100" dirty="0">
                        <a:effectLst/>
                        <a:latin typeface="+mn-lt"/>
                      </a:endParaRPr>
                    </a:p>
                  </a:txBody>
                  <a:tcPr marL="44337" marR="44337" marT="44337" marB="44337">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263498821"/>
                  </a:ext>
                </a:extLst>
              </a:tr>
              <a:tr h="375981">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mn-lt"/>
                        </a:rPr>
                        <a:t>5.1</a:t>
                      </a: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mn-lt"/>
                        </a:rPr>
                        <a:t>All HUBS are NCN CORS </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mn-lt"/>
                        </a:rPr>
                        <a:t>Yes.  </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199650757"/>
                  </a:ext>
                </a:extLst>
              </a:tr>
              <a:tr h="375981">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mn-lt"/>
                        </a:rPr>
                        <a:t>5.2</a:t>
                      </a: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mn-lt"/>
                        </a:rPr>
                        <a:t>Distance between HUBS</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mn-lt"/>
                        </a:rPr>
                        <a:t>100 km minimum, 400 km maximum. </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17724567"/>
                  </a:ext>
                </a:extLst>
              </a:tr>
              <a:tr h="567519">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mn-lt"/>
                        </a:rPr>
                        <a:t>5.3</a:t>
                      </a: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mn-lt"/>
                        </a:rPr>
                        <a:t>Project includes 3 or more NCN CORS</a:t>
                      </a: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mn-lt"/>
                        </a:rPr>
                        <a:t>1 local NCN CORS used as HUB  (0 to 200 km) plus</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1 or more nearby NCN CORS (0 to 300 KM) plus</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1 or more distant NCN CORS (400-800 km)</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596730639"/>
                  </a:ext>
                </a:extLst>
              </a:tr>
              <a:tr h="423866">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mn-lt"/>
                        </a:rPr>
                        <a:t>5.4</a:t>
                      </a: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mn-lt"/>
                        </a:rPr>
                        <a:t>Project includes 1 or more OPUS PP verified passive marks as </a:t>
                      </a:r>
                      <a:r>
                        <a:rPr lang="en-US" sz="900" b="1" i="0" u="sng">
                          <a:solidFill>
                            <a:srgbClr val="000000"/>
                          </a:solidFill>
                          <a:effectLst/>
                          <a:latin typeface="+mn-lt"/>
                        </a:rPr>
                        <a:t>checkpoints</a:t>
                      </a:r>
                      <a:r>
                        <a:rPr lang="en-US" sz="900" b="1" i="0" u="none" strike="noStrike">
                          <a:solidFill>
                            <a:srgbClr val="000000"/>
                          </a:solidFill>
                          <a:effectLst/>
                          <a:latin typeface="+mn-lt"/>
                        </a:rPr>
                        <a:t> (GVX Validation Stations) </a:t>
                      </a: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mn-lt"/>
                        </a:rPr>
                        <a:t>Yes, if GVX vectors are uploaded to the Project.</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04302315"/>
                  </a:ext>
                </a:extLst>
              </a:tr>
            </a:tbl>
          </a:graphicData>
        </a:graphic>
      </p:graphicFrame>
      <p:sp>
        <p:nvSpPr>
          <p:cNvPr id="7" name="TextBox 6">
            <a:extLst>
              <a:ext uri="{FF2B5EF4-FFF2-40B4-BE49-F238E27FC236}">
                <a16:creationId xmlns:a16="http://schemas.microsoft.com/office/drawing/2014/main" id="{89FC2C1B-5B95-DC08-DC39-74DD2FF654F3}"/>
              </a:ext>
            </a:extLst>
          </p:cNvPr>
          <p:cNvSpPr txBox="1"/>
          <p:nvPr/>
        </p:nvSpPr>
        <p:spPr>
          <a:xfrm>
            <a:off x="888274" y="1381694"/>
            <a:ext cx="5777769" cy="369332"/>
          </a:xfrm>
          <a:prstGeom prst="rect">
            <a:avLst/>
          </a:prstGeom>
          <a:noFill/>
        </p:spPr>
        <p:txBody>
          <a:bodyPr wrap="square" rtlCol="0">
            <a:spAutoFit/>
          </a:bodyPr>
          <a:lstStyle/>
          <a:p>
            <a:pPr defTabSz="457200"/>
            <a:r>
              <a:rPr lang="en-US" dirty="0">
                <a:solidFill>
                  <a:prstClr val="black"/>
                </a:solidFill>
                <a:latin typeface="Arial" panose="020B0604020202020204"/>
                <a:ea typeface="MS PGothic" panose="020B0600070205080204" pitchFamily="34" charset="-128"/>
              </a:rPr>
              <a:t>Table 5 – Standards for Network Design</a:t>
            </a:r>
          </a:p>
        </p:txBody>
      </p:sp>
    </p:spTree>
    <p:extLst>
      <p:ext uri="{BB962C8B-B14F-4D97-AF65-F5344CB8AC3E}">
        <p14:creationId xmlns:p14="http://schemas.microsoft.com/office/powerpoint/2010/main" val="534367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F4BA1-9D85-4835-B6A5-F518EF600442}"/>
              </a:ext>
            </a:extLst>
          </p:cNvPr>
          <p:cNvSpPr>
            <a:spLocks noGrp="1"/>
          </p:cNvSpPr>
          <p:nvPr>
            <p:ph type="title"/>
          </p:nvPr>
        </p:nvSpPr>
        <p:spPr/>
        <p:txBody>
          <a:bodyPr/>
          <a:lstStyle/>
          <a:p>
            <a:r>
              <a:rPr lang="en-US" sz="3600" dirty="0"/>
              <a:t>OPUS Projects Managers Training Videos</a:t>
            </a:r>
          </a:p>
        </p:txBody>
      </p:sp>
      <p:sp>
        <p:nvSpPr>
          <p:cNvPr id="4" name="Date Placeholder 3">
            <a:extLst>
              <a:ext uri="{FF2B5EF4-FFF2-40B4-BE49-F238E27FC236}">
                <a16:creationId xmlns:a16="http://schemas.microsoft.com/office/drawing/2014/main" id="{5F57F641-71C6-4346-BBBF-044D82073E52}"/>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C05AB18D-31AE-4551-B18E-A70C981764F4}"/>
              </a:ext>
            </a:extLst>
          </p:cNvPr>
          <p:cNvSpPr>
            <a:spLocks noGrp="1"/>
          </p:cNvSpPr>
          <p:nvPr>
            <p:ph type="ftr" sz="quarter" idx="11"/>
          </p:nvPr>
        </p:nvSpPr>
        <p:spPr/>
        <p:txBody>
          <a:bodyPr/>
          <a:lstStyle/>
          <a:p>
            <a:pPr>
              <a:defRPr/>
            </a:pPr>
            <a:r>
              <a:rPr lang="en-US"/>
              <a:t>Submit Project to NGS</a:t>
            </a:r>
          </a:p>
        </p:txBody>
      </p:sp>
      <p:sp>
        <p:nvSpPr>
          <p:cNvPr id="6" name="Slide Number Placeholder 5">
            <a:extLst>
              <a:ext uri="{FF2B5EF4-FFF2-40B4-BE49-F238E27FC236}">
                <a16:creationId xmlns:a16="http://schemas.microsoft.com/office/drawing/2014/main" id="{432C35AF-3789-4EB8-867C-689254BB5FE8}"/>
              </a:ext>
            </a:extLst>
          </p:cNvPr>
          <p:cNvSpPr>
            <a:spLocks noGrp="1"/>
          </p:cNvSpPr>
          <p:nvPr>
            <p:ph type="sldNum" sz="quarter" idx="12"/>
          </p:nvPr>
        </p:nvSpPr>
        <p:spPr/>
        <p:txBody>
          <a:bodyPr/>
          <a:lstStyle/>
          <a:p>
            <a:pPr>
              <a:defRPr/>
            </a:pPr>
            <a:fld id="{E220C3D0-729A-4A15-8E23-72CBC95666E6}" type="slidenum">
              <a:rPr lang="en-US" smtClean="0"/>
              <a:pPr>
                <a:defRPr/>
              </a:pPr>
              <a:t>2</a:t>
            </a:fld>
            <a:endParaRPr lang="en-US"/>
          </a:p>
        </p:txBody>
      </p:sp>
      <p:pic>
        <p:nvPicPr>
          <p:cNvPr id="8" name="Picture 7">
            <a:extLst>
              <a:ext uri="{FF2B5EF4-FFF2-40B4-BE49-F238E27FC236}">
                <a16:creationId xmlns:a16="http://schemas.microsoft.com/office/drawing/2014/main" id="{D4BB0D66-718F-4908-A36F-58228AD7A3AB}"/>
              </a:ext>
            </a:extLst>
          </p:cNvPr>
          <p:cNvPicPr>
            <a:picLocks noChangeAspect="1"/>
          </p:cNvPicPr>
          <p:nvPr/>
        </p:nvPicPr>
        <p:blipFill rotWithShape="1">
          <a:blip r:embed="rId2"/>
          <a:srcRect l="25926" t="12980" r="26173" b="3450"/>
          <a:stretch/>
        </p:blipFill>
        <p:spPr>
          <a:xfrm>
            <a:off x="457200" y="1659467"/>
            <a:ext cx="4567396" cy="4696883"/>
          </a:xfrm>
          <a:prstGeom prst="rect">
            <a:avLst/>
          </a:prstGeom>
          <a:ln w="25400">
            <a:solidFill>
              <a:schemeClr val="accent1"/>
            </a:solidFill>
          </a:ln>
        </p:spPr>
      </p:pic>
      <p:sp>
        <p:nvSpPr>
          <p:cNvPr id="9" name="TextBox 8">
            <a:extLst>
              <a:ext uri="{FF2B5EF4-FFF2-40B4-BE49-F238E27FC236}">
                <a16:creationId xmlns:a16="http://schemas.microsoft.com/office/drawing/2014/main" id="{31104FC9-B424-4E55-BE81-E717AC2DA297}"/>
              </a:ext>
            </a:extLst>
          </p:cNvPr>
          <p:cNvSpPr txBox="1"/>
          <p:nvPr/>
        </p:nvSpPr>
        <p:spPr>
          <a:xfrm>
            <a:off x="457200" y="1193549"/>
            <a:ext cx="4707467" cy="369332"/>
          </a:xfrm>
          <a:prstGeom prst="rect">
            <a:avLst/>
          </a:prstGeom>
          <a:noFill/>
        </p:spPr>
        <p:txBody>
          <a:bodyPr wrap="square" rtlCol="0">
            <a:spAutoFit/>
          </a:bodyPr>
          <a:lstStyle/>
          <a:p>
            <a:r>
              <a:rPr lang="en-US" dirty="0"/>
              <a:t>https://www.ngs.noaa.gov/optrainingvideos/</a:t>
            </a:r>
          </a:p>
        </p:txBody>
      </p:sp>
      <p:sp>
        <p:nvSpPr>
          <p:cNvPr id="10" name="TextBox 9">
            <a:extLst>
              <a:ext uri="{FF2B5EF4-FFF2-40B4-BE49-F238E27FC236}">
                <a16:creationId xmlns:a16="http://schemas.microsoft.com/office/drawing/2014/main" id="{63CD84ED-E073-4963-9A0B-D7F8F687F844}"/>
              </a:ext>
            </a:extLst>
          </p:cNvPr>
          <p:cNvSpPr txBox="1"/>
          <p:nvPr/>
        </p:nvSpPr>
        <p:spPr>
          <a:xfrm rot="20428373">
            <a:off x="5461450" y="2318494"/>
            <a:ext cx="2183498" cy="1477328"/>
          </a:xfrm>
          <a:prstGeom prst="rect">
            <a:avLst/>
          </a:prstGeom>
          <a:noFill/>
        </p:spPr>
        <p:txBody>
          <a:bodyPr wrap="square" rtlCol="0">
            <a:spAutoFit/>
          </a:bodyPr>
          <a:lstStyle/>
          <a:p>
            <a:r>
              <a:rPr lang="en-US" i="1" dirty="0">
                <a:solidFill>
                  <a:srgbClr val="FF0000"/>
                </a:solidFill>
              </a:rPr>
              <a:t>Review these videos as needed.</a:t>
            </a:r>
          </a:p>
          <a:p>
            <a:pPr marL="285750" indent="-285750">
              <a:buFontTx/>
              <a:buChar char="-"/>
            </a:pPr>
            <a:r>
              <a:rPr lang="en-US" i="1" dirty="0">
                <a:solidFill>
                  <a:srgbClr val="FF0000"/>
                </a:solidFill>
              </a:rPr>
              <a:t>pre-training</a:t>
            </a:r>
          </a:p>
          <a:p>
            <a:pPr marL="285750" indent="-285750">
              <a:buFontTx/>
              <a:buChar char="-"/>
            </a:pPr>
            <a:r>
              <a:rPr lang="en-US" i="1" dirty="0">
                <a:solidFill>
                  <a:srgbClr val="FF0000"/>
                </a:solidFill>
              </a:rPr>
              <a:t>self review</a:t>
            </a:r>
          </a:p>
          <a:p>
            <a:pPr marL="285750" indent="-285750">
              <a:buFontTx/>
              <a:buChar char="-"/>
            </a:pPr>
            <a:r>
              <a:rPr lang="en-US" i="1" dirty="0">
                <a:solidFill>
                  <a:srgbClr val="FF0000"/>
                </a:solidFill>
              </a:rPr>
              <a:t>coach others</a:t>
            </a:r>
          </a:p>
        </p:txBody>
      </p:sp>
      <p:sp>
        <p:nvSpPr>
          <p:cNvPr id="3" name="TextBox 2">
            <a:extLst>
              <a:ext uri="{FF2B5EF4-FFF2-40B4-BE49-F238E27FC236}">
                <a16:creationId xmlns:a16="http://schemas.microsoft.com/office/drawing/2014/main" id="{20999234-37E8-F5B4-16CF-1D18B48B6BAC}"/>
              </a:ext>
            </a:extLst>
          </p:cNvPr>
          <p:cNvSpPr txBox="1"/>
          <p:nvPr/>
        </p:nvSpPr>
        <p:spPr>
          <a:xfrm rot="20428373">
            <a:off x="5863532" y="4832685"/>
            <a:ext cx="2786829" cy="369332"/>
          </a:xfrm>
          <a:prstGeom prst="rect">
            <a:avLst/>
          </a:prstGeom>
          <a:noFill/>
        </p:spPr>
        <p:txBody>
          <a:bodyPr wrap="square" rtlCol="0">
            <a:spAutoFit/>
          </a:bodyPr>
          <a:lstStyle/>
          <a:p>
            <a:r>
              <a:rPr lang="en-US" i="1" dirty="0">
                <a:solidFill>
                  <a:srgbClr val="FF0000"/>
                </a:solidFill>
              </a:rPr>
              <a:t>New Revisions coming.</a:t>
            </a:r>
          </a:p>
        </p:txBody>
      </p:sp>
    </p:spTree>
    <p:extLst>
      <p:ext uri="{BB962C8B-B14F-4D97-AF65-F5344CB8AC3E}">
        <p14:creationId xmlns:p14="http://schemas.microsoft.com/office/powerpoint/2010/main" val="11820249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68C5025-D769-D780-8D97-14390AAEF29D}"/>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56D9485E-3C60-B29E-1A47-577614F1DC50}"/>
              </a:ext>
            </a:extLst>
          </p:cNvPr>
          <p:cNvSpPr>
            <a:spLocks noGrp="1"/>
          </p:cNvSpPr>
          <p:nvPr>
            <p:ph type="ftr" sz="quarter" idx="11"/>
          </p:nvPr>
        </p:nvSpPr>
        <p:spPr/>
        <p:txBody>
          <a:bodyPr/>
          <a:lstStyle/>
          <a:p>
            <a:pPr>
              <a:defRPr/>
            </a:pPr>
            <a:r>
              <a:rPr lang="en-US"/>
              <a:t>Submit Project to NGS</a:t>
            </a:r>
          </a:p>
        </p:txBody>
      </p:sp>
      <p:sp>
        <p:nvSpPr>
          <p:cNvPr id="6" name="Slide Number Placeholder 5">
            <a:extLst>
              <a:ext uri="{FF2B5EF4-FFF2-40B4-BE49-F238E27FC236}">
                <a16:creationId xmlns:a16="http://schemas.microsoft.com/office/drawing/2014/main" id="{E4403BCF-F138-DD1A-261B-B7035F4FD91D}"/>
              </a:ext>
            </a:extLst>
          </p:cNvPr>
          <p:cNvSpPr>
            <a:spLocks noGrp="1"/>
          </p:cNvSpPr>
          <p:nvPr>
            <p:ph type="sldNum" sz="quarter" idx="12"/>
          </p:nvPr>
        </p:nvSpPr>
        <p:spPr/>
        <p:txBody>
          <a:bodyPr/>
          <a:lstStyle/>
          <a:p>
            <a:pPr>
              <a:defRPr/>
            </a:pPr>
            <a:fld id="{E220C3D0-729A-4A15-8E23-72CBC95666E6}" type="slidenum">
              <a:rPr lang="en-US" smtClean="0"/>
              <a:pPr>
                <a:defRPr/>
              </a:pPr>
              <a:t>20</a:t>
            </a:fld>
            <a:endParaRPr lang="en-US"/>
          </a:p>
        </p:txBody>
      </p:sp>
      <p:sp>
        <p:nvSpPr>
          <p:cNvPr id="2" name="Title 1">
            <a:extLst>
              <a:ext uri="{FF2B5EF4-FFF2-40B4-BE49-F238E27FC236}">
                <a16:creationId xmlns:a16="http://schemas.microsoft.com/office/drawing/2014/main" id="{D2D42CAE-734B-87F3-0832-F4D84A4A5D0E}"/>
              </a:ext>
            </a:extLst>
          </p:cNvPr>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3600" kern="1200">
                <a:solidFill>
                  <a:schemeClr val="tx1"/>
                </a:solidFill>
                <a:latin typeface="+mj-lt"/>
                <a:ea typeface="MS PGothic" panose="020B0600070205080204" pitchFamily="34" charset="-128"/>
                <a:cs typeface="ＭＳ Ｐゴシック" charset="0"/>
              </a:defRPr>
            </a:lvl1pPr>
            <a:lvl2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rPr>
              <a:t>Standards for Network Design</a:t>
            </a:r>
            <a:endParaRPr kumimoji="0" lang="en-US" sz="36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endParaRPr>
          </a:p>
        </p:txBody>
      </p:sp>
      <p:graphicFrame>
        <p:nvGraphicFramePr>
          <p:cNvPr id="3" name="Table 2" descr="&quot;&quot;">
            <a:extLst>
              <a:ext uri="{FF2B5EF4-FFF2-40B4-BE49-F238E27FC236}">
                <a16:creationId xmlns:a16="http://schemas.microsoft.com/office/drawing/2014/main" id="{36AF6583-BEF1-D0BC-CDA3-8140BE4E3795}"/>
              </a:ext>
            </a:extLst>
          </p:cNvPr>
          <p:cNvGraphicFramePr>
            <a:graphicFrameLocks noGrp="1"/>
          </p:cNvGraphicFramePr>
          <p:nvPr>
            <p:extLst>
              <p:ext uri="{D42A27DB-BD31-4B8C-83A1-F6EECF244321}">
                <p14:modId xmlns:p14="http://schemas.microsoft.com/office/powerpoint/2010/main" val="607047475"/>
              </p:ext>
            </p:extLst>
          </p:nvPr>
        </p:nvGraphicFramePr>
        <p:xfrm>
          <a:off x="888274" y="1805004"/>
          <a:ext cx="7367452" cy="2555240"/>
        </p:xfrm>
        <a:graphic>
          <a:graphicData uri="http://schemas.openxmlformats.org/drawingml/2006/table">
            <a:tbl>
              <a:tblPr/>
              <a:tblGrid>
                <a:gridCol w="435243">
                  <a:extLst>
                    <a:ext uri="{9D8B030D-6E8A-4147-A177-3AD203B41FA5}">
                      <a16:colId xmlns:a16="http://schemas.microsoft.com/office/drawing/2014/main" val="2640331832"/>
                    </a:ext>
                  </a:extLst>
                </a:gridCol>
                <a:gridCol w="2067403">
                  <a:extLst>
                    <a:ext uri="{9D8B030D-6E8A-4147-A177-3AD203B41FA5}">
                      <a16:colId xmlns:a16="http://schemas.microsoft.com/office/drawing/2014/main" val="2669066989"/>
                    </a:ext>
                  </a:extLst>
                </a:gridCol>
                <a:gridCol w="1866766">
                  <a:extLst>
                    <a:ext uri="{9D8B030D-6E8A-4147-A177-3AD203B41FA5}">
                      <a16:colId xmlns:a16="http://schemas.microsoft.com/office/drawing/2014/main" val="1876973011"/>
                    </a:ext>
                  </a:extLst>
                </a:gridCol>
                <a:gridCol w="1632161">
                  <a:extLst>
                    <a:ext uri="{9D8B030D-6E8A-4147-A177-3AD203B41FA5}">
                      <a16:colId xmlns:a16="http://schemas.microsoft.com/office/drawing/2014/main" val="3882025656"/>
                    </a:ext>
                  </a:extLst>
                </a:gridCol>
                <a:gridCol w="1365879">
                  <a:extLst>
                    <a:ext uri="{9D8B030D-6E8A-4147-A177-3AD203B41FA5}">
                      <a16:colId xmlns:a16="http://schemas.microsoft.com/office/drawing/2014/main" val="392177433"/>
                    </a:ext>
                  </a:extLst>
                </a:gridCol>
              </a:tblGrid>
              <a:tr h="516269">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mn-lt"/>
                        </a:rPr>
                        <a:t>5.5</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mn-lt"/>
                        </a:rPr>
                        <a:t>Longest OPUS PP Vector from HUB to mark </a:t>
                      </a:r>
                      <a:r>
                        <a:rPr lang="en-US" sz="900" b="1" i="1" u="none" strike="noStrike" dirty="0">
                          <a:solidFill>
                            <a:srgbClr val="000000"/>
                          </a:solidFill>
                          <a:effectLst/>
                          <a:latin typeface="+mn-lt"/>
                        </a:rPr>
                        <a:t>(excluding from HUB to NCN CORS)</a:t>
                      </a:r>
                      <a:r>
                        <a:rPr lang="en-US" sz="900" b="1" i="0" u="none" strike="noStrike" dirty="0">
                          <a:solidFill>
                            <a:srgbClr val="000000"/>
                          </a:solidFill>
                          <a:effectLst/>
                          <a:latin typeface="+mn-lt"/>
                        </a:rPr>
                        <a:t> </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mn-lt"/>
                        </a:rPr>
                        <a:t>200 km (for T = 20 </a:t>
                      </a:r>
                      <a:r>
                        <a:rPr lang="en-US" sz="900" b="0" i="0" u="none" strike="noStrike" dirty="0" err="1">
                          <a:solidFill>
                            <a:srgbClr val="000000"/>
                          </a:solidFill>
                          <a:effectLst/>
                          <a:latin typeface="+mn-lt"/>
                        </a:rPr>
                        <a:t>hrs</a:t>
                      </a:r>
                      <a:r>
                        <a:rPr lang="en-US" sz="900" b="0" i="0" u="none" strike="noStrike" dirty="0">
                          <a:solidFill>
                            <a:srgbClr val="000000"/>
                          </a:solidFill>
                          <a:effectLst/>
                          <a:latin typeface="+mn-lt"/>
                        </a:rPr>
                        <a:t>)</a:t>
                      </a:r>
                      <a:endParaRPr lang="en-US" sz="900" dirty="0">
                        <a:effectLst/>
                        <a:latin typeface="+mn-lt"/>
                      </a:endParaRPr>
                    </a:p>
                    <a:p>
                      <a:pPr fontAlgn="t"/>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mn-lt"/>
                        </a:rPr>
                        <a:t>200 km (for T = 8 </a:t>
                      </a:r>
                      <a:r>
                        <a:rPr lang="en-US" sz="900" b="0" i="0" u="none" strike="noStrike" dirty="0" err="1">
                          <a:solidFill>
                            <a:srgbClr val="000000"/>
                          </a:solidFill>
                          <a:effectLst/>
                          <a:latin typeface="+mn-lt"/>
                        </a:rPr>
                        <a:t>hrs</a:t>
                      </a:r>
                      <a:r>
                        <a:rPr lang="en-US" sz="900" b="0" i="0" u="none" strike="noStrike" dirty="0">
                          <a:solidFill>
                            <a:srgbClr val="000000"/>
                          </a:solidFill>
                          <a:effectLst/>
                          <a:latin typeface="+mn-lt"/>
                        </a:rPr>
                        <a:t>)</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150 km (for T = 6 </a:t>
                      </a:r>
                      <a:r>
                        <a:rPr lang="en-US" sz="900" b="0" i="0" u="none" strike="noStrike" dirty="0" err="1">
                          <a:solidFill>
                            <a:srgbClr val="000000"/>
                          </a:solidFill>
                          <a:effectLst/>
                          <a:latin typeface="+mn-lt"/>
                        </a:rPr>
                        <a:t>hrs</a:t>
                      </a:r>
                      <a:r>
                        <a:rPr lang="en-US" sz="900" b="0" i="0" u="none" strike="noStrike" dirty="0">
                          <a:solidFill>
                            <a:srgbClr val="000000"/>
                          </a:solidFill>
                          <a:effectLst/>
                          <a:latin typeface="+mn-lt"/>
                        </a:rPr>
                        <a:t>)</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100 km (for T = 4 </a:t>
                      </a:r>
                      <a:r>
                        <a:rPr lang="en-US" sz="900" b="0" i="0" u="none" strike="noStrike" dirty="0" err="1">
                          <a:solidFill>
                            <a:srgbClr val="000000"/>
                          </a:solidFill>
                          <a:effectLst/>
                          <a:latin typeface="+mn-lt"/>
                        </a:rPr>
                        <a:t>hrs</a:t>
                      </a:r>
                      <a:r>
                        <a:rPr lang="en-US" sz="900" b="0" i="0" u="none" strike="noStrike" dirty="0">
                          <a:solidFill>
                            <a:srgbClr val="000000"/>
                          </a:solidFill>
                          <a:effectLst/>
                          <a:latin typeface="+mn-lt"/>
                        </a:rPr>
                        <a:t>)</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mn-lt"/>
                        </a:rPr>
                        <a:t>200 km (for T = 4 </a:t>
                      </a:r>
                      <a:r>
                        <a:rPr lang="en-US" sz="900" b="0" i="0" u="none" strike="noStrike" dirty="0" err="1">
                          <a:solidFill>
                            <a:srgbClr val="000000"/>
                          </a:solidFill>
                          <a:effectLst/>
                          <a:latin typeface="+mn-lt"/>
                        </a:rPr>
                        <a:t>hr</a:t>
                      </a:r>
                      <a:r>
                        <a:rPr lang="en-US" sz="900" b="0" i="0" u="none" strike="noStrike" dirty="0">
                          <a:solidFill>
                            <a:srgbClr val="000000"/>
                          </a:solidFill>
                          <a:effectLst/>
                          <a:latin typeface="+mn-lt"/>
                        </a:rPr>
                        <a:t>)</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03416310"/>
                  </a:ext>
                </a:extLst>
              </a:tr>
              <a:tr h="519634">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mn-lt"/>
                        </a:rPr>
                        <a:t>5.6</a:t>
                      </a: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mn-lt"/>
                        </a:rPr>
                        <a:t>Longest </a:t>
                      </a:r>
                      <a:r>
                        <a:rPr lang="en-US" sz="900" b="1" i="1" u="none" strike="noStrike" dirty="0">
                          <a:solidFill>
                            <a:srgbClr val="000000"/>
                          </a:solidFill>
                          <a:effectLst/>
                          <a:latin typeface="+mn-lt"/>
                        </a:rPr>
                        <a:t>GVX </a:t>
                      </a:r>
                      <a:r>
                        <a:rPr lang="en-US" sz="900" b="1" i="0" u="none" strike="noStrike" dirty="0">
                          <a:solidFill>
                            <a:srgbClr val="000000"/>
                          </a:solidFill>
                          <a:effectLst/>
                          <a:latin typeface="+mn-lt"/>
                        </a:rPr>
                        <a:t>Vector </a:t>
                      </a:r>
                      <a:endParaRPr lang="en-US" sz="900" dirty="0">
                        <a:effectLst/>
                        <a:latin typeface="+mn-lt"/>
                      </a:endParaRPr>
                    </a:p>
                    <a:p>
                      <a:pPr algn="r" rtl="0" fontAlgn="t">
                        <a:spcBef>
                          <a:spcPts val="0"/>
                        </a:spcBef>
                        <a:spcAft>
                          <a:spcPts val="0"/>
                        </a:spcAft>
                      </a:pPr>
                      <a:r>
                        <a:rPr lang="en-US" sz="900" b="1" i="0" u="none" strike="noStrike" dirty="0">
                          <a:solidFill>
                            <a:srgbClr val="000000"/>
                          </a:solidFill>
                          <a:effectLst/>
                          <a:latin typeface="+mn-lt"/>
                        </a:rPr>
                        <a:t>- GVX PP</a:t>
                      </a:r>
                      <a:endParaRPr lang="en-US" sz="900" dirty="0">
                        <a:effectLst/>
                        <a:latin typeface="+mn-lt"/>
                      </a:endParaRPr>
                    </a:p>
                    <a:p>
                      <a:pPr algn="r" rtl="0" fontAlgn="t">
                        <a:spcBef>
                          <a:spcPts val="0"/>
                        </a:spcBef>
                        <a:spcAft>
                          <a:spcPts val="0"/>
                        </a:spcAft>
                      </a:pPr>
                      <a:r>
                        <a:rPr lang="en-US" sz="900" b="1" i="0" u="none" strike="noStrike" dirty="0">
                          <a:solidFill>
                            <a:srgbClr val="000000"/>
                          </a:solidFill>
                          <a:effectLst/>
                          <a:latin typeface="+mn-lt"/>
                        </a:rPr>
                        <a:t>- GVX NRTK</a:t>
                      </a:r>
                      <a:endParaRPr lang="en-US" sz="900" dirty="0">
                        <a:effectLst/>
                        <a:latin typeface="+mn-lt"/>
                      </a:endParaRPr>
                    </a:p>
                    <a:p>
                      <a:pPr algn="r" rtl="0" fontAlgn="t">
                        <a:spcBef>
                          <a:spcPts val="0"/>
                        </a:spcBef>
                        <a:spcAft>
                          <a:spcPts val="0"/>
                        </a:spcAft>
                      </a:pPr>
                      <a:r>
                        <a:rPr lang="en-US" sz="900" b="1" i="0" u="none" strike="noStrike" dirty="0">
                          <a:solidFill>
                            <a:srgbClr val="000000"/>
                          </a:solidFill>
                          <a:effectLst/>
                          <a:latin typeface="+mn-lt"/>
                        </a:rPr>
                        <a:t>- GVX SRTK</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dirty="0">
                          <a:effectLst/>
                          <a:latin typeface="+mn-lt"/>
                        </a:rPr>
                      </a:br>
                      <a:r>
                        <a:rPr lang="en-US" sz="900" b="0" i="0" u="none" strike="noStrike" dirty="0">
                          <a:solidFill>
                            <a:srgbClr val="000000"/>
                          </a:solidFill>
                          <a:effectLst/>
                          <a:latin typeface="+mn-lt"/>
                        </a:rPr>
                        <a:t>50 km</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40 km </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Not allowed</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nn-NO" sz="900">
                          <a:effectLst/>
                          <a:latin typeface="+mn-lt"/>
                        </a:rPr>
                      </a:br>
                      <a:r>
                        <a:rPr lang="nn-NO" sz="900" b="0" i="0" u="none" strike="noStrike">
                          <a:solidFill>
                            <a:srgbClr val="000000"/>
                          </a:solidFill>
                          <a:effectLst/>
                          <a:latin typeface="+mn-lt"/>
                        </a:rPr>
                        <a:t>50 km</a:t>
                      </a:r>
                      <a:endParaRPr lang="nn-NO" sz="900">
                        <a:effectLst/>
                        <a:latin typeface="+mn-lt"/>
                      </a:endParaRPr>
                    </a:p>
                    <a:p>
                      <a:pPr rtl="0" fontAlgn="t">
                        <a:spcBef>
                          <a:spcPts val="0"/>
                        </a:spcBef>
                        <a:spcAft>
                          <a:spcPts val="0"/>
                        </a:spcAft>
                      </a:pPr>
                      <a:r>
                        <a:rPr lang="nn-NO" sz="900" b="0" i="0" u="none" strike="noStrike">
                          <a:solidFill>
                            <a:srgbClr val="000000"/>
                          </a:solidFill>
                          <a:effectLst/>
                          <a:latin typeface="+mn-lt"/>
                        </a:rPr>
                        <a:t>40 km</a:t>
                      </a:r>
                      <a:endParaRPr lang="nn-NO" sz="900">
                        <a:effectLst/>
                        <a:latin typeface="+mn-lt"/>
                      </a:endParaRPr>
                    </a:p>
                    <a:p>
                      <a:pPr rtl="0" fontAlgn="t">
                        <a:spcBef>
                          <a:spcPts val="0"/>
                        </a:spcBef>
                        <a:spcAft>
                          <a:spcPts val="0"/>
                        </a:spcAft>
                      </a:pPr>
                      <a:r>
                        <a:rPr lang="nn-NO" sz="900" b="0" i="0" u="none" strike="noStrike">
                          <a:solidFill>
                            <a:srgbClr val="000000"/>
                          </a:solidFill>
                          <a:effectLst/>
                          <a:latin typeface="+mn-lt"/>
                        </a:rPr>
                        <a:t>10 km</a:t>
                      </a:r>
                      <a:endParaRPr lang="nn-NO"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nn-NO" sz="900">
                          <a:effectLst/>
                          <a:latin typeface="+mn-lt"/>
                        </a:rPr>
                      </a:br>
                      <a:r>
                        <a:rPr lang="nn-NO" sz="900" b="0" i="0" u="none" strike="noStrike">
                          <a:solidFill>
                            <a:srgbClr val="000000"/>
                          </a:solidFill>
                          <a:effectLst/>
                          <a:latin typeface="+mn-lt"/>
                        </a:rPr>
                        <a:t>50 km</a:t>
                      </a:r>
                      <a:endParaRPr lang="nn-NO" sz="900">
                        <a:effectLst/>
                        <a:latin typeface="+mn-lt"/>
                      </a:endParaRPr>
                    </a:p>
                    <a:p>
                      <a:pPr rtl="0" fontAlgn="t">
                        <a:spcBef>
                          <a:spcPts val="0"/>
                        </a:spcBef>
                        <a:spcAft>
                          <a:spcPts val="0"/>
                        </a:spcAft>
                      </a:pPr>
                      <a:r>
                        <a:rPr lang="nn-NO" sz="900" b="0" i="0" u="none" strike="noStrike">
                          <a:solidFill>
                            <a:srgbClr val="000000"/>
                          </a:solidFill>
                          <a:effectLst/>
                          <a:latin typeface="+mn-lt"/>
                        </a:rPr>
                        <a:t>40 km</a:t>
                      </a:r>
                      <a:endParaRPr lang="nn-NO" sz="900">
                        <a:effectLst/>
                        <a:latin typeface="+mn-lt"/>
                      </a:endParaRPr>
                    </a:p>
                    <a:p>
                      <a:pPr rtl="0" fontAlgn="t">
                        <a:spcBef>
                          <a:spcPts val="0"/>
                        </a:spcBef>
                        <a:spcAft>
                          <a:spcPts val="0"/>
                        </a:spcAft>
                      </a:pPr>
                      <a:r>
                        <a:rPr lang="nn-NO" sz="900" b="0" i="0" u="none" strike="noStrike">
                          <a:solidFill>
                            <a:srgbClr val="000000"/>
                          </a:solidFill>
                          <a:effectLst/>
                          <a:latin typeface="+mn-lt"/>
                        </a:rPr>
                        <a:t>20 km</a:t>
                      </a:r>
                      <a:endParaRPr lang="nn-NO"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06017953"/>
                  </a:ext>
                </a:extLst>
              </a:tr>
              <a:tr h="266427">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mn-lt"/>
                        </a:rPr>
                        <a:t>5.7</a:t>
                      </a: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mn-lt"/>
                        </a:rPr>
                        <a:t>Maximum Number Of Vector Steps In A Vector Chain</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mn-lt"/>
                        </a:rPr>
                        <a:t>2 vector steps, consisting of:</a:t>
                      </a:r>
                      <a:endParaRPr lang="en-US" sz="900" dirty="0">
                        <a:effectLst/>
                        <a:latin typeface="+mn-lt"/>
                      </a:endParaRPr>
                    </a:p>
                    <a:p>
                      <a:pPr marL="457200" rtl="0" fontAlgn="t">
                        <a:spcBef>
                          <a:spcPts val="0"/>
                        </a:spcBef>
                        <a:spcAft>
                          <a:spcPts val="0"/>
                        </a:spcAft>
                      </a:pPr>
                      <a:r>
                        <a:rPr lang="en-US" sz="900" b="0" i="0" u="none" strike="noStrike" dirty="0">
                          <a:solidFill>
                            <a:srgbClr val="000000"/>
                          </a:solidFill>
                          <a:effectLst/>
                          <a:latin typeface="+mn-lt"/>
                        </a:rPr>
                        <a:t>1 OPUS derived vector, plus </a:t>
                      </a:r>
                      <a:endParaRPr lang="en-US" sz="900" dirty="0">
                        <a:effectLst/>
                        <a:latin typeface="+mn-lt"/>
                      </a:endParaRPr>
                    </a:p>
                    <a:p>
                      <a:pPr marL="457200" rtl="0" fontAlgn="t">
                        <a:spcBef>
                          <a:spcPts val="0"/>
                        </a:spcBef>
                        <a:spcAft>
                          <a:spcPts val="0"/>
                        </a:spcAft>
                      </a:pPr>
                      <a:r>
                        <a:rPr lang="en-US" sz="900" b="0" i="0" u="none" strike="noStrike" dirty="0">
                          <a:solidFill>
                            <a:srgbClr val="000000"/>
                          </a:solidFill>
                          <a:effectLst/>
                          <a:latin typeface="+mn-lt"/>
                        </a:rPr>
                        <a:t>1 GVX vector.</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47080796"/>
                  </a:ext>
                </a:extLst>
              </a:tr>
              <a:tr h="271446">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mn-lt"/>
                        </a:rPr>
                        <a:t>5.8</a:t>
                      </a: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mn-lt"/>
                        </a:rPr>
                        <a:t>Minimum Spacing Distance Between Adjacent Marks</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mn-lt"/>
                        </a:rPr>
                        <a:t>1000 meters</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mn-lt"/>
                        </a:rPr>
                        <a:t>500 meters</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mn-lt"/>
                        </a:rPr>
                        <a:t>100 meters</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5568897"/>
                  </a:ext>
                </a:extLst>
              </a:tr>
              <a:tr h="375981">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mn-lt"/>
                        </a:rPr>
                        <a:t>5.9</a:t>
                      </a:r>
                      <a:endParaRPr lang="en-US" sz="9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mn-lt"/>
                        </a:rPr>
                        <a:t>Timeliness of Projects</a:t>
                      </a:r>
                      <a:endParaRPr lang="en-US" sz="9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mn-lt"/>
                        </a:rPr>
                        <a:t>Start to end of observations = 12 months</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End of observations to date of submission = 6 months </a:t>
                      </a:r>
                      <a:endParaRPr lang="en-US" sz="9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15738159"/>
                  </a:ext>
                </a:extLst>
              </a:tr>
            </a:tbl>
          </a:graphicData>
        </a:graphic>
      </p:graphicFrame>
      <p:sp>
        <p:nvSpPr>
          <p:cNvPr id="7" name="TextBox 6">
            <a:extLst>
              <a:ext uri="{FF2B5EF4-FFF2-40B4-BE49-F238E27FC236}">
                <a16:creationId xmlns:a16="http://schemas.microsoft.com/office/drawing/2014/main" id="{FA94235A-965F-D8CB-ECB3-83846BC57654}"/>
              </a:ext>
            </a:extLst>
          </p:cNvPr>
          <p:cNvSpPr txBox="1"/>
          <p:nvPr/>
        </p:nvSpPr>
        <p:spPr>
          <a:xfrm>
            <a:off x="888274" y="1381694"/>
            <a:ext cx="5777769" cy="369332"/>
          </a:xfrm>
          <a:prstGeom prst="rect">
            <a:avLst/>
          </a:prstGeom>
          <a:noFill/>
        </p:spPr>
        <p:txBody>
          <a:bodyPr wrap="square" rtlCol="0">
            <a:spAutoFit/>
          </a:bodyPr>
          <a:lstStyle/>
          <a:p>
            <a:pPr defTabSz="457200"/>
            <a:r>
              <a:rPr lang="en-US" dirty="0">
                <a:solidFill>
                  <a:prstClr val="black"/>
                </a:solidFill>
                <a:latin typeface="Arial" panose="020B0604020202020204"/>
                <a:ea typeface="MS PGothic" panose="020B0600070205080204" pitchFamily="34" charset="-128"/>
              </a:rPr>
              <a:t>Table 5 – Standards for Network Design (continued)</a:t>
            </a:r>
          </a:p>
        </p:txBody>
      </p:sp>
    </p:spTree>
    <p:extLst>
      <p:ext uri="{BB962C8B-B14F-4D97-AF65-F5344CB8AC3E}">
        <p14:creationId xmlns:p14="http://schemas.microsoft.com/office/powerpoint/2010/main" val="10152368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68C5025-D769-D780-8D97-14390AAEF29D}"/>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56D9485E-3C60-B29E-1A47-577614F1DC50}"/>
              </a:ext>
            </a:extLst>
          </p:cNvPr>
          <p:cNvSpPr>
            <a:spLocks noGrp="1"/>
          </p:cNvSpPr>
          <p:nvPr>
            <p:ph type="ftr" sz="quarter" idx="11"/>
          </p:nvPr>
        </p:nvSpPr>
        <p:spPr/>
        <p:txBody>
          <a:bodyPr/>
          <a:lstStyle/>
          <a:p>
            <a:pPr>
              <a:defRPr/>
            </a:pPr>
            <a:r>
              <a:rPr lang="en-US"/>
              <a:t>Submit Project to NGS</a:t>
            </a:r>
          </a:p>
        </p:txBody>
      </p:sp>
      <p:sp>
        <p:nvSpPr>
          <p:cNvPr id="6" name="Slide Number Placeholder 5">
            <a:extLst>
              <a:ext uri="{FF2B5EF4-FFF2-40B4-BE49-F238E27FC236}">
                <a16:creationId xmlns:a16="http://schemas.microsoft.com/office/drawing/2014/main" id="{E4403BCF-F138-DD1A-261B-B7035F4FD91D}"/>
              </a:ext>
            </a:extLst>
          </p:cNvPr>
          <p:cNvSpPr>
            <a:spLocks noGrp="1"/>
          </p:cNvSpPr>
          <p:nvPr>
            <p:ph type="sldNum" sz="quarter" idx="12"/>
          </p:nvPr>
        </p:nvSpPr>
        <p:spPr/>
        <p:txBody>
          <a:bodyPr/>
          <a:lstStyle/>
          <a:p>
            <a:pPr>
              <a:defRPr/>
            </a:pPr>
            <a:fld id="{E220C3D0-729A-4A15-8E23-72CBC95666E6}" type="slidenum">
              <a:rPr lang="en-US" smtClean="0"/>
              <a:pPr>
                <a:defRPr/>
              </a:pPr>
              <a:t>21</a:t>
            </a:fld>
            <a:endParaRPr lang="en-US"/>
          </a:p>
        </p:txBody>
      </p:sp>
      <p:sp>
        <p:nvSpPr>
          <p:cNvPr id="2" name="Title 1">
            <a:extLst>
              <a:ext uri="{FF2B5EF4-FFF2-40B4-BE49-F238E27FC236}">
                <a16:creationId xmlns:a16="http://schemas.microsoft.com/office/drawing/2014/main" id="{BC42C170-6D8E-34CE-32A3-1C998E8DF509}"/>
              </a:ext>
            </a:extLst>
          </p:cNvPr>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3600" kern="1200">
                <a:solidFill>
                  <a:schemeClr val="tx1"/>
                </a:solidFill>
                <a:latin typeface="+mj-lt"/>
                <a:ea typeface="MS PGothic" panose="020B0600070205080204" pitchFamily="34" charset="-128"/>
                <a:cs typeface="ＭＳ Ｐゴシック" charset="0"/>
              </a:defRPr>
            </a:lvl1pPr>
            <a:lvl2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rPr>
              <a:t>Standards for Monumentation</a:t>
            </a:r>
            <a:endParaRPr kumimoji="0" lang="en-US" sz="36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endParaRPr>
          </a:p>
        </p:txBody>
      </p:sp>
      <p:sp>
        <p:nvSpPr>
          <p:cNvPr id="3" name="Rectangle 1">
            <a:extLst>
              <a:ext uri="{FF2B5EF4-FFF2-40B4-BE49-F238E27FC236}">
                <a16:creationId xmlns:a16="http://schemas.microsoft.com/office/drawing/2014/main" id="{A02DB263-28FF-1A36-40A4-4260C9C078F6}"/>
              </a:ext>
            </a:extLst>
          </p:cNvPr>
          <p:cNvSpPr>
            <a:spLocks noChangeArrowheads="1"/>
          </p:cNvSpPr>
          <p:nvPr/>
        </p:nvSpPr>
        <p:spPr bwMode="auto">
          <a:xfrm>
            <a:off x="894080" y="1371799"/>
            <a:ext cx="47828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hangingPunct="0"/>
            <a:r>
              <a:rPr lang="en-US" altLang="en-US" dirty="0">
                <a:solidFill>
                  <a:srgbClr val="333333"/>
                </a:solidFill>
                <a:latin typeface="Arial" panose="020B0604020202020204"/>
                <a:ea typeface="MS PGothic" panose="020B0600070205080204" pitchFamily="34" charset="-128"/>
                <a:cs typeface="Arial" panose="020B0604020202020204" pitchFamily="34" charset="0"/>
              </a:rPr>
              <a:t>Table 6 - Standards for Monumentation</a:t>
            </a:r>
            <a:endParaRPr lang="en-US" altLang="en-US" dirty="0">
              <a:solidFill>
                <a:prstClr val="black"/>
              </a:solidFill>
              <a:latin typeface="Arial" panose="020B0604020202020204"/>
              <a:ea typeface="MS PGothic" panose="020B0600070205080204" pitchFamily="34" charset="-128"/>
            </a:endParaRPr>
          </a:p>
        </p:txBody>
      </p:sp>
      <p:graphicFrame>
        <p:nvGraphicFramePr>
          <p:cNvPr id="7" name="Table 6" descr="&quot;&quot;">
            <a:extLst>
              <a:ext uri="{FF2B5EF4-FFF2-40B4-BE49-F238E27FC236}">
                <a16:creationId xmlns:a16="http://schemas.microsoft.com/office/drawing/2014/main" id="{E45E349C-1F1B-3C83-98CA-1082E09E5767}"/>
              </a:ext>
            </a:extLst>
          </p:cNvPr>
          <p:cNvGraphicFramePr>
            <a:graphicFrameLocks noGrp="1"/>
          </p:cNvGraphicFramePr>
          <p:nvPr>
            <p:extLst>
              <p:ext uri="{D42A27DB-BD31-4B8C-83A1-F6EECF244321}">
                <p14:modId xmlns:p14="http://schemas.microsoft.com/office/powerpoint/2010/main" val="293581257"/>
              </p:ext>
            </p:extLst>
          </p:nvPr>
        </p:nvGraphicFramePr>
        <p:xfrm>
          <a:off x="883920" y="1791931"/>
          <a:ext cx="7371806" cy="1391920"/>
        </p:xfrm>
        <a:graphic>
          <a:graphicData uri="http://schemas.openxmlformats.org/drawingml/2006/table">
            <a:tbl>
              <a:tblPr/>
              <a:tblGrid>
                <a:gridCol w="425296">
                  <a:extLst>
                    <a:ext uri="{9D8B030D-6E8A-4147-A177-3AD203B41FA5}">
                      <a16:colId xmlns:a16="http://schemas.microsoft.com/office/drawing/2014/main" val="1066000767"/>
                    </a:ext>
                  </a:extLst>
                </a:gridCol>
                <a:gridCol w="2031972">
                  <a:extLst>
                    <a:ext uri="{9D8B030D-6E8A-4147-A177-3AD203B41FA5}">
                      <a16:colId xmlns:a16="http://schemas.microsoft.com/office/drawing/2014/main" val="93032764"/>
                    </a:ext>
                  </a:extLst>
                </a:gridCol>
                <a:gridCol w="1831138">
                  <a:extLst>
                    <a:ext uri="{9D8B030D-6E8A-4147-A177-3AD203B41FA5}">
                      <a16:colId xmlns:a16="http://schemas.microsoft.com/office/drawing/2014/main" val="4276170444"/>
                    </a:ext>
                  </a:extLst>
                </a:gridCol>
                <a:gridCol w="1594862">
                  <a:extLst>
                    <a:ext uri="{9D8B030D-6E8A-4147-A177-3AD203B41FA5}">
                      <a16:colId xmlns:a16="http://schemas.microsoft.com/office/drawing/2014/main" val="334929105"/>
                    </a:ext>
                  </a:extLst>
                </a:gridCol>
                <a:gridCol w="1488538">
                  <a:extLst>
                    <a:ext uri="{9D8B030D-6E8A-4147-A177-3AD203B41FA5}">
                      <a16:colId xmlns:a16="http://schemas.microsoft.com/office/drawing/2014/main" val="896990992"/>
                    </a:ext>
                  </a:extLst>
                </a:gridCol>
              </a:tblGrid>
              <a:tr h="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fontAlgn="t"/>
                      <a:br>
                        <a:rPr lang="en-US" sz="1100" dirty="0">
                          <a:effectLst/>
                          <a:latin typeface="+mn-lt"/>
                        </a:rPr>
                      </a:br>
                      <a:endParaRPr lang="en-US" sz="11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333333"/>
                          </a:solidFill>
                          <a:effectLst/>
                          <a:latin typeface="+mn-lt"/>
                        </a:rPr>
                        <a:t>Requirement</a:t>
                      </a:r>
                      <a:endParaRPr lang="en-US" sz="11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333333"/>
                          </a:solidFill>
                          <a:effectLst/>
                          <a:latin typeface="+mn-lt"/>
                        </a:rPr>
                        <a:t>PRIMARY</a:t>
                      </a:r>
                      <a:endParaRPr lang="en-US" sz="11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333333"/>
                          </a:solidFill>
                          <a:effectLst/>
                          <a:latin typeface="+mn-lt"/>
                        </a:rPr>
                        <a:t>SECONDARY</a:t>
                      </a:r>
                      <a:endParaRPr lang="en-US" sz="11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333333"/>
                          </a:solidFill>
                          <a:effectLst/>
                          <a:latin typeface="+mn-lt"/>
                        </a:rPr>
                        <a:t>LOCAL</a:t>
                      </a:r>
                      <a:endParaRPr lang="en-US" sz="11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1990323476"/>
                  </a:ext>
                </a:extLst>
              </a:tr>
              <a:tr h="2413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333333"/>
                          </a:solidFill>
                          <a:effectLst/>
                          <a:latin typeface="+mn-lt"/>
                        </a:rPr>
                        <a:t>6.1</a:t>
                      </a: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333333"/>
                          </a:solidFill>
                          <a:effectLst/>
                          <a:latin typeface="+mn-lt"/>
                        </a:rPr>
                        <a:t>General Requirement</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222222"/>
                          </a:solidFill>
                          <a:effectLst/>
                          <a:latin typeface="+mn-lt"/>
                        </a:rPr>
                        <a:t>Stable, publicly-accessible, identifiable, and permanent monuments. </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567278854"/>
                  </a:ext>
                </a:extLst>
              </a:tr>
              <a:tr h="2413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333333"/>
                          </a:solidFill>
                          <a:effectLst/>
                          <a:latin typeface="+mn-lt"/>
                        </a:rPr>
                        <a:t>6.2</a:t>
                      </a: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333333"/>
                          </a:solidFill>
                          <a:effectLst/>
                          <a:latin typeface="+mn-lt"/>
                        </a:rPr>
                        <a:t>Stamping/Designation</a:t>
                      </a: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mn-lt"/>
                        </a:rPr>
                        <a:t>Prefer unique stampings (see Annex D). </a:t>
                      </a: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78328586"/>
                  </a:ext>
                </a:extLst>
              </a:tr>
              <a:tr h="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mn-lt"/>
                        </a:rPr>
                        <a:t>6.3</a:t>
                      </a: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mn-lt"/>
                        </a:rPr>
                        <a:t>Vertical Stability Code</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a:solidFill>
                            <a:srgbClr val="000000"/>
                          </a:solidFill>
                          <a:effectLst/>
                          <a:latin typeface="+mn-lt"/>
                        </a:rPr>
                        <a:t>A or B</a:t>
                      </a:r>
                      <a:endParaRPr lang="en-US" sz="900">
                        <a:effectLst/>
                        <a:latin typeface="+mn-lt"/>
                      </a:endParaRPr>
                    </a:p>
                    <a:p>
                      <a:pPr rtl="0" fontAlgn="t">
                        <a:spcBef>
                          <a:spcPts val="0"/>
                        </a:spcBef>
                        <a:spcAft>
                          <a:spcPts val="0"/>
                        </a:spcAft>
                      </a:pPr>
                      <a:r>
                        <a:rPr lang="en-US" sz="900" b="0" i="0" u="none" strike="noStrike">
                          <a:solidFill>
                            <a:srgbClr val="000000"/>
                          </a:solidFill>
                          <a:effectLst/>
                          <a:latin typeface="+mn-lt"/>
                        </a:rPr>
                        <a:t>(See Annex P)</a:t>
                      </a: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mn-lt"/>
                        </a:rPr>
                        <a:t>A, B, or C</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(See Annex P)</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mn-lt"/>
                        </a:rPr>
                        <a:t>A, B, C, or D</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(See Annex P)</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34144308"/>
                  </a:ext>
                </a:extLst>
              </a:tr>
            </a:tbl>
          </a:graphicData>
        </a:graphic>
      </p:graphicFrame>
    </p:spTree>
    <p:extLst>
      <p:ext uri="{BB962C8B-B14F-4D97-AF65-F5344CB8AC3E}">
        <p14:creationId xmlns:p14="http://schemas.microsoft.com/office/powerpoint/2010/main" val="6122448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641FE0-7F55-F4DF-A3D3-FEAA9CE0494B}"/>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E2100C98-5592-5E4C-EA71-352739E912BF}"/>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CDB65F00-AA6D-0A5F-949B-9FDCC4783C58}"/>
              </a:ext>
            </a:extLst>
          </p:cNvPr>
          <p:cNvSpPr>
            <a:spLocks noGrp="1"/>
          </p:cNvSpPr>
          <p:nvPr>
            <p:ph type="sldNum" sz="quarter" idx="12"/>
          </p:nvPr>
        </p:nvSpPr>
        <p:spPr/>
        <p:txBody>
          <a:bodyPr/>
          <a:lstStyle/>
          <a:p>
            <a:pPr>
              <a:defRPr/>
            </a:pPr>
            <a:fld id="{2842C21F-AE33-4746-B537-1CCBA51D5359}" type="slidenum">
              <a:rPr lang="en-US" smtClean="0"/>
              <a:pPr>
                <a:defRPr/>
              </a:pPr>
              <a:t>22</a:t>
            </a:fld>
            <a:endParaRPr lang="en-US"/>
          </a:p>
        </p:txBody>
      </p:sp>
      <p:sp>
        <p:nvSpPr>
          <p:cNvPr id="5" name="Title 1">
            <a:extLst>
              <a:ext uri="{FF2B5EF4-FFF2-40B4-BE49-F238E27FC236}">
                <a16:creationId xmlns:a16="http://schemas.microsoft.com/office/drawing/2014/main" id="{D1AA6AE2-956A-F4A4-900F-BF7B7A74B41C}"/>
              </a:ext>
            </a:extLst>
          </p:cNvPr>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3600" kern="1200">
                <a:solidFill>
                  <a:schemeClr val="tx1"/>
                </a:solidFill>
                <a:latin typeface="+mj-lt"/>
                <a:ea typeface="MS PGothic" panose="020B0600070205080204" pitchFamily="34" charset="-128"/>
                <a:cs typeface="ＭＳ Ｐゴシック" charset="0"/>
              </a:defRPr>
            </a:lvl1pPr>
            <a:lvl2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rPr>
              <a:t>Standards for Session Processing and Adjustment Results </a:t>
            </a:r>
            <a:endParaRPr kumimoji="0" lang="en-US" sz="36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endParaRPr>
          </a:p>
        </p:txBody>
      </p:sp>
      <p:sp>
        <p:nvSpPr>
          <p:cNvPr id="6" name="Rectangle 1">
            <a:extLst>
              <a:ext uri="{FF2B5EF4-FFF2-40B4-BE49-F238E27FC236}">
                <a16:creationId xmlns:a16="http://schemas.microsoft.com/office/drawing/2014/main" id="{5BF8BEBE-CB47-02AE-11C5-D0A9E8AE2A23}"/>
              </a:ext>
            </a:extLst>
          </p:cNvPr>
          <p:cNvSpPr>
            <a:spLocks noChangeArrowheads="1"/>
          </p:cNvSpPr>
          <p:nvPr/>
        </p:nvSpPr>
        <p:spPr bwMode="auto">
          <a:xfrm>
            <a:off x="876300" y="1377359"/>
            <a:ext cx="72847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hangingPunct="0"/>
            <a:r>
              <a:rPr lang="en-US" altLang="en-US" dirty="0">
                <a:solidFill>
                  <a:srgbClr val="000000"/>
                </a:solidFill>
                <a:latin typeface="Arial" panose="020B0604020202020204"/>
                <a:ea typeface="MS PGothic" panose="020B0600070205080204" pitchFamily="34" charset="-128"/>
                <a:cs typeface="Arial" panose="020B0604020202020204" pitchFamily="34" charset="0"/>
              </a:rPr>
              <a:t>Table 7 - Standards for Session Processing and Adjustment Results</a:t>
            </a:r>
            <a:endParaRPr lang="en-US" altLang="en-US" dirty="0">
              <a:solidFill>
                <a:prstClr val="black"/>
              </a:solidFill>
              <a:latin typeface="Arial" panose="020B0604020202020204"/>
              <a:ea typeface="MS PGothic" panose="020B0600070205080204" pitchFamily="34" charset="-128"/>
            </a:endParaRPr>
          </a:p>
        </p:txBody>
      </p:sp>
      <p:graphicFrame>
        <p:nvGraphicFramePr>
          <p:cNvPr id="7" name="Table 6" descr="&quot;&quot;">
            <a:extLst>
              <a:ext uri="{FF2B5EF4-FFF2-40B4-BE49-F238E27FC236}">
                <a16:creationId xmlns:a16="http://schemas.microsoft.com/office/drawing/2014/main" id="{32A45F17-6553-E261-4290-28BCB3BE4084}"/>
              </a:ext>
            </a:extLst>
          </p:cNvPr>
          <p:cNvGraphicFramePr>
            <a:graphicFrameLocks noGrp="1"/>
          </p:cNvGraphicFramePr>
          <p:nvPr>
            <p:extLst>
              <p:ext uri="{D42A27DB-BD31-4B8C-83A1-F6EECF244321}">
                <p14:modId xmlns:p14="http://schemas.microsoft.com/office/powerpoint/2010/main" val="1927500754"/>
              </p:ext>
            </p:extLst>
          </p:nvPr>
        </p:nvGraphicFramePr>
        <p:xfrm>
          <a:off x="876300" y="1782102"/>
          <a:ext cx="7371806" cy="2850288"/>
        </p:xfrm>
        <a:graphic>
          <a:graphicData uri="http://schemas.openxmlformats.org/drawingml/2006/table">
            <a:tbl>
              <a:tblPr/>
              <a:tblGrid>
                <a:gridCol w="536729">
                  <a:extLst>
                    <a:ext uri="{9D8B030D-6E8A-4147-A177-3AD203B41FA5}">
                      <a16:colId xmlns:a16="http://schemas.microsoft.com/office/drawing/2014/main" val="3302808256"/>
                    </a:ext>
                  </a:extLst>
                </a:gridCol>
                <a:gridCol w="2608584">
                  <a:extLst>
                    <a:ext uri="{9D8B030D-6E8A-4147-A177-3AD203B41FA5}">
                      <a16:colId xmlns:a16="http://schemas.microsoft.com/office/drawing/2014/main" val="3883307069"/>
                    </a:ext>
                  </a:extLst>
                </a:gridCol>
                <a:gridCol w="1296752">
                  <a:extLst>
                    <a:ext uri="{9D8B030D-6E8A-4147-A177-3AD203B41FA5}">
                      <a16:colId xmlns:a16="http://schemas.microsoft.com/office/drawing/2014/main" val="746339968"/>
                    </a:ext>
                  </a:extLst>
                </a:gridCol>
                <a:gridCol w="1655429">
                  <a:extLst>
                    <a:ext uri="{9D8B030D-6E8A-4147-A177-3AD203B41FA5}">
                      <a16:colId xmlns:a16="http://schemas.microsoft.com/office/drawing/2014/main" val="2770988164"/>
                    </a:ext>
                  </a:extLst>
                </a:gridCol>
                <a:gridCol w="1274312">
                  <a:extLst>
                    <a:ext uri="{9D8B030D-6E8A-4147-A177-3AD203B41FA5}">
                      <a16:colId xmlns:a16="http://schemas.microsoft.com/office/drawing/2014/main" val="3494217464"/>
                    </a:ext>
                  </a:extLst>
                </a:gridCol>
              </a:tblGrid>
              <a:tr h="407551">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fontAlgn="t"/>
                      <a:br>
                        <a:rPr lang="en-US" sz="1100" dirty="0">
                          <a:effectLst/>
                          <a:latin typeface="+mn-lt"/>
                        </a:rPr>
                      </a:br>
                      <a:endParaRPr lang="en-US" sz="1100" dirty="0">
                        <a:effectLst/>
                        <a:latin typeface="+mn-lt"/>
                      </a:endParaRPr>
                    </a:p>
                  </a:txBody>
                  <a:tcPr marL="38304" marR="38304" marT="38304" marB="38304">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333333"/>
                          </a:solidFill>
                          <a:effectLst/>
                          <a:latin typeface="+mn-lt"/>
                        </a:rPr>
                        <a:t>Requirement</a:t>
                      </a:r>
                      <a:endParaRPr lang="en-US" sz="1100" dirty="0">
                        <a:effectLst/>
                        <a:latin typeface="+mn-lt"/>
                      </a:endParaRPr>
                    </a:p>
                  </a:txBody>
                  <a:tcPr marL="38304" marR="38304" marT="38304" marB="38304">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333333"/>
                          </a:solidFill>
                          <a:effectLst/>
                          <a:latin typeface="+mn-lt"/>
                        </a:rPr>
                        <a:t>PRIMARY</a:t>
                      </a:r>
                      <a:endParaRPr lang="en-US" sz="1100" dirty="0">
                        <a:effectLst/>
                        <a:latin typeface="+mn-lt"/>
                      </a:endParaRPr>
                    </a:p>
                  </a:txBody>
                  <a:tcPr marL="38304" marR="38304" marT="38304" marB="38304">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333333"/>
                          </a:solidFill>
                          <a:effectLst/>
                          <a:latin typeface="+mn-lt"/>
                        </a:rPr>
                        <a:t>SECONDARY</a:t>
                      </a:r>
                      <a:endParaRPr lang="en-US" sz="1100" dirty="0">
                        <a:effectLst/>
                        <a:latin typeface="+mn-lt"/>
                      </a:endParaRPr>
                    </a:p>
                  </a:txBody>
                  <a:tcPr marL="38304" marR="38304" marT="38304" marB="38304">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333333"/>
                          </a:solidFill>
                          <a:effectLst/>
                          <a:latin typeface="+mn-lt"/>
                        </a:rPr>
                        <a:t>LOCAL</a:t>
                      </a:r>
                      <a:endParaRPr lang="en-US" sz="1100" dirty="0">
                        <a:effectLst/>
                        <a:latin typeface="+mn-lt"/>
                      </a:endParaRPr>
                    </a:p>
                  </a:txBody>
                  <a:tcPr marL="38304" marR="38304" marT="38304" marB="38304">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1494679533"/>
                  </a:ext>
                </a:extLst>
              </a:tr>
              <a:tr h="642447">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333333"/>
                          </a:solidFill>
                          <a:effectLst/>
                          <a:latin typeface="+mn-lt"/>
                        </a:rPr>
                        <a:t>7.1</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mn-lt"/>
                        </a:rPr>
                        <a:t>Achieved Network Accuracy, </a:t>
                      </a:r>
                    </a:p>
                    <a:p>
                      <a:pPr rtl="0" fontAlgn="t">
                        <a:spcBef>
                          <a:spcPts val="0"/>
                        </a:spcBef>
                        <a:spcAft>
                          <a:spcPts val="0"/>
                        </a:spcAft>
                      </a:pPr>
                      <a:r>
                        <a:rPr lang="en-US" sz="900" b="1" i="0" u="none" strike="noStrike" dirty="0">
                          <a:solidFill>
                            <a:srgbClr val="000000"/>
                          </a:solidFill>
                          <a:effectLst/>
                          <a:latin typeface="+mn-lt"/>
                        </a:rPr>
                        <a:t>less than or equal to</a:t>
                      </a:r>
                      <a:endParaRPr lang="en-US" sz="900" dirty="0">
                        <a:effectLst/>
                        <a:latin typeface="+mn-lt"/>
                      </a:endParaRPr>
                    </a:p>
                    <a:p>
                      <a:pPr algn="r" rtl="0" fontAlgn="t">
                        <a:spcBef>
                          <a:spcPts val="0"/>
                        </a:spcBef>
                        <a:spcAft>
                          <a:spcPts val="0"/>
                        </a:spcAft>
                      </a:pPr>
                      <a:r>
                        <a:rPr lang="en-US" sz="900" b="1" i="0" u="none" strike="noStrike" dirty="0">
                          <a:solidFill>
                            <a:srgbClr val="000000"/>
                          </a:solidFill>
                          <a:effectLst/>
                          <a:latin typeface="+mn-lt"/>
                        </a:rPr>
                        <a:t>HORIZ (cm)</a:t>
                      </a:r>
                      <a:endParaRPr lang="en-US" sz="900" dirty="0">
                        <a:effectLst/>
                        <a:latin typeface="+mn-lt"/>
                      </a:endParaRPr>
                    </a:p>
                    <a:p>
                      <a:pPr algn="r" rtl="0" fontAlgn="t">
                        <a:spcBef>
                          <a:spcPts val="0"/>
                        </a:spcBef>
                        <a:spcAft>
                          <a:spcPts val="0"/>
                        </a:spcAft>
                      </a:pPr>
                      <a:r>
                        <a:rPr lang="en-US" sz="900" b="1" i="0" u="none" strike="noStrike" dirty="0">
                          <a:solidFill>
                            <a:srgbClr val="000000"/>
                          </a:solidFill>
                          <a:effectLst/>
                          <a:latin typeface="+mn-lt"/>
                        </a:rPr>
                        <a:t>UP (cm)</a:t>
                      </a:r>
                      <a:endParaRPr lang="en-US" sz="900" dirty="0">
                        <a:effectLst/>
                        <a:latin typeface="+mn-lt"/>
                      </a:endParaRPr>
                    </a:p>
                    <a:p>
                      <a:pPr algn="r" rtl="0" fontAlgn="t">
                        <a:spcBef>
                          <a:spcPts val="0"/>
                        </a:spcBef>
                        <a:spcAft>
                          <a:spcPts val="0"/>
                        </a:spcAft>
                      </a:pPr>
                      <a:r>
                        <a:rPr lang="en-US" sz="900" b="1" i="0" u="none" strike="noStrike" dirty="0">
                          <a:solidFill>
                            <a:srgbClr val="000000"/>
                          </a:solidFill>
                          <a:effectLst/>
                          <a:latin typeface="+mn-lt"/>
                        </a:rPr>
                        <a:t>ORTHO (cm)</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dirty="0">
                          <a:effectLst/>
                          <a:latin typeface="+mn-lt"/>
                        </a:rPr>
                      </a:br>
                      <a:br>
                        <a:rPr lang="en-US" sz="900" dirty="0">
                          <a:effectLst/>
                          <a:latin typeface="+mn-lt"/>
                        </a:rPr>
                      </a:br>
                      <a:r>
                        <a:rPr lang="en-US" sz="900" b="0" i="0" u="none" strike="noStrike" dirty="0">
                          <a:solidFill>
                            <a:srgbClr val="000000"/>
                          </a:solidFill>
                          <a:effectLst/>
                          <a:latin typeface="+mn-lt"/>
                        </a:rPr>
                        <a:t>1.0</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2.0</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3.0</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dirty="0">
                          <a:effectLst/>
                          <a:latin typeface="+mn-lt"/>
                        </a:rPr>
                      </a:br>
                      <a:br>
                        <a:rPr lang="en-US" sz="900" dirty="0">
                          <a:effectLst/>
                          <a:latin typeface="+mn-lt"/>
                        </a:rPr>
                      </a:br>
                      <a:r>
                        <a:rPr lang="en-US" sz="900" b="0" i="0" u="none" strike="noStrike" dirty="0">
                          <a:solidFill>
                            <a:srgbClr val="000000"/>
                          </a:solidFill>
                          <a:effectLst/>
                          <a:latin typeface="+mn-lt"/>
                        </a:rPr>
                        <a:t>1.5</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3.0</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4.0</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dirty="0">
                          <a:effectLst/>
                          <a:latin typeface="+mn-lt"/>
                        </a:rPr>
                      </a:br>
                      <a:br>
                        <a:rPr lang="en-US" sz="900" dirty="0">
                          <a:effectLst/>
                          <a:latin typeface="+mn-lt"/>
                        </a:rPr>
                      </a:br>
                      <a:r>
                        <a:rPr lang="en-US" sz="900" b="0" i="0" u="none" strike="noStrike" dirty="0">
                          <a:solidFill>
                            <a:srgbClr val="000000"/>
                          </a:solidFill>
                          <a:effectLst/>
                          <a:latin typeface="+mn-lt"/>
                        </a:rPr>
                        <a:t>2.5</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5.0</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6.0</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17203844"/>
                  </a:ext>
                </a:extLst>
              </a:tr>
              <a:tr h="692839">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333333"/>
                          </a:solidFill>
                          <a:effectLst/>
                          <a:latin typeface="+mn-lt"/>
                        </a:rPr>
                        <a:t>7.2</a:t>
                      </a: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mn-lt"/>
                        </a:rPr>
                        <a:t>Achieved Local Accuracy, </a:t>
                      </a:r>
                    </a:p>
                    <a:p>
                      <a:pPr rtl="0" fontAlgn="t">
                        <a:spcBef>
                          <a:spcPts val="0"/>
                        </a:spcBef>
                        <a:spcAft>
                          <a:spcPts val="0"/>
                        </a:spcAft>
                      </a:pPr>
                      <a:r>
                        <a:rPr lang="en-US" sz="900" b="1" i="0" u="none" strike="noStrike" dirty="0">
                          <a:solidFill>
                            <a:srgbClr val="000000"/>
                          </a:solidFill>
                          <a:effectLst/>
                          <a:latin typeface="+mn-lt"/>
                        </a:rPr>
                        <a:t>less than or equal to</a:t>
                      </a:r>
                      <a:endParaRPr lang="en-US" sz="900" dirty="0">
                        <a:effectLst/>
                        <a:latin typeface="+mn-lt"/>
                      </a:endParaRPr>
                    </a:p>
                    <a:p>
                      <a:pPr algn="r" rtl="0" fontAlgn="t">
                        <a:spcBef>
                          <a:spcPts val="0"/>
                        </a:spcBef>
                        <a:spcAft>
                          <a:spcPts val="0"/>
                        </a:spcAft>
                      </a:pPr>
                      <a:r>
                        <a:rPr lang="en-US" sz="900" b="1" i="0" u="none" strike="noStrike" dirty="0">
                          <a:solidFill>
                            <a:srgbClr val="000000"/>
                          </a:solidFill>
                          <a:effectLst/>
                          <a:latin typeface="+mn-lt"/>
                        </a:rPr>
                        <a:t>HORIZ (cm)</a:t>
                      </a:r>
                      <a:endParaRPr lang="en-US" sz="900" dirty="0">
                        <a:effectLst/>
                        <a:latin typeface="+mn-lt"/>
                      </a:endParaRPr>
                    </a:p>
                    <a:p>
                      <a:pPr algn="r" rtl="0" fontAlgn="t">
                        <a:spcBef>
                          <a:spcPts val="0"/>
                        </a:spcBef>
                        <a:spcAft>
                          <a:spcPts val="0"/>
                        </a:spcAft>
                      </a:pPr>
                      <a:r>
                        <a:rPr lang="en-US" sz="900" b="1" i="0" u="none" strike="noStrike" dirty="0">
                          <a:solidFill>
                            <a:srgbClr val="000000"/>
                          </a:solidFill>
                          <a:effectLst/>
                          <a:latin typeface="+mn-lt"/>
                        </a:rPr>
                        <a:t>UP (cm)</a:t>
                      </a:r>
                      <a:endParaRPr lang="en-US" sz="900" dirty="0">
                        <a:effectLst/>
                        <a:latin typeface="+mn-lt"/>
                      </a:endParaRPr>
                    </a:p>
                    <a:p>
                      <a:pPr algn="r" rtl="0" fontAlgn="t">
                        <a:spcBef>
                          <a:spcPts val="0"/>
                        </a:spcBef>
                        <a:spcAft>
                          <a:spcPts val="0"/>
                        </a:spcAft>
                      </a:pPr>
                      <a:r>
                        <a:rPr lang="en-US" sz="900" b="1" i="0" u="none" strike="noStrike" dirty="0">
                          <a:solidFill>
                            <a:srgbClr val="000000"/>
                          </a:solidFill>
                          <a:effectLst/>
                          <a:latin typeface="+mn-lt"/>
                        </a:rPr>
                        <a:t>ORTHO (cm)</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dirty="0">
                          <a:effectLst/>
                          <a:latin typeface="+mn-lt"/>
                        </a:rPr>
                      </a:br>
                      <a:br>
                        <a:rPr lang="en-US" sz="900" dirty="0">
                          <a:effectLst/>
                          <a:latin typeface="+mn-lt"/>
                        </a:rPr>
                      </a:br>
                      <a:r>
                        <a:rPr lang="en-US" sz="900" b="0" i="0" u="none" strike="noStrike" dirty="0">
                          <a:solidFill>
                            <a:srgbClr val="000000"/>
                          </a:solidFill>
                          <a:effectLst/>
                          <a:latin typeface="+mn-lt"/>
                        </a:rPr>
                        <a:t>1.0</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2.0</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3.0</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dirty="0">
                          <a:effectLst/>
                          <a:latin typeface="+mn-lt"/>
                        </a:rPr>
                      </a:br>
                      <a:br>
                        <a:rPr lang="en-US" sz="900" dirty="0">
                          <a:effectLst/>
                          <a:latin typeface="+mn-lt"/>
                        </a:rPr>
                      </a:br>
                      <a:r>
                        <a:rPr lang="en-US" sz="900" b="0" i="0" u="none" strike="noStrike" dirty="0">
                          <a:solidFill>
                            <a:srgbClr val="000000"/>
                          </a:solidFill>
                          <a:effectLst/>
                          <a:latin typeface="+mn-lt"/>
                        </a:rPr>
                        <a:t>1.5</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3.0</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4.0</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dirty="0">
                          <a:effectLst/>
                          <a:latin typeface="+mn-lt"/>
                        </a:rPr>
                      </a:br>
                      <a:br>
                        <a:rPr lang="en-US" sz="900" dirty="0">
                          <a:effectLst/>
                          <a:latin typeface="+mn-lt"/>
                        </a:rPr>
                      </a:br>
                      <a:r>
                        <a:rPr lang="en-US" sz="900" b="0" i="0" u="none" strike="noStrike" dirty="0">
                          <a:solidFill>
                            <a:srgbClr val="000000"/>
                          </a:solidFill>
                          <a:effectLst/>
                          <a:latin typeface="+mn-lt"/>
                        </a:rPr>
                        <a:t>2.5</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5.0</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6.0</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256973705"/>
                  </a:ext>
                </a:extLst>
              </a:tr>
              <a:tr h="806731">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333333"/>
                          </a:solidFill>
                          <a:effectLst/>
                          <a:latin typeface="+mn-lt"/>
                        </a:rPr>
                        <a:t>7.3</a:t>
                      </a: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mn-lt"/>
                        </a:rPr>
                        <a:t>Peak-to-peak Coordinate Comparison,</a:t>
                      </a:r>
                    </a:p>
                    <a:p>
                      <a:pPr rtl="0" fontAlgn="t">
                        <a:spcBef>
                          <a:spcPts val="0"/>
                        </a:spcBef>
                        <a:spcAft>
                          <a:spcPts val="0"/>
                        </a:spcAft>
                      </a:pPr>
                      <a:r>
                        <a:rPr lang="en-US" sz="900" b="1" i="0" u="none" strike="noStrike" dirty="0">
                          <a:solidFill>
                            <a:srgbClr val="000000"/>
                          </a:solidFill>
                          <a:effectLst/>
                          <a:latin typeface="+mn-lt"/>
                        </a:rPr>
                        <a:t> less than or equal to</a:t>
                      </a:r>
                      <a:endParaRPr lang="en-US" sz="900" dirty="0">
                        <a:effectLst/>
                        <a:latin typeface="+mn-lt"/>
                      </a:endParaRPr>
                    </a:p>
                    <a:p>
                      <a:pPr algn="r" rtl="0" fontAlgn="t">
                        <a:spcBef>
                          <a:spcPts val="0"/>
                        </a:spcBef>
                        <a:spcAft>
                          <a:spcPts val="0"/>
                        </a:spcAft>
                      </a:pPr>
                      <a:r>
                        <a:rPr lang="en-US" sz="900" b="1" i="0" u="none" strike="noStrike" dirty="0">
                          <a:solidFill>
                            <a:srgbClr val="000000"/>
                          </a:solidFill>
                          <a:effectLst/>
                          <a:latin typeface="+mn-lt"/>
                        </a:rPr>
                        <a:t>NORTH  (cm)</a:t>
                      </a:r>
                      <a:endParaRPr lang="en-US" sz="900" dirty="0">
                        <a:effectLst/>
                        <a:latin typeface="+mn-lt"/>
                      </a:endParaRPr>
                    </a:p>
                    <a:p>
                      <a:pPr algn="r" rtl="0" fontAlgn="t">
                        <a:spcBef>
                          <a:spcPts val="0"/>
                        </a:spcBef>
                        <a:spcAft>
                          <a:spcPts val="0"/>
                        </a:spcAft>
                      </a:pPr>
                      <a:r>
                        <a:rPr lang="en-US" sz="900" b="1" i="0" u="none" strike="noStrike" dirty="0">
                          <a:solidFill>
                            <a:srgbClr val="000000"/>
                          </a:solidFill>
                          <a:effectLst/>
                          <a:latin typeface="+mn-lt"/>
                        </a:rPr>
                        <a:t>EAST  (cm)</a:t>
                      </a:r>
                      <a:endParaRPr lang="en-US" sz="900" dirty="0">
                        <a:effectLst/>
                        <a:latin typeface="+mn-lt"/>
                      </a:endParaRPr>
                    </a:p>
                    <a:p>
                      <a:pPr algn="r" rtl="0" fontAlgn="t">
                        <a:spcBef>
                          <a:spcPts val="0"/>
                        </a:spcBef>
                        <a:spcAft>
                          <a:spcPts val="0"/>
                        </a:spcAft>
                      </a:pPr>
                      <a:r>
                        <a:rPr lang="en-US" sz="900" b="1" i="0" u="none" strike="noStrike" dirty="0">
                          <a:solidFill>
                            <a:srgbClr val="000000"/>
                          </a:solidFill>
                          <a:effectLst/>
                          <a:latin typeface="+mn-lt"/>
                        </a:rPr>
                        <a:t>UP  (cm)</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dirty="0">
                          <a:effectLst/>
                          <a:latin typeface="+mn-lt"/>
                        </a:rPr>
                      </a:br>
                      <a:br>
                        <a:rPr lang="en-US" sz="900" dirty="0">
                          <a:effectLst/>
                          <a:latin typeface="+mn-lt"/>
                        </a:rPr>
                      </a:br>
                      <a:r>
                        <a:rPr lang="en-US" sz="900" b="0" i="0" u="none" strike="noStrike" dirty="0">
                          <a:solidFill>
                            <a:srgbClr val="000000"/>
                          </a:solidFill>
                          <a:effectLst/>
                          <a:latin typeface="+mn-lt"/>
                        </a:rPr>
                        <a:t>3.0</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3.0</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6.0</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dirty="0">
                          <a:effectLst/>
                          <a:latin typeface="+mn-lt"/>
                        </a:rPr>
                      </a:br>
                      <a:br>
                        <a:rPr lang="en-US" sz="900" dirty="0">
                          <a:effectLst/>
                          <a:latin typeface="+mn-lt"/>
                        </a:rPr>
                      </a:br>
                      <a:r>
                        <a:rPr lang="en-US" sz="900" b="0" i="0" u="none" strike="noStrike" dirty="0">
                          <a:solidFill>
                            <a:srgbClr val="000000"/>
                          </a:solidFill>
                          <a:effectLst/>
                          <a:latin typeface="+mn-lt"/>
                        </a:rPr>
                        <a:t>4.0</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4.0</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8.0</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dirty="0">
                          <a:effectLst/>
                          <a:latin typeface="+mn-lt"/>
                        </a:rPr>
                      </a:br>
                      <a:br>
                        <a:rPr lang="en-US" sz="900" dirty="0">
                          <a:effectLst/>
                          <a:latin typeface="+mn-lt"/>
                        </a:rPr>
                      </a:br>
                      <a:r>
                        <a:rPr lang="en-US" sz="900" b="0" i="0" u="none" strike="noStrike" dirty="0">
                          <a:solidFill>
                            <a:srgbClr val="000000"/>
                          </a:solidFill>
                          <a:effectLst/>
                          <a:latin typeface="+mn-lt"/>
                        </a:rPr>
                        <a:t>5.0</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5.0</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10.0</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303828868"/>
                  </a:ext>
                </a:extLst>
              </a:tr>
            </a:tbl>
          </a:graphicData>
        </a:graphic>
      </p:graphicFrame>
    </p:spTree>
    <p:extLst>
      <p:ext uri="{BB962C8B-B14F-4D97-AF65-F5344CB8AC3E}">
        <p14:creationId xmlns:p14="http://schemas.microsoft.com/office/powerpoint/2010/main" val="2716030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641FE0-7F55-F4DF-A3D3-FEAA9CE0494B}"/>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E2100C98-5592-5E4C-EA71-352739E912BF}"/>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CDB65F00-AA6D-0A5F-949B-9FDCC4783C58}"/>
              </a:ext>
            </a:extLst>
          </p:cNvPr>
          <p:cNvSpPr>
            <a:spLocks noGrp="1"/>
          </p:cNvSpPr>
          <p:nvPr>
            <p:ph type="sldNum" sz="quarter" idx="12"/>
          </p:nvPr>
        </p:nvSpPr>
        <p:spPr/>
        <p:txBody>
          <a:bodyPr/>
          <a:lstStyle/>
          <a:p>
            <a:pPr>
              <a:defRPr/>
            </a:pPr>
            <a:fld id="{2842C21F-AE33-4746-B537-1CCBA51D5359}" type="slidenum">
              <a:rPr lang="en-US" smtClean="0"/>
              <a:pPr>
                <a:defRPr/>
              </a:pPr>
              <a:t>23</a:t>
            </a:fld>
            <a:endParaRPr lang="en-US"/>
          </a:p>
        </p:txBody>
      </p:sp>
      <p:sp>
        <p:nvSpPr>
          <p:cNvPr id="5" name="Title 1">
            <a:extLst>
              <a:ext uri="{FF2B5EF4-FFF2-40B4-BE49-F238E27FC236}">
                <a16:creationId xmlns:a16="http://schemas.microsoft.com/office/drawing/2014/main" id="{B516E3C7-8BC8-9E31-EDB8-6292434E0705}"/>
              </a:ext>
            </a:extLst>
          </p:cNvPr>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3600" kern="1200">
                <a:solidFill>
                  <a:schemeClr val="tx1"/>
                </a:solidFill>
                <a:latin typeface="+mj-lt"/>
                <a:ea typeface="MS PGothic" panose="020B0600070205080204" pitchFamily="34" charset="-128"/>
                <a:cs typeface="ＭＳ Ｐゴシック" charset="0"/>
              </a:defRPr>
            </a:lvl1pPr>
            <a:lvl2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rPr>
              <a:t>Standards for Session Processing and Adjustment Results </a:t>
            </a:r>
            <a:endParaRPr kumimoji="0" lang="en-US" sz="36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endParaRPr>
          </a:p>
        </p:txBody>
      </p:sp>
      <p:sp>
        <p:nvSpPr>
          <p:cNvPr id="6" name="Rectangle 1">
            <a:extLst>
              <a:ext uri="{FF2B5EF4-FFF2-40B4-BE49-F238E27FC236}">
                <a16:creationId xmlns:a16="http://schemas.microsoft.com/office/drawing/2014/main" id="{62229FCA-C163-B283-5A37-BA1B117F698D}"/>
              </a:ext>
            </a:extLst>
          </p:cNvPr>
          <p:cNvSpPr>
            <a:spLocks noChangeArrowheads="1"/>
          </p:cNvSpPr>
          <p:nvPr/>
        </p:nvSpPr>
        <p:spPr bwMode="auto">
          <a:xfrm>
            <a:off x="870146" y="1377359"/>
            <a:ext cx="82677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hangingPunct="0"/>
            <a:r>
              <a:rPr lang="en-US" altLang="en-US" dirty="0">
                <a:solidFill>
                  <a:srgbClr val="000000"/>
                </a:solidFill>
                <a:latin typeface="Arial" panose="020B0604020202020204"/>
                <a:ea typeface="MS PGothic" panose="020B0600070205080204" pitchFamily="34" charset="-128"/>
                <a:cs typeface="Arial" panose="020B0604020202020204" pitchFamily="34" charset="0"/>
              </a:rPr>
              <a:t>Table 7 - Standards for Session Processing and Adjustment Results (continued)</a:t>
            </a:r>
            <a:endParaRPr lang="en-US" altLang="en-US" dirty="0">
              <a:solidFill>
                <a:prstClr val="black"/>
              </a:solidFill>
              <a:latin typeface="Arial" panose="020B0604020202020204"/>
              <a:ea typeface="MS PGothic" panose="020B0600070205080204" pitchFamily="34" charset="-128"/>
            </a:endParaRPr>
          </a:p>
        </p:txBody>
      </p:sp>
      <p:graphicFrame>
        <p:nvGraphicFramePr>
          <p:cNvPr id="7" name="Table 6" descr="&quot;&quot;">
            <a:extLst>
              <a:ext uri="{FF2B5EF4-FFF2-40B4-BE49-F238E27FC236}">
                <a16:creationId xmlns:a16="http://schemas.microsoft.com/office/drawing/2014/main" id="{B15B1E7E-3A3D-6F6E-B75A-901D084E4354}"/>
              </a:ext>
            </a:extLst>
          </p:cNvPr>
          <p:cNvGraphicFramePr>
            <a:graphicFrameLocks noGrp="1"/>
          </p:cNvGraphicFramePr>
          <p:nvPr>
            <p:extLst>
              <p:ext uri="{D42A27DB-BD31-4B8C-83A1-F6EECF244321}">
                <p14:modId xmlns:p14="http://schemas.microsoft.com/office/powerpoint/2010/main" val="2756341765"/>
              </p:ext>
            </p:extLst>
          </p:nvPr>
        </p:nvGraphicFramePr>
        <p:xfrm>
          <a:off x="876300" y="1779249"/>
          <a:ext cx="7371806" cy="3685561"/>
        </p:xfrm>
        <a:graphic>
          <a:graphicData uri="http://schemas.openxmlformats.org/drawingml/2006/table">
            <a:tbl>
              <a:tblPr/>
              <a:tblGrid>
                <a:gridCol w="527434">
                  <a:extLst>
                    <a:ext uri="{9D8B030D-6E8A-4147-A177-3AD203B41FA5}">
                      <a16:colId xmlns:a16="http://schemas.microsoft.com/office/drawing/2014/main" val="3245533722"/>
                    </a:ext>
                  </a:extLst>
                </a:gridCol>
                <a:gridCol w="2624903">
                  <a:extLst>
                    <a:ext uri="{9D8B030D-6E8A-4147-A177-3AD203B41FA5}">
                      <a16:colId xmlns:a16="http://schemas.microsoft.com/office/drawing/2014/main" val="4289588084"/>
                    </a:ext>
                  </a:extLst>
                </a:gridCol>
                <a:gridCol w="1365553">
                  <a:extLst>
                    <a:ext uri="{9D8B030D-6E8A-4147-A177-3AD203B41FA5}">
                      <a16:colId xmlns:a16="http://schemas.microsoft.com/office/drawing/2014/main" val="2386573899"/>
                    </a:ext>
                  </a:extLst>
                </a:gridCol>
                <a:gridCol w="1479552">
                  <a:extLst>
                    <a:ext uri="{9D8B030D-6E8A-4147-A177-3AD203B41FA5}">
                      <a16:colId xmlns:a16="http://schemas.microsoft.com/office/drawing/2014/main" val="1464650716"/>
                    </a:ext>
                  </a:extLst>
                </a:gridCol>
                <a:gridCol w="1374364">
                  <a:extLst>
                    <a:ext uri="{9D8B030D-6E8A-4147-A177-3AD203B41FA5}">
                      <a16:colId xmlns:a16="http://schemas.microsoft.com/office/drawing/2014/main" val="3660594246"/>
                    </a:ext>
                  </a:extLst>
                </a:gridCol>
              </a:tblGrid>
              <a:tr h="815361">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333333"/>
                          </a:solidFill>
                          <a:effectLst/>
                          <a:latin typeface="+mn-lt"/>
                        </a:rPr>
                        <a:t>7.4</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333333"/>
                          </a:solidFill>
                          <a:effectLst/>
                          <a:latin typeface="+mn-lt"/>
                        </a:rPr>
                        <a:t>Maximum Residuals per Vector, less than or equal to, </a:t>
                      </a:r>
                      <a:r>
                        <a:rPr lang="en-US" sz="900" b="1" i="0" u="none" strike="noStrike" dirty="0">
                          <a:solidFill>
                            <a:srgbClr val="000000"/>
                          </a:solidFill>
                          <a:effectLst/>
                          <a:latin typeface="+mn-lt"/>
                        </a:rPr>
                        <a:t>(in any adjustment) </a:t>
                      </a:r>
                      <a:endParaRPr lang="en-US" sz="900" dirty="0">
                        <a:effectLst/>
                        <a:latin typeface="+mn-lt"/>
                      </a:endParaRPr>
                    </a:p>
                    <a:p>
                      <a:pPr algn="r" rtl="0" fontAlgn="t">
                        <a:spcBef>
                          <a:spcPts val="0"/>
                        </a:spcBef>
                        <a:spcAft>
                          <a:spcPts val="0"/>
                        </a:spcAft>
                      </a:pPr>
                      <a:r>
                        <a:rPr lang="en-US" sz="900" b="1" i="0" u="none" strike="noStrike" dirty="0">
                          <a:solidFill>
                            <a:srgbClr val="333333"/>
                          </a:solidFill>
                          <a:effectLst/>
                          <a:latin typeface="+mn-lt"/>
                        </a:rPr>
                        <a:t>DN (cm)</a:t>
                      </a:r>
                      <a:endParaRPr lang="en-US" sz="900" dirty="0">
                        <a:effectLst/>
                        <a:latin typeface="+mn-lt"/>
                      </a:endParaRPr>
                    </a:p>
                    <a:p>
                      <a:pPr algn="r" rtl="0" fontAlgn="t">
                        <a:spcBef>
                          <a:spcPts val="0"/>
                        </a:spcBef>
                        <a:spcAft>
                          <a:spcPts val="0"/>
                        </a:spcAft>
                      </a:pPr>
                      <a:r>
                        <a:rPr lang="en-US" sz="900" b="1" i="0" u="none" strike="noStrike" dirty="0">
                          <a:solidFill>
                            <a:srgbClr val="333333"/>
                          </a:solidFill>
                          <a:effectLst/>
                          <a:latin typeface="+mn-lt"/>
                        </a:rPr>
                        <a:t>DE (cm)</a:t>
                      </a:r>
                      <a:endParaRPr lang="en-US" sz="900" dirty="0">
                        <a:effectLst/>
                        <a:latin typeface="+mn-lt"/>
                      </a:endParaRPr>
                    </a:p>
                    <a:p>
                      <a:pPr algn="r" rtl="0" fontAlgn="t">
                        <a:spcBef>
                          <a:spcPts val="0"/>
                        </a:spcBef>
                        <a:spcAft>
                          <a:spcPts val="0"/>
                        </a:spcAft>
                      </a:pPr>
                      <a:r>
                        <a:rPr lang="en-US" sz="900" b="1" i="0" u="none" strike="noStrike" dirty="0">
                          <a:solidFill>
                            <a:srgbClr val="333333"/>
                          </a:solidFill>
                          <a:effectLst/>
                          <a:latin typeface="+mn-lt"/>
                        </a:rPr>
                        <a:t>DU (cm)</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dirty="0">
                          <a:effectLst/>
                          <a:latin typeface="+mn-lt"/>
                        </a:rPr>
                      </a:br>
                      <a:br>
                        <a:rPr lang="en-US" sz="900" dirty="0">
                          <a:effectLst/>
                          <a:latin typeface="+mn-lt"/>
                        </a:rPr>
                      </a:br>
                      <a:r>
                        <a:rPr lang="en-US" sz="900" b="0" i="0" u="none" strike="noStrike" dirty="0">
                          <a:solidFill>
                            <a:srgbClr val="000000"/>
                          </a:solidFill>
                          <a:effectLst/>
                          <a:latin typeface="+mn-lt"/>
                        </a:rPr>
                        <a:t>1.5 absolute value</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1.5 absolute value</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3.0 absolute value</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dirty="0">
                          <a:effectLst/>
                          <a:latin typeface="+mn-lt"/>
                        </a:rPr>
                      </a:br>
                      <a:br>
                        <a:rPr lang="en-US" sz="900" dirty="0">
                          <a:effectLst/>
                          <a:latin typeface="+mn-lt"/>
                        </a:rPr>
                      </a:br>
                      <a:r>
                        <a:rPr lang="en-US" sz="900" b="0" i="0" u="none" strike="noStrike" dirty="0">
                          <a:solidFill>
                            <a:srgbClr val="000000"/>
                          </a:solidFill>
                          <a:effectLst/>
                          <a:latin typeface="+mn-lt"/>
                        </a:rPr>
                        <a:t>2.0 absolute value</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2.0 absolute value</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4.0 absolute value</a:t>
                      </a:r>
                      <a:endParaRPr lang="en-US" sz="900" dirty="0">
                        <a:effectLst/>
                        <a:latin typeface="+mn-lt"/>
                      </a:endParaRPr>
                    </a:p>
                  </a:txBody>
                  <a:tcPr marL="38963" marR="38963" marT="38963" marB="38963">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dirty="0">
                          <a:effectLst/>
                          <a:latin typeface="+mn-lt"/>
                        </a:rPr>
                      </a:br>
                      <a:br>
                        <a:rPr lang="en-US" sz="900" dirty="0">
                          <a:effectLst/>
                          <a:latin typeface="+mn-lt"/>
                        </a:rPr>
                      </a:br>
                      <a:r>
                        <a:rPr lang="en-US" sz="900" b="0" i="0" u="none" strike="noStrike" dirty="0">
                          <a:solidFill>
                            <a:srgbClr val="000000"/>
                          </a:solidFill>
                          <a:effectLst/>
                          <a:latin typeface="+mn-lt"/>
                        </a:rPr>
                        <a:t>2.5 absolute value</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2.5 absolute value</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5.0 absolute value</a:t>
                      </a:r>
                      <a:endParaRPr lang="en-US" sz="900" dirty="0">
                        <a:effectLst/>
                        <a:latin typeface="+mn-lt"/>
                      </a:endParaRPr>
                    </a:p>
                  </a:txBody>
                  <a:tcPr marL="38963" marR="38963" marT="38963" marB="38963">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4224646703"/>
                  </a:ext>
                </a:extLst>
              </a:tr>
              <a:tr h="1996005">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mn-lt"/>
                        </a:rPr>
                        <a:t>7.5</a:t>
                      </a: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mn-lt"/>
                        </a:rPr>
                        <a:t>Statistical Checks from Constrained Adjustment</a:t>
                      </a:r>
                      <a:endParaRPr lang="en-US" sz="900" dirty="0">
                        <a:effectLst/>
                        <a:latin typeface="+mn-lt"/>
                      </a:endParaRPr>
                    </a:p>
                    <a:p>
                      <a:pPr algn="r" rtl="0" fontAlgn="t">
                        <a:spcBef>
                          <a:spcPts val="0"/>
                        </a:spcBef>
                        <a:spcAft>
                          <a:spcPts val="0"/>
                        </a:spcAft>
                      </a:pPr>
                      <a:br>
                        <a:rPr lang="en-US" sz="900" dirty="0">
                          <a:effectLst/>
                          <a:latin typeface="+mn-lt"/>
                        </a:rPr>
                      </a:br>
                      <a:r>
                        <a:rPr lang="en-US" sz="900" b="1" i="0" u="none" strike="noStrike" dirty="0">
                          <a:solidFill>
                            <a:srgbClr val="000000"/>
                          </a:solidFill>
                          <a:effectLst/>
                          <a:latin typeface="+mn-lt"/>
                        </a:rPr>
                        <a:t>- Horizontal Constrained Adjustment.txt file</a:t>
                      </a:r>
                      <a:endParaRPr lang="en-US" sz="900" dirty="0">
                        <a:effectLst/>
                        <a:latin typeface="+mn-lt"/>
                      </a:endParaRPr>
                    </a:p>
                    <a:p>
                      <a:pPr algn="r" rtl="0" fontAlgn="t">
                        <a:spcBef>
                          <a:spcPts val="0"/>
                        </a:spcBef>
                        <a:spcAft>
                          <a:spcPts val="0"/>
                        </a:spcAft>
                      </a:pPr>
                      <a:br>
                        <a:rPr lang="en-US" sz="900" dirty="0">
                          <a:effectLst/>
                          <a:latin typeface="+mn-lt"/>
                        </a:rPr>
                      </a:br>
                      <a:r>
                        <a:rPr lang="en-US" sz="900" b="1" i="0" u="none" strike="noStrike" dirty="0">
                          <a:solidFill>
                            <a:srgbClr val="000000"/>
                          </a:solidFill>
                          <a:effectLst/>
                          <a:latin typeface="+mn-lt"/>
                        </a:rPr>
                        <a:t>F-Statistic Test</a:t>
                      </a:r>
                      <a:endParaRPr lang="en-US" sz="900" dirty="0">
                        <a:effectLst/>
                        <a:latin typeface="+mn-lt"/>
                      </a:endParaRPr>
                    </a:p>
                    <a:p>
                      <a:pPr algn="r" rtl="0" fontAlgn="t">
                        <a:spcBef>
                          <a:spcPts val="0"/>
                        </a:spcBef>
                        <a:spcAft>
                          <a:spcPts val="0"/>
                        </a:spcAft>
                      </a:pPr>
                      <a:br>
                        <a:rPr lang="en-US" sz="900" dirty="0">
                          <a:effectLst/>
                          <a:latin typeface="+mn-lt"/>
                        </a:rPr>
                      </a:br>
                      <a:r>
                        <a:rPr lang="en-US" sz="900" b="1" i="0" u="none" strike="noStrike" dirty="0">
                          <a:solidFill>
                            <a:srgbClr val="000000"/>
                          </a:solidFill>
                          <a:effectLst/>
                          <a:latin typeface="+mn-lt"/>
                        </a:rPr>
                        <a:t>Maximum Allowable Mark Constraint Ratio</a:t>
                      </a:r>
                      <a:endParaRPr lang="en-US" sz="900" dirty="0">
                        <a:effectLst/>
                        <a:latin typeface="+mn-lt"/>
                      </a:endParaRPr>
                    </a:p>
                    <a:p>
                      <a:pPr algn="r" rtl="0" fontAlgn="t">
                        <a:spcBef>
                          <a:spcPts val="0"/>
                        </a:spcBef>
                        <a:spcAft>
                          <a:spcPts val="0"/>
                        </a:spcAft>
                      </a:pPr>
                      <a:r>
                        <a:rPr lang="en-US" sz="900" b="1" i="0" u="none" strike="noStrike" dirty="0">
                          <a:solidFill>
                            <a:srgbClr val="000000"/>
                          </a:solidFill>
                          <a:effectLst/>
                          <a:latin typeface="+mn-lt"/>
                        </a:rPr>
                        <a:t>N:</a:t>
                      </a:r>
                      <a:endParaRPr lang="en-US" sz="900" dirty="0">
                        <a:effectLst/>
                        <a:latin typeface="+mn-lt"/>
                      </a:endParaRPr>
                    </a:p>
                    <a:p>
                      <a:pPr algn="r" rtl="0" fontAlgn="t">
                        <a:spcBef>
                          <a:spcPts val="0"/>
                        </a:spcBef>
                        <a:spcAft>
                          <a:spcPts val="0"/>
                        </a:spcAft>
                      </a:pPr>
                      <a:r>
                        <a:rPr lang="en-US" sz="900" b="1" i="0" u="none" strike="noStrike" dirty="0">
                          <a:solidFill>
                            <a:srgbClr val="000000"/>
                          </a:solidFill>
                          <a:effectLst/>
                          <a:latin typeface="+mn-lt"/>
                        </a:rPr>
                        <a:t>E:</a:t>
                      </a:r>
                      <a:endParaRPr lang="en-US" sz="900" dirty="0">
                        <a:effectLst/>
                        <a:latin typeface="+mn-lt"/>
                      </a:endParaRPr>
                    </a:p>
                    <a:p>
                      <a:pPr algn="r" rtl="0" fontAlgn="t">
                        <a:spcBef>
                          <a:spcPts val="0"/>
                        </a:spcBef>
                        <a:spcAft>
                          <a:spcPts val="0"/>
                        </a:spcAft>
                      </a:pPr>
                      <a:r>
                        <a:rPr lang="en-US" sz="900" b="1" i="0" u="none" strike="noStrike" dirty="0">
                          <a:solidFill>
                            <a:srgbClr val="000000"/>
                          </a:solidFill>
                          <a:effectLst/>
                          <a:latin typeface="+mn-lt"/>
                        </a:rPr>
                        <a:t>U:</a:t>
                      </a:r>
                      <a:endParaRPr lang="en-US" sz="900" dirty="0">
                        <a:effectLst/>
                        <a:latin typeface="+mn-lt"/>
                      </a:endParaRPr>
                    </a:p>
                    <a:p>
                      <a:pPr algn="r" rtl="0" fontAlgn="t">
                        <a:spcBef>
                          <a:spcPts val="0"/>
                        </a:spcBef>
                        <a:spcAft>
                          <a:spcPts val="0"/>
                        </a:spcAft>
                      </a:pPr>
                      <a:br>
                        <a:rPr lang="en-US" sz="900" dirty="0">
                          <a:effectLst/>
                          <a:latin typeface="+mn-lt"/>
                        </a:rPr>
                      </a:br>
                      <a:br>
                        <a:rPr lang="en-US" sz="900" dirty="0">
                          <a:effectLst/>
                          <a:latin typeface="+mn-lt"/>
                        </a:rPr>
                      </a:br>
                      <a:r>
                        <a:rPr lang="en-US" sz="900" b="1" i="0" u="none" strike="noStrike" dirty="0">
                          <a:solidFill>
                            <a:srgbClr val="000000"/>
                          </a:solidFill>
                          <a:effectLst/>
                          <a:latin typeface="+mn-lt"/>
                        </a:rPr>
                        <a:t>- Vertical Constrained Adjustment.txt file </a:t>
                      </a:r>
                      <a:endParaRPr lang="en-US" sz="900" dirty="0">
                        <a:effectLst/>
                        <a:latin typeface="+mn-lt"/>
                      </a:endParaRPr>
                    </a:p>
                    <a:p>
                      <a:pPr algn="r" rtl="0" fontAlgn="t">
                        <a:spcBef>
                          <a:spcPts val="0"/>
                        </a:spcBef>
                        <a:spcAft>
                          <a:spcPts val="0"/>
                        </a:spcAft>
                      </a:pPr>
                      <a:br>
                        <a:rPr lang="en-US" sz="900" dirty="0">
                          <a:effectLst/>
                          <a:latin typeface="+mn-lt"/>
                        </a:rPr>
                      </a:br>
                      <a:r>
                        <a:rPr lang="en-US" sz="900" b="1" i="0" u="none" strike="noStrike" dirty="0">
                          <a:solidFill>
                            <a:srgbClr val="000000"/>
                          </a:solidFill>
                          <a:effectLst/>
                          <a:latin typeface="+mn-lt"/>
                        </a:rPr>
                        <a:t>F-Statistic Test</a:t>
                      </a:r>
                      <a:endParaRPr lang="en-US" sz="900" dirty="0">
                        <a:effectLst/>
                        <a:latin typeface="+mn-lt"/>
                      </a:endParaRPr>
                    </a:p>
                    <a:p>
                      <a:pPr algn="r" rtl="0" fontAlgn="t">
                        <a:spcBef>
                          <a:spcPts val="0"/>
                        </a:spcBef>
                        <a:spcAft>
                          <a:spcPts val="0"/>
                        </a:spcAft>
                      </a:pPr>
                      <a:br>
                        <a:rPr lang="en-US" sz="900" dirty="0">
                          <a:effectLst/>
                          <a:latin typeface="+mn-lt"/>
                        </a:rPr>
                      </a:br>
                      <a:r>
                        <a:rPr lang="en-US" sz="900" b="1" i="0" u="none" strike="noStrike" dirty="0">
                          <a:solidFill>
                            <a:srgbClr val="000000"/>
                          </a:solidFill>
                          <a:effectLst/>
                          <a:latin typeface="+mn-lt"/>
                        </a:rPr>
                        <a:t>Maximum Allowable Mark Constraint Ratio</a:t>
                      </a:r>
                      <a:endParaRPr lang="en-US" sz="900" dirty="0">
                        <a:effectLst/>
                        <a:latin typeface="+mn-lt"/>
                      </a:endParaRPr>
                    </a:p>
                    <a:p>
                      <a:pPr algn="r" rtl="0" fontAlgn="t">
                        <a:spcBef>
                          <a:spcPts val="0"/>
                        </a:spcBef>
                        <a:spcAft>
                          <a:spcPts val="0"/>
                        </a:spcAft>
                      </a:pPr>
                      <a:r>
                        <a:rPr lang="en-US" sz="900" b="1" i="0" u="none" strike="noStrike" dirty="0">
                          <a:solidFill>
                            <a:srgbClr val="000000"/>
                          </a:solidFill>
                          <a:effectLst/>
                          <a:latin typeface="+mn-lt"/>
                        </a:rPr>
                        <a:t>N:</a:t>
                      </a:r>
                      <a:endParaRPr lang="en-US" sz="900" dirty="0">
                        <a:effectLst/>
                        <a:latin typeface="+mn-lt"/>
                      </a:endParaRPr>
                    </a:p>
                    <a:p>
                      <a:pPr algn="r" rtl="0" fontAlgn="t">
                        <a:spcBef>
                          <a:spcPts val="0"/>
                        </a:spcBef>
                        <a:spcAft>
                          <a:spcPts val="0"/>
                        </a:spcAft>
                      </a:pPr>
                      <a:r>
                        <a:rPr lang="en-US" sz="900" b="1" i="0" u="none" strike="noStrike" dirty="0">
                          <a:solidFill>
                            <a:srgbClr val="000000"/>
                          </a:solidFill>
                          <a:effectLst/>
                          <a:latin typeface="+mn-lt"/>
                        </a:rPr>
                        <a:t>E:</a:t>
                      </a:r>
                      <a:endParaRPr lang="en-US" sz="900" dirty="0">
                        <a:effectLst/>
                        <a:latin typeface="+mn-lt"/>
                      </a:endParaRPr>
                    </a:p>
                    <a:p>
                      <a:pPr algn="r" rtl="0" fontAlgn="t">
                        <a:spcBef>
                          <a:spcPts val="0"/>
                        </a:spcBef>
                        <a:spcAft>
                          <a:spcPts val="0"/>
                        </a:spcAft>
                      </a:pPr>
                      <a:r>
                        <a:rPr lang="en-US" sz="900" b="1" i="0" u="none" strike="noStrike" dirty="0">
                          <a:solidFill>
                            <a:srgbClr val="000000"/>
                          </a:solidFill>
                          <a:effectLst/>
                          <a:latin typeface="+mn-lt"/>
                        </a:rPr>
                        <a:t>U:</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gridSpan="3">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pt-BR" sz="900" dirty="0">
                          <a:effectLst/>
                          <a:latin typeface="+mn-lt"/>
                        </a:rPr>
                      </a:br>
                      <a:br>
                        <a:rPr lang="pt-BR" sz="900" dirty="0">
                          <a:effectLst/>
                          <a:latin typeface="+mn-lt"/>
                        </a:rPr>
                      </a:br>
                      <a:br>
                        <a:rPr lang="pt-BR" sz="900" dirty="0">
                          <a:effectLst/>
                          <a:latin typeface="+mn-lt"/>
                        </a:rPr>
                      </a:br>
                      <a:br>
                        <a:rPr lang="pt-BR" sz="900" dirty="0">
                          <a:effectLst/>
                          <a:latin typeface="+mn-lt"/>
                        </a:rPr>
                      </a:br>
                      <a:r>
                        <a:rPr lang="pt-BR" sz="900" b="0" i="0" u="none" strike="noStrike" dirty="0">
                          <a:solidFill>
                            <a:srgbClr val="000000"/>
                          </a:solidFill>
                          <a:effectLst/>
                          <a:latin typeface="+mn-lt"/>
                        </a:rPr>
                        <a:t>PASS</a:t>
                      </a:r>
                      <a:endParaRPr lang="pt-BR" sz="900" dirty="0">
                        <a:effectLst/>
                        <a:latin typeface="+mn-lt"/>
                      </a:endParaRPr>
                    </a:p>
                    <a:p>
                      <a:pPr rtl="0" fontAlgn="t">
                        <a:spcBef>
                          <a:spcPts val="0"/>
                        </a:spcBef>
                        <a:spcAft>
                          <a:spcPts val="0"/>
                        </a:spcAft>
                      </a:pPr>
                      <a:br>
                        <a:rPr lang="pt-BR" sz="900" dirty="0">
                          <a:effectLst/>
                          <a:latin typeface="+mn-lt"/>
                        </a:rPr>
                      </a:br>
                      <a:br>
                        <a:rPr lang="pt-BR" sz="900" dirty="0">
                          <a:effectLst/>
                          <a:latin typeface="+mn-lt"/>
                        </a:rPr>
                      </a:br>
                      <a:r>
                        <a:rPr lang="pt-BR" sz="900" b="0" i="0" u="none" strike="noStrike" dirty="0">
                          <a:solidFill>
                            <a:srgbClr val="000000"/>
                          </a:solidFill>
                          <a:effectLst/>
                          <a:latin typeface="+mn-lt"/>
                        </a:rPr>
                        <a:t>3.5</a:t>
                      </a:r>
                      <a:endParaRPr lang="pt-BR" sz="900" dirty="0">
                        <a:effectLst/>
                        <a:latin typeface="+mn-lt"/>
                      </a:endParaRPr>
                    </a:p>
                    <a:p>
                      <a:pPr rtl="0" fontAlgn="t">
                        <a:spcBef>
                          <a:spcPts val="0"/>
                        </a:spcBef>
                        <a:spcAft>
                          <a:spcPts val="0"/>
                        </a:spcAft>
                      </a:pPr>
                      <a:r>
                        <a:rPr lang="pt-BR" sz="900" b="0" i="0" u="none" strike="noStrike" dirty="0">
                          <a:solidFill>
                            <a:srgbClr val="000000"/>
                          </a:solidFill>
                          <a:effectLst/>
                          <a:latin typeface="+mn-lt"/>
                        </a:rPr>
                        <a:t>3.5</a:t>
                      </a:r>
                      <a:endParaRPr lang="pt-BR" sz="900" dirty="0">
                        <a:effectLst/>
                        <a:latin typeface="+mn-lt"/>
                      </a:endParaRPr>
                    </a:p>
                    <a:p>
                      <a:pPr rtl="0" fontAlgn="t">
                        <a:spcBef>
                          <a:spcPts val="0"/>
                        </a:spcBef>
                        <a:spcAft>
                          <a:spcPts val="0"/>
                        </a:spcAft>
                      </a:pPr>
                      <a:r>
                        <a:rPr lang="pt-BR" sz="900" b="0" i="0" u="none" strike="noStrike" dirty="0">
                          <a:solidFill>
                            <a:srgbClr val="000000"/>
                          </a:solidFill>
                          <a:effectLst/>
                          <a:latin typeface="+mn-lt"/>
                        </a:rPr>
                        <a:t>3.5</a:t>
                      </a:r>
                      <a:endParaRPr lang="pt-BR" sz="900" dirty="0">
                        <a:effectLst/>
                        <a:latin typeface="+mn-lt"/>
                      </a:endParaRPr>
                    </a:p>
                    <a:p>
                      <a:pPr rtl="0" fontAlgn="t">
                        <a:spcBef>
                          <a:spcPts val="0"/>
                        </a:spcBef>
                        <a:spcAft>
                          <a:spcPts val="0"/>
                        </a:spcAft>
                      </a:pPr>
                      <a:br>
                        <a:rPr lang="pt-BR" sz="900" dirty="0">
                          <a:effectLst/>
                          <a:latin typeface="+mn-lt"/>
                        </a:rPr>
                      </a:br>
                      <a:br>
                        <a:rPr lang="pt-BR" sz="900" dirty="0">
                          <a:effectLst/>
                          <a:latin typeface="+mn-lt"/>
                        </a:rPr>
                      </a:br>
                      <a:br>
                        <a:rPr lang="pt-BR" sz="900" dirty="0">
                          <a:effectLst/>
                          <a:latin typeface="+mn-lt"/>
                        </a:rPr>
                      </a:br>
                      <a:br>
                        <a:rPr lang="pt-BR" sz="900" dirty="0">
                          <a:effectLst/>
                          <a:latin typeface="+mn-lt"/>
                        </a:rPr>
                      </a:br>
                      <a:r>
                        <a:rPr lang="pt-BR" sz="900" b="0" i="0" u="none" strike="noStrike" dirty="0">
                          <a:solidFill>
                            <a:srgbClr val="000000"/>
                          </a:solidFill>
                          <a:effectLst/>
                          <a:latin typeface="+mn-lt"/>
                        </a:rPr>
                        <a:t>PASS</a:t>
                      </a:r>
                      <a:endParaRPr lang="pt-BR" sz="900" dirty="0">
                        <a:effectLst/>
                        <a:latin typeface="+mn-lt"/>
                      </a:endParaRPr>
                    </a:p>
                    <a:p>
                      <a:pPr rtl="0" fontAlgn="t">
                        <a:spcBef>
                          <a:spcPts val="0"/>
                        </a:spcBef>
                        <a:spcAft>
                          <a:spcPts val="0"/>
                        </a:spcAft>
                      </a:pPr>
                      <a:br>
                        <a:rPr lang="pt-BR" sz="900" dirty="0">
                          <a:effectLst/>
                          <a:latin typeface="+mn-lt"/>
                        </a:rPr>
                      </a:br>
                      <a:br>
                        <a:rPr lang="pt-BR" sz="900" dirty="0">
                          <a:effectLst/>
                          <a:latin typeface="+mn-lt"/>
                        </a:rPr>
                      </a:br>
                      <a:r>
                        <a:rPr lang="pt-BR" sz="900" b="0" i="0" u="none" strike="noStrike" dirty="0">
                          <a:solidFill>
                            <a:srgbClr val="000000"/>
                          </a:solidFill>
                          <a:effectLst/>
                          <a:latin typeface="+mn-lt"/>
                        </a:rPr>
                        <a:t>n/a</a:t>
                      </a:r>
                      <a:endParaRPr lang="pt-BR" sz="900" dirty="0">
                        <a:effectLst/>
                        <a:latin typeface="+mn-lt"/>
                      </a:endParaRPr>
                    </a:p>
                    <a:p>
                      <a:pPr rtl="0" fontAlgn="t">
                        <a:spcBef>
                          <a:spcPts val="0"/>
                        </a:spcBef>
                        <a:spcAft>
                          <a:spcPts val="0"/>
                        </a:spcAft>
                      </a:pPr>
                      <a:r>
                        <a:rPr lang="pt-BR" sz="900" b="0" i="0" u="none" strike="noStrike" dirty="0">
                          <a:solidFill>
                            <a:srgbClr val="000000"/>
                          </a:solidFill>
                          <a:effectLst/>
                          <a:latin typeface="+mn-lt"/>
                        </a:rPr>
                        <a:t>n/a</a:t>
                      </a:r>
                      <a:endParaRPr lang="pt-BR" sz="900" dirty="0">
                        <a:effectLst/>
                        <a:latin typeface="+mn-lt"/>
                      </a:endParaRPr>
                    </a:p>
                    <a:p>
                      <a:pPr rtl="0" fontAlgn="t">
                        <a:spcBef>
                          <a:spcPts val="0"/>
                        </a:spcBef>
                        <a:spcAft>
                          <a:spcPts val="0"/>
                        </a:spcAft>
                      </a:pPr>
                      <a:r>
                        <a:rPr lang="pt-BR" sz="900" b="0" i="0" u="none" strike="noStrike" dirty="0">
                          <a:solidFill>
                            <a:srgbClr val="000000"/>
                          </a:solidFill>
                          <a:effectLst/>
                          <a:latin typeface="+mn-lt"/>
                        </a:rPr>
                        <a:t>3.5</a:t>
                      </a:r>
                      <a:endParaRPr lang="pt-BR"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mpd="sng">
                      <a:solidFill>
                        <a:prstClr val="black"/>
                      </a:solidFill>
                      <a:prstDash val="soli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US" sz="900" dirty="0">
                        <a:latin typeface="+mn-lt"/>
                      </a:endParaRPr>
                    </a:p>
                  </a:txBody>
                  <a:tcPr>
                    <a:lnL w="12700" cap="flat" cmpd="sng" algn="ctr">
                      <a:solidFill>
                        <a:srgbClr val="333333"/>
                      </a:solidFill>
                      <a:prstDash val="solid"/>
                      <a:round/>
                      <a:headEnd type="none" w="med" len="med"/>
                      <a:tailEnd type="none" w="med" len="med"/>
                    </a:lnL>
                  </a:tcPr>
                </a:tc>
                <a:tc hMerge="1">
                  <a:txBody>
                    <a:bodyPr/>
                    <a:lstStyle/>
                    <a:p>
                      <a:endParaRPr lang="en-US"/>
                    </a:p>
                  </a:txBody>
                  <a:tcPr/>
                </a:tc>
                <a:extLst>
                  <a:ext uri="{0D108BD9-81ED-4DB2-BD59-A6C34878D82A}">
                    <a16:rowId xmlns:a16="http://schemas.microsoft.com/office/drawing/2014/main" val="3210345937"/>
                  </a:ext>
                </a:extLst>
              </a:tr>
            </a:tbl>
          </a:graphicData>
        </a:graphic>
      </p:graphicFrame>
    </p:spTree>
    <p:extLst>
      <p:ext uri="{BB962C8B-B14F-4D97-AF65-F5344CB8AC3E}">
        <p14:creationId xmlns:p14="http://schemas.microsoft.com/office/powerpoint/2010/main" val="11323144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641FE0-7F55-F4DF-A3D3-FEAA9CE0494B}"/>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E2100C98-5592-5E4C-EA71-352739E912BF}"/>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CDB65F00-AA6D-0A5F-949B-9FDCC4783C58}"/>
              </a:ext>
            </a:extLst>
          </p:cNvPr>
          <p:cNvSpPr>
            <a:spLocks noGrp="1"/>
          </p:cNvSpPr>
          <p:nvPr>
            <p:ph type="sldNum" sz="quarter" idx="12"/>
          </p:nvPr>
        </p:nvSpPr>
        <p:spPr/>
        <p:txBody>
          <a:bodyPr/>
          <a:lstStyle/>
          <a:p>
            <a:pPr>
              <a:defRPr/>
            </a:pPr>
            <a:fld id="{2842C21F-AE33-4746-B537-1CCBA51D5359}" type="slidenum">
              <a:rPr lang="en-US" smtClean="0"/>
              <a:pPr>
                <a:defRPr/>
              </a:pPr>
              <a:t>24</a:t>
            </a:fld>
            <a:endParaRPr lang="en-US"/>
          </a:p>
        </p:txBody>
      </p:sp>
      <p:sp>
        <p:nvSpPr>
          <p:cNvPr id="5" name="Title 1">
            <a:extLst>
              <a:ext uri="{FF2B5EF4-FFF2-40B4-BE49-F238E27FC236}">
                <a16:creationId xmlns:a16="http://schemas.microsoft.com/office/drawing/2014/main" id="{DB64B19A-87F4-94F7-66E2-3609CEE45167}"/>
              </a:ext>
            </a:extLst>
          </p:cNvPr>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3600" kern="1200">
                <a:solidFill>
                  <a:schemeClr val="tx1"/>
                </a:solidFill>
                <a:latin typeface="+mj-lt"/>
                <a:ea typeface="MS PGothic" panose="020B0600070205080204" pitchFamily="34" charset="-128"/>
                <a:cs typeface="ＭＳ Ｐゴシック" charset="0"/>
              </a:defRPr>
            </a:lvl1pPr>
            <a:lvl2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rPr>
              <a:t>Standards for Achieving Valid Orthometric Heights</a:t>
            </a:r>
            <a:endParaRPr kumimoji="0" lang="en-US" sz="36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endParaRPr>
          </a:p>
        </p:txBody>
      </p:sp>
      <p:sp>
        <p:nvSpPr>
          <p:cNvPr id="6" name="TextBox 5">
            <a:extLst>
              <a:ext uri="{FF2B5EF4-FFF2-40B4-BE49-F238E27FC236}">
                <a16:creationId xmlns:a16="http://schemas.microsoft.com/office/drawing/2014/main" id="{8CBECF27-0EAD-BF9C-1805-DE189F4D1D22}"/>
              </a:ext>
            </a:extLst>
          </p:cNvPr>
          <p:cNvSpPr txBox="1"/>
          <p:nvPr/>
        </p:nvSpPr>
        <p:spPr>
          <a:xfrm>
            <a:off x="883920" y="1378585"/>
            <a:ext cx="6368143" cy="369332"/>
          </a:xfrm>
          <a:prstGeom prst="rect">
            <a:avLst/>
          </a:prstGeom>
          <a:noFill/>
        </p:spPr>
        <p:txBody>
          <a:bodyPr wrap="square">
            <a:spAutoFit/>
          </a:bodyPr>
          <a:lstStyle/>
          <a:p>
            <a:pPr defTabSz="457200"/>
            <a:r>
              <a:rPr lang="en-US" dirty="0">
                <a:solidFill>
                  <a:prstClr val="black"/>
                </a:solidFill>
                <a:latin typeface="Arial" panose="020B0604020202020204"/>
                <a:ea typeface="MS PGothic" panose="020B0600070205080204" pitchFamily="34" charset="-128"/>
              </a:rPr>
              <a:t>Table 8 - Standards for Achieving Valid Orthometric Heights</a:t>
            </a:r>
          </a:p>
        </p:txBody>
      </p:sp>
      <p:graphicFrame>
        <p:nvGraphicFramePr>
          <p:cNvPr id="7" name="Table 6" descr="&quot;&quot;">
            <a:extLst>
              <a:ext uri="{FF2B5EF4-FFF2-40B4-BE49-F238E27FC236}">
                <a16:creationId xmlns:a16="http://schemas.microsoft.com/office/drawing/2014/main" id="{0DCF2F64-E8A0-CBF1-BC83-365300FF306C}"/>
              </a:ext>
            </a:extLst>
          </p:cNvPr>
          <p:cNvGraphicFramePr>
            <a:graphicFrameLocks noGrp="1"/>
          </p:cNvGraphicFramePr>
          <p:nvPr>
            <p:extLst>
              <p:ext uri="{D42A27DB-BD31-4B8C-83A1-F6EECF244321}">
                <p14:modId xmlns:p14="http://schemas.microsoft.com/office/powerpoint/2010/main" val="498314658"/>
              </p:ext>
            </p:extLst>
          </p:nvPr>
        </p:nvGraphicFramePr>
        <p:xfrm>
          <a:off x="871220" y="1775222"/>
          <a:ext cx="7376885" cy="1940560"/>
        </p:xfrm>
        <a:graphic>
          <a:graphicData uri="http://schemas.openxmlformats.org/drawingml/2006/table">
            <a:tbl>
              <a:tblPr/>
              <a:tblGrid>
                <a:gridCol w="437411">
                  <a:extLst>
                    <a:ext uri="{9D8B030D-6E8A-4147-A177-3AD203B41FA5}">
                      <a16:colId xmlns:a16="http://schemas.microsoft.com/office/drawing/2014/main" val="1891095896"/>
                    </a:ext>
                  </a:extLst>
                </a:gridCol>
                <a:gridCol w="1974262">
                  <a:extLst>
                    <a:ext uri="{9D8B030D-6E8A-4147-A177-3AD203B41FA5}">
                      <a16:colId xmlns:a16="http://schemas.microsoft.com/office/drawing/2014/main" val="4142767335"/>
                    </a:ext>
                  </a:extLst>
                </a:gridCol>
                <a:gridCol w="1997906">
                  <a:extLst>
                    <a:ext uri="{9D8B030D-6E8A-4147-A177-3AD203B41FA5}">
                      <a16:colId xmlns:a16="http://schemas.microsoft.com/office/drawing/2014/main" val="2862822531"/>
                    </a:ext>
                  </a:extLst>
                </a:gridCol>
                <a:gridCol w="1483653">
                  <a:extLst>
                    <a:ext uri="{9D8B030D-6E8A-4147-A177-3AD203B41FA5}">
                      <a16:colId xmlns:a16="http://schemas.microsoft.com/office/drawing/2014/main" val="3428646488"/>
                    </a:ext>
                  </a:extLst>
                </a:gridCol>
                <a:gridCol w="1483653">
                  <a:extLst>
                    <a:ext uri="{9D8B030D-6E8A-4147-A177-3AD203B41FA5}">
                      <a16:colId xmlns:a16="http://schemas.microsoft.com/office/drawing/2014/main" val="212377775"/>
                    </a:ext>
                  </a:extLst>
                </a:gridCol>
              </a:tblGrid>
              <a:tr h="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fontAlgn="t"/>
                      <a:br>
                        <a:rPr lang="en-US" sz="1100" dirty="0">
                          <a:effectLst/>
                          <a:latin typeface="+mn-lt"/>
                        </a:rPr>
                      </a:br>
                      <a:endParaRPr lang="en-US" sz="11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333333"/>
                          </a:solidFill>
                          <a:effectLst/>
                          <a:latin typeface="+mn-lt"/>
                        </a:rPr>
                        <a:t>Requirement</a:t>
                      </a:r>
                      <a:endParaRPr lang="en-US" sz="11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a:solidFill>
                            <a:srgbClr val="333333"/>
                          </a:solidFill>
                          <a:effectLst/>
                          <a:latin typeface="+mn-lt"/>
                        </a:rPr>
                        <a:t>PRIMARY</a:t>
                      </a:r>
                      <a:endParaRPr lang="en-US" sz="11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a:solidFill>
                            <a:srgbClr val="333333"/>
                          </a:solidFill>
                          <a:effectLst/>
                          <a:latin typeface="+mn-lt"/>
                        </a:rPr>
                        <a:t>SECONDARY</a:t>
                      </a:r>
                      <a:endParaRPr lang="en-US" sz="11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333333"/>
                          </a:solidFill>
                          <a:effectLst/>
                          <a:latin typeface="+mn-lt"/>
                        </a:rPr>
                        <a:t>LOCAL</a:t>
                      </a:r>
                      <a:endParaRPr lang="en-US" sz="11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2995489700"/>
                  </a:ext>
                </a:extLst>
              </a:tr>
              <a:tr h="2413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333333"/>
                          </a:solidFill>
                          <a:effectLst/>
                          <a:latin typeface="Arial" panose="020B0604020202020204" pitchFamily="34" charset="0"/>
                        </a:rPr>
                        <a:t>8.1</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333333"/>
                          </a:solidFill>
                          <a:effectLst/>
                          <a:latin typeface="Arial" panose="020B0604020202020204" pitchFamily="34" charset="0"/>
                        </a:rPr>
                        <a:t>Minimum Number Of </a:t>
                      </a:r>
                      <a:r>
                        <a:rPr lang="en-US" sz="900" b="1" i="0" u="none" strike="noStrike">
                          <a:solidFill>
                            <a:srgbClr val="000000"/>
                          </a:solidFill>
                          <a:effectLst/>
                          <a:latin typeface="Arial" panose="020B0604020202020204" pitchFamily="34" charset="0"/>
                        </a:rPr>
                        <a:t>Existing Valid </a:t>
                      </a:r>
                      <a:r>
                        <a:rPr lang="en-US" sz="900" b="1" i="0" u="none" strike="noStrike">
                          <a:solidFill>
                            <a:srgbClr val="333333"/>
                          </a:solidFill>
                          <a:effectLst/>
                          <a:latin typeface="Arial" panose="020B0604020202020204" pitchFamily="34" charset="0"/>
                        </a:rPr>
                        <a:t>Bench Marks</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a:solidFill>
                            <a:srgbClr val="333333"/>
                          </a:solidFill>
                          <a:effectLst/>
                          <a:latin typeface="Arial" panose="020B0604020202020204" pitchFamily="34" charset="0"/>
                        </a:rPr>
                        <a:t>2</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89136789"/>
                  </a:ext>
                </a:extLst>
              </a:tr>
              <a:tr h="2413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333333"/>
                          </a:solidFill>
                          <a:effectLst/>
                          <a:latin typeface="Arial" panose="020B0604020202020204" pitchFamily="34" charset="0"/>
                        </a:rPr>
                        <a:t>8.2</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333333"/>
                          </a:solidFill>
                          <a:effectLst/>
                          <a:latin typeface="Arial" panose="020B0604020202020204" pitchFamily="34" charset="0"/>
                        </a:rPr>
                        <a:t>Order/Class Of </a:t>
                      </a:r>
                      <a:r>
                        <a:rPr lang="en-US" sz="900" b="1" i="0" u="none" strike="noStrike">
                          <a:solidFill>
                            <a:srgbClr val="000000"/>
                          </a:solidFill>
                          <a:effectLst/>
                          <a:latin typeface="Arial" panose="020B0604020202020204" pitchFamily="34" charset="0"/>
                        </a:rPr>
                        <a:t>Existing Valid </a:t>
                      </a:r>
                      <a:r>
                        <a:rPr lang="en-US" sz="900" b="1" i="0" u="none" strike="noStrike">
                          <a:solidFill>
                            <a:srgbClr val="333333"/>
                          </a:solidFill>
                          <a:effectLst/>
                          <a:latin typeface="Arial" panose="020B0604020202020204" pitchFamily="34" charset="0"/>
                        </a:rPr>
                        <a:t>Bench Marks</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a:solidFill>
                            <a:srgbClr val="333333"/>
                          </a:solidFill>
                          <a:effectLst/>
                          <a:latin typeface="Arial" panose="020B0604020202020204" pitchFamily="34" charset="0"/>
                        </a:rPr>
                        <a:t>Adjusted Leveling (3rd Order or better), and </a:t>
                      </a:r>
                      <a:r>
                        <a:rPr lang="en-US" sz="900" b="0" i="0" u="none" strike="noStrike">
                          <a:solidFill>
                            <a:srgbClr val="444746"/>
                          </a:solidFill>
                          <a:effectLst/>
                          <a:latin typeface="Arial" panose="020B0604020202020204" pitchFamily="34" charset="0"/>
                        </a:rPr>
                        <a:t>GPS derived Height Modernization (</a:t>
                      </a:r>
                      <a:r>
                        <a:rPr lang="en-US" sz="900" b="0" i="0" u="none" strike="noStrike">
                          <a:solidFill>
                            <a:srgbClr val="333333"/>
                          </a:solidFill>
                          <a:effectLst/>
                          <a:latin typeface="Arial" panose="020B0604020202020204" pitchFamily="34" charset="0"/>
                        </a:rPr>
                        <a:t>K-heights),  See Specification 8.2 for detail.</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07252640"/>
                  </a:ext>
                </a:extLst>
              </a:tr>
              <a:tr h="2413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Arial" panose="020B0604020202020204" pitchFamily="34" charset="0"/>
                        </a:rPr>
                        <a:t>8.3</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Arial" panose="020B0604020202020204" pitchFamily="34" charset="0"/>
                        </a:rPr>
                        <a:t>Maximum Allowable Distance From Newly Established Control Mark to 2 Existing Valid Bench Marks</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gridSpan="3">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Arial" panose="020B0604020202020204" pitchFamily="34" charset="0"/>
                        </a:rPr>
                        <a:t>30 km to 50 km</a:t>
                      </a:r>
                      <a:endParaRPr lang="en-US"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838094606"/>
                  </a:ext>
                </a:extLst>
              </a:tr>
            </a:tbl>
          </a:graphicData>
        </a:graphic>
      </p:graphicFrame>
    </p:spTree>
    <p:extLst>
      <p:ext uri="{BB962C8B-B14F-4D97-AF65-F5344CB8AC3E}">
        <p14:creationId xmlns:p14="http://schemas.microsoft.com/office/powerpoint/2010/main" val="20945235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641FE0-7F55-F4DF-A3D3-FEAA9CE0494B}"/>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E2100C98-5592-5E4C-EA71-352739E912BF}"/>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CDB65F00-AA6D-0A5F-949B-9FDCC4783C58}"/>
              </a:ext>
            </a:extLst>
          </p:cNvPr>
          <p:cNvSpPr>
            <a:spLocks noGrp="1"/>
          </p:cNvSpPr>
          <p:nvPr>
            <p:ph type="sldNum" sz="quarter" idx="12"/>
          </p:nvPr>
        </p:nvSpPr>
        <p:spPr/>
        <p:txBody>
          <a:bodyPr/>
          <a:lstStyle/>
          <a:p>
            <a:pPr>
              <a:defRPr/>
            </a:pPr>
            <a:fld id="{2842C21F-AE33-4746-B537-1CCBA51D5359}" type="slidenum">
              <a:rPr lang="en-US" smtClean="0"/>
              <a:pPr>
                <a:defRPr/>
              </a:pPr>
              <a:t>25</a:t>
            </a:fld>
            <a:endParaRPr lang="en-US"/>
          </a:p>
        </p:txBody>
      </p:sp>
      <p:sp>
        <p:nvSpPr>
          <p:cNvPr id="5" name="Title 1">
            <a:extLst>
              <a:ext uri="{FF2B5EF4-FFF2-40B4-BE49-F238E27FC236}">
                <a16:creationId xmlns:a16="http://schemas.microsoft.com/office/drawing/2014/main" id="{30346583-5E3F-D453-420F-1E04FEF8C832}"/>
              </a:ext>
            </a:extLst>
          </p:cNvPr>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3600" kern="1200">
                <a:solidFill>
                  <a:schemeClr val="tx1"/>
                </a:solidFill>
                <a:latin typeface="+mj-lt"/>
                <a:ea typeface="MS PGothic" panose="020B0600070205080204" pitchFamily="34" charset="-128"/>
                <a:cs typeface="ＭＳ Ｐゴシック" charset="0"/>
              </a:defRPr>
            </a:lvl1pPr>
            <a:lvl2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rPr>
              <a:t>Standards for Equipment Used in Field Observations and Office Procedures</a:t>
            </a:r>
            <a:endParaRPr kumimoji="0" lang="en-US" sz="36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endParaRPr>
          </a:p>
        </p:txBody>
      </p:sp>
      <p:graphicFrame>
        <p:nvGraphicFramePr>
          <p:cNvPr id="6" name="Table 5" descr="&quot;&quot;">
            <a:extLst>
              <a:ext uri="{FF2B5EF4-FFF2-40B4-BE49-F238E27FC236}">
                <a16:creationId xmlns:a16="http://schemas.microsoft.com/office/drawing/2014/main" id="{E4C5ED44-AE60-1313-9DC2-EAAD8A756008}"/>
              </a:ext>
            </a:extLst>
          </p:cNvPr>
          <p:cNvGraphicFramePr>
            <a:graphicFrameLocks noGrp="1"/>
          </p:cNvGraphicFramePr>
          <p:nvPr>
            <p:extLst>
              <p:ext uri="{D42A27DB-BD31-4B8C-83A1-F6EECF244321}">
                <p14:modId xmlns:p14="http://schemas.microsoft.com/office/powerpoint/2010/main" val="2712830846"/>
              </p:ext>
            </p:extLst>
          </p:nvPr>
        </p:nvGraphicFramePr>
        <p:xfrm>
          <a:off x="871220" y="2045494"/>
          <a:ext cx="7376884" cy="2067560"/>
        </p:xfrm>
        <a:graphic>
          <a:graphicData uri="http://schemas.openxmlformats.org/drawingml/2006/table">
            <a:tbl>
              <a:tblPr/>
              <a:tblGrid>
                <a:gridCol w="472877">
                  <a:extLst>
                    <a:ext uri="{9D8B030D-6E8A-4147-A177-3AD203B41FA5}">
                      <a16:colId xmlns:a16="http://schemas.microsoft.com/office/drawing/2014/main" val="457780796"/>
                    </a:ext>
                  </a:extLst>
                </a:gridCol>
                <a:gridCol w="2440503">
                  <a:extLst>
                    <a:ext uri="{9D8B030D-6E8A-4147-A177-3AD203B41FA5}">
                      <a16:colId xmlns:a16="http://schemas.microsoft.com/office/drawing/2014/main" val="3637010832"/>
                    </a:ext>
                  </a:extLst>
                </a:gridCol>
                <a:gridCol w="1500140">
                  <a:extLst>
                    <a:ext uri="{9D8B030D-6E8A-4147-A177-3AD203B41FA5}">
                      <a16:colId xmlns:a16="http://schemas.microsoft.com/office/drawing/2014/main" val="3762704710"/>
                    </a:ext>
                  </a:extLst>
                </a:gridCol>
                <a:gridCol w="1481682">
                  <a:extLst>
                    <a:ext uri="{9D8B030D-6E8A-4147-A177-3AD203B41FA5}">
                      <a16:colId xmlns:a16="http://schemas.microsoft.com/office/drawing/2014/main" val="2023781484"/>
                    </a:ext>
                  </a:extLst>
                </a:gridCol>
                <a:gridCol w="1481682">
                  <a:extLst>
                    <a:ext uri="{9D8B030D-6E8A-4147-A177-3AD203B41FA5}">
                      <a16:colId xmlns:a16="http://schemas.microsoft.com/office/drawing/2014/main" val="2198902048"/>
                    </a:ext>
                  </a:extLst>
                </a:gridCol>
              </a:tblGrid>
              <a:tr h="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fontAlgn="t"/>
                      <a:br>
                        <a:rPr lang="en-US" sz="1100">
                          <a:effectLst/>
                          <a:latin typeface="+mn-lt"/>
                        </a:rPr>
                      </a:br>
                      <a:endParaRPr lang="en-US" sz="11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333333"/>
                          </a:solidFill>
                          <a:effectLst/>
                          <a:latin typeface="+mn-lt"/>
                        </a:rPr>
                        <a:t>Requirement</a:t>
                      </a:r>
                      <a:endParaRPr lang="en-US" sz="11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a:solidFill>
                            <a:srgbClr val="333333"/>
                          </a:solidFill>
                          <a:effectLst/>
                          <a:latin typeface="+mn-lt"/>
                        </a:rPr>
                        <a:t>PRIMARY</a:t>
                      </a:r>
                      <a:endParaRPr lang="en-US" sz="11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333333"/>
                          </a:solidFill>
                          <a:effectLst/>
                          <a:latin typeface="+mn-lt"/>
                        </a:rPr>
                        <a:t>SECONDARY</a:t>
                      </a:r>
                      <a:endParaRPr lang="en-US" sz="11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333333"/>
                          </a:solidFill>
                          <a:effectLst/>
                          <a:latin typeface="+mn-lt"/>
                        </a:rPr>
                        <a:t>LOCAL</a:t>
                      </a:r>
                      <a:endParaRPr lang="en-US" sz="11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1079062892"/>
                  </a:ext>
                </a:extLst>
              </a:tr>
              <a:tr h="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333333"/>
                          </a:solidFill>
                          <a:effectLst/>
                          <a:latin typeface="+mn-lt"/>
                        </a:rPr>
                        <a:t>9.1</a:t>
                      </a:r>
                      <a:endParaRPr lang="en-US" sz="9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333333"/>
                          </a:solidFill>
                          <a:effectLst/>
                          <a:latin typeface="+mn-lt"/>
                        </a:rPr>
                        <a:t>Tripod Type</a:t>
                      </a:r>
                      <a:endParaRPr lang="en-US" sz="9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a:solidFill>
                            <a:srgbClr val="333333"/>
                          </a:solidFill>
                          <a:effectLst/>
                          <a:latin typeface="+mn-lt"/>
                        </a:rPr>
                        <a:t>Fixed height</a:t>
                      </a:r>
                      <a:endParaRPr lang="en-US" sz="9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a:solidFill>
                            <a:srgbClr val="333333"/>
                          </a:solidFill>
                          <a:effectLst/>
                          <a:latin typeface="+mn-lt"/>
                        </a:rPr>
                        <a:t>Fixed height</a:t>
                      </a:r>
                      <a:endParaRPr lang="en-US" sz="9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a:solidFill>
                            <a:srgbClr val="333333"/>
                          </a:solidFill>
                          <a:effectLst/>
                          <a:latin typeface="+mn-lt"/>
                        </a:rPr>
                        <a:t>Adjustable height</a:t>
                      </a:r>
                      <a:endParaRPr lang="en-US" sz="9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03902946"/>
                  </a:ext>
                </a:extLst>
              </a:tr>
              <a:tr h="2413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333333"/>
                          </a:solidFill>
                          <a:effectLst/>
                          <a:latin typeface="+mn-lt"/>
                        </a:rPr>
                        <a:t>9.2</a:t>
                      </a:r>
                      <a:endParaRPr lang="en-US" sz="9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333333"/>
                          </a:solidFill>
                          <a:effectLst/>
                          <a:latin typeface="+mn-lt"/>
                        </a:rPr>
                        <a:t>Antenna Calibration</a:t>
                      </a:r>
                      <a:endParaRPr lang="en-US" sz="9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a:solidFill>
                            <a:srgbClr val="333333"/>
                          </a:solidFill>
                          <a:effectLst/>
                          <a:latin typeface="+mn-lt"/>
                        </a:rPr>
                        <a:t>Listed on NGS Antenna Calibration page</a:t>
                      </a:r>
                      <a:endParaRPr lang="en-US" sz="9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95633780"/>
                  </a:ext>
                </a:extLst>
              </a:tr>
              <a:tr h="2413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mn-lt"/>
                        </a:rPr>
                        <a:t>9.3</a:t>
                      </a:r>
                      <a:endParaRPr lang="en-US" sz="9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mn-lt"/>
                        </a:rPr>
                        <a:t>RINEX version</a:t>
                      </a:r>
                      <a:endParaRPr lang="en-US" sz="9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a:solidFill>
                            <a:srgbClr val="000000"/>
                          </a:solidFill>
                          <a:effectLst/>
                          <a:latin typeface="+mn-lt"/>
                        </a:rPr>
                        <a:t>2.11 or newer</a:t>
                      </a:r>
                      <a:endParaRPr lang="en-US" sz="9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626880269"/>
                  </a:ext>
                </a:extLst>
              </a:tr>
              <a:tr h="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333333"/>
                          </a:solidFill>
                          <a:effectLst/>
                          <a:latin typeface="+mn-lt"/>
                        </a:rPr>
                        <a:t>9.4</a:t>
                      </a:r>
                      <a:endParaRPr lang="en-US" sz="9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333333"/>
                          </a:solidFill>
                          <a:effectLst/>
                          <a:latin typeface="+mn-lt"/>
                        </a:rPr>
                        <a:t>Ephemeris </a:t>
                      </a:r>
                      <a:endParaRPr lang="en-US" sz="900">
                        <a:effectLst/>
                        <a:latin typeface="+mn-lt"/>
                      </a:endParaRPr>
                    </a:p>
                    <a:p>
                      <a:pPr algn="r" rtl="0" fontAlgn="t">
                        <a:spcBef>
                          <a:spcPts val="0"/>
                        </a:spcBef>
                        <a:spcAft>
                          <a:spcPts val="0"/>
                        </a:spcAft>
                      </a:pPr>
                      <a:r>
                        <a:rPr lang="en-US" sz="900" b="1" i="0" u="none" strike="noStrike">
                          <a:solidFill>
                            <a:srgbClr val="333333"/>
                          </a:solidFill>
                          <a:effectLst/>
                          <a:latin typeface="+mn-lt"/>
                        </a:rPr>
                        <a:t>OPUS PP</a:t>
                      </a:r>
                      <a:endParaRPr lang="en-US" sz="900">
                        <a:effectLst/>
                        <a:latin typeface="+mn-lt"/>
                      </a:endParaRPr>
                    </a:p>
                    <a:p>
                      <a:pPr algn="r" rtl="0" fontAlgn="t">
                        <a:spcBef>
                          <a:spcPts val="0"/>
                        </a:spcBef>
                        <a:spcAft>
                          <a:spcPts val="0"/>
                        </a:spcAft>
                      </a:pPr>
                      <a:r>
                        <a:rPr lang="en-US" sz="900" b="1" i="0" u="none" strike="noStrike">
                          <a:solidFill>
                            <a:srgbClr val="333333"/>
                          </a:solidFill>
                          <a:effectLst/>
                          <a:latin typeface="+mn-lt"/>
                        </a:rPr>
                        <a:t>GVX PP</a:t>
                      </a:r>
                      <a:endParaRPr lang="en-US" sz="900">
                        <a:effectLst/>
                        <a:latin typeface="+mn-lt"/>
                      </a:endParaRPr>
                    </a:p>
                    <a:p>
                      <a:pPr algn="r" rtl="0" fontAlgn="t">
                        <a:spcBef>
                          <a:spcPts val="0"/>
                        </a:spcBef>
                        <a:spcAft>
                          <a:spcPts val="0"/>
                        </a:spcAft>
                      </a:pPr>
                      <a:r>
                        <a:rPr lang="en-US" sz="900" b="1" i="0" u="none" strike="noStrike">
                          <a:solidFill>
                            <a:srgbClr val="333333"/>
                          </a:solidFill>
                          <a:effectLst/>
                          <a:latin typeface="+mn-lt"/>
                        </a:rPr>
                        <a:t>GVX NRTK</a:t>
                      </a:r>
                      <a:endParaRPr lang="en-US" sz="900">
                        <a:effectLst/>
                        <a:latin typeface="+mn-lt"/>
                      </a:endParaRPr>
                    </a:p>
                    <a:p>
                      <a:pPr algn="r" rtl="0" fontAlgn="t">
                        <a:spcBef>
                          <a:spcPts val="0"/>
                        </a:spcBef>
                        <a:spcAft>
                          <a:spcPts val="0"/>
                        </a:spcAft>
                      </a:pPr>
                      <a:r>
                        <a:rPr lang="en-US" sz="900" b="1" i="0" u="none" strike="noStrike">
                          <a:solidFill>
                            <a:srgbClr val="333333"/>
                          </a:solidFill>
                          <a:effectLst/>
                          <a:latin typeface="+mn-lt"/>
                        </a:rPr>
                        <a:t>GVX SRTK</a:t>
                      </a:r>
                      <a:endParaRPr lang="en-US" sz="9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a:effectLst/>
                          <a:latin typeface="+mn-lt"/>
                        </a:rPr>
                      </a:br>
                      <a:r>
                        <a:rPr lang="en-US" sz="900" b="0" i="0" u="none" strike="noStrike">
                          <a:solidFill>
                            <a:srgbClr val="000000"/>
                          </a:solidFill>
                          <a:effectLst/>
                          <a:latin typeface="+mn-lt"/>
                        </a:rPr>
                        <a:t>Final</a:t>
                      </a:r>
                      <a:endParaRPr lang="en-US" sz="900">
                        <a:effectLst/>
                        <a:latin typeface="+mn-lt"/>
                      </a:endParaRPr>
                    </a:p>
                    <a:p>
                      <a:pPr rtl="0" fontAlgn="t">
                        <a:spcBef>
                          <a:spcPts val="0"/>
                        </a:spcBef>
                        <a:spcAft>
                          <a:spcPts val="0"/>
                        </a:spcAft>
                      </a:pPr>
                      <a:r>
                        <a:rPr lang="en-US" sz="900" b="0" i="0" u="none" strike="noStrike">
                          <a:solidFill>
                            <a:srgbClr val="000000"/>
                          </a:solidFill>
                          <a:effectLst/>
                          <a:latin typeface="+mn-lt"/>
                        </a:rPr>
                        <a:t>Final</a:t>
                      </a:r>
                      <a:endParaRPr lang="en-US" sz="900">
                        <a:effectLst/>
                        <a:latin typeface="+mn-lt"/>
                      </a:endParaRPr>
                    </a:p>
                    <a:p>
                      <a:pPr rtl="0" fontAlgn="t">
                        <a:spcBef>
                          <a:spcPts val="0"/>
                        </a:spcBef>
                        <a:spcAft>
                          <a:spcPts val="0"/>
                        </a:spcAft>
                      </a:pPr>
                      <a:r>
                        <a:rPr lang="en-US" sz="900" b="0" i="0" u="none" strike="noStrike">
                          <a:solidFill>
                            <a:srgbClr val="000000"/>
                          </a:solidFill>
                          <a:effectLst/>
                          <a:latin typeface="+mn-lt"/>
                        </a:rPr>
                        <a:t>Broadcast</a:t>
                      </a:r>
                      <a:endParaRPr lang="en-US" sz="900">
                        <a:effectLst/>
                        <a:latin typeface="+mn-lt"/>
                      </a:endParaRPr>
                    </a:p>
                    <a:p>
                      <a:pPr rtl="0" fontAlgn="t">
                        <a:spcBef>
                          <a:spcPts val="0"/>
                        </a:spcBef>
                        <a:spcAft>
                          <a:spcPts val="0"/>
                        </a:spcAft>
                      </a:pPr>
                      <a:r>
                        <a:rPr lang="en-US" sz="900" b="0" i="0" u="none" strike="noStrike">
                          <a:solidFill>
                            <a:srgbClr val="000000"/>
                          </a:solidFill>
                          <a:effectLst/>
                          <a:latin typeface="+mn-lt"/>
                        </a:rPr>
                        <a:t>Broadcast</a:t>
                      </a:r>
                      <a:endParaRPr lang="en-US" sz="9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a:effectLst/>
                          <a:latin typeface="+mn-lt"/>
                        </a:rPr>
                      </a:br>
                      <a:r>
                        <a:rPr lang="en-US" sz="900" b="0" i="0" u="none" strike="noStrike">
                          <a:solidFill>
                            <a:srgbClr val="000000"/>
                          </a:solidFill>
                          <a:effectLst/>
                          <a:latin typeface="+mn-lt"/>
                        </a:rPr>
                        <a:t>Rapid</a:t>
                      </a:r>
                      <a:endParaRPr lang="en-US" sz="900">
                        <a:effectLst/>
                        <a:latin typeface="+mn-lt"/>
                      </a:endParaRPr>
                    </a:p>
                    <a:p>
                      <a:pPr rtl="0" fontAlgn="t">
                        <a:spcBef>
                          <a:spcPts val="0"/>
                        </a:spcBef>
                        <a:spcAft>
                          <a:spcPts val="0"/>
                        </a:spcAft>
                      </a:pPr>
                      <a:r>
                        <a:rPr lang="en-US" sz="900" b="0" i="0" u="none" strike="noStrike">
                          <a:solidFill>
                            <a:srgbClr val="000000"/>
                          </a:solidFill>
                          <a:effectLst/>
                          <a:latin typeface="+mn-lt"/>
                        </a:rPr>
                        <a:t>Rapid</a:t>
                      </a:r>
                      <a:endParaRPr lang="en-US" sz="900">
                        <a:effectLst/>
                        <a:latin typeface="+mn-lt"/>
                      </a:endParaRPr>
                    </a:p>
                    <a:p>
                      <a:pPr rtl="0" fontAlgn="t">
                        <a:spcBef>
                          <a:spcPts val="0"/>
                        </a:spcBef>
                        <a:spcAft>
                          <a:spcPts val="0"/>
                        </a:spcAft>
                      </a:pPr>
                      <a:r>
                        <a:rPr lang="en-US" sz="900" b="0" i="0" u="none" strike="noStrike">
                          <a:solidFill>
                            <a:srgbClr val="000000"/>
                          </a:solidFill>
                          <a:effectLst/>
                          <a:latin typeface="+mn-lt"/>
                        </a:rPr>
                        <a:t>Broadcast</a:t>
                      </a:r>
                      <a:endParaRPr lang="en-US" sz="900">
                        <a:effectLst/>
                        <a:latin typeface="+mn-lt"/>
                      </a:endParaRPr>
                    </a:p>
                    <a:p>
                      <a:pPr rtl="0" fontAlgn="t">
                        <a:spcBef>
                          <a:spcPts val="0"/>
                        </a:spcBef>
                        <a:spcAft>
                          <a:spcPts val="0"/>
                        </a:spcAft>
                      </a:pPr>
                      <a:r>
                        <a:rPr lang="en-US" sz="900" b="0" i="0" u="none" strike="noStrike">
                          <a:solidFill>
                            <a:srgbClr val="000000"/>
                          </a:solidFill>
                          <a:effectLst/>
                          <a:latin typeface="+mn-lt"/>
                        </a:rPr>
                        <a:t>Broadcast</a:t>
                      </a:r>
                      <a:endParaRPr lang="en-US" sz="9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br>
                        <a:rPr lang="en-US" sz="900" dirty="0">
                          <a:effectLst/>
                          <a:latin typeface="+mn-lt"/>
                        </a:rPr>
                      </a:br>
                      <a:r>
                        <a:rPr lang="en-US" sz="900" b="0" i="0" u="none" strike="noStrike" dirty="0">
                          <a:solidFill>
                            <a:srgbClr val="000000"/>
                          </a:solidFill>
                          <a:effectLst/>
                          <a:latin typeface="+mn-lt"/>
                        </a:rPr>
                        <a:t>Rapid</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Rapid</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Broadcast</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Broadcast</a:t>
                      </a:r>
                      <a:endParaRPr lang="en-US" sz="9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85326801"/>
                  </a:ext>
                </a:extLst>
              </a:tr>
            </a:tbl>
          </a:graphicData>
        </a:graphic>
      </p:graphicFrame>
      <p:sp>
        <p:nvSpPr>
          <p:cNvPr id="7" name="TextBox 6">
            <a:extLst>
              <a:ext uri="{FF2B5EF4-FFF2-40B4-BE49-F238E27FC236}">
                <a16:creationId xmlns:a16="http://schemas.microsoft.com/office/drawing/2014/main" id="{C4D76804-96BC-C34C-D8C5-5954D04168B0}"/>
              </a:ext>
            </a:extLst>
          </p:cNvPr>
          <p:cNvSpPr txBox="1"/>
          <p:nvPr/>
        </p:nvSpPr>
        <p:spPr>
          <a:xfrm>
            <a:off x="883920" y="1378585"/>
            <a:ext cx="7376884" cy="646331"/>
          </a:xfrm>
          <a:prstGeom prst="rect">
            <a:avLst/>
          </a:prstGeom>
          <a:noFill/>
        </p:spPr>
        <p:txBody>
          <a:bodyPr wrap="square">
            <a:spAutoFit/>
          </a:bodyPr>
          <a:lstStyle/>
          <a:p>
            <a:pPr defTabSz="457200"/>
            <a:r>
              <a:rPr lang="en-US" dirty="0">
                <a:solidFill>
                  <a:prstClr val="black"/>
                </a:solidFill>
                <a:latin typeface="Arial" panose="020B0604020202020204"/>
                <a:ea typeface="MS PGothic" panose="020B0600070205080204" pitchFamily="34" charset="-128"/>
              </a:rPr>
              <a:t>Table 9 - Standards for Equipment Used in Field Observations and Office Procedures</a:t>
            </a:r>
          </a:p>
        </p:txBody>
      </p:sp>
    </p:spTree>
    <p:extLst>
      <p:ext uri="{BB962C8B-B14F-4D97-AF65-F5344CB8AC3E}">
        <p14:creationId xmlns:p14="http://schemas.microsoft.com/office/powerpoint/2010/main" val="8470059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641FE0-7F55-F4DF-A3D3-FEAA9CE0494B}"/>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E2100C98-5592-5E4C-EA71-352739E912BF}"/>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CDB65F00-AA6D-0A5F-949B-9FDCC4783C58}"/>
              </a:ext>
            </a:extLst>
          </p:cNvPr>
          <p:cNvSpPr>
            <a:spLocks noGrp="1"/>
          </p:cNvSpPr>
          <p:nvPr>
            <p:ph type="sldNum" sz="quarter" idx="12"/>
          </p:nvPr>
        </p:nvSpPr>
        <p:spPr/>
        <p:txBody>
          <a:bodyPr/>
          <a:lstStyle/>
          <a:p>
            <a:pPr>
              <a:defRPr/>
            </a:pPr>
            <a:fld id="{2842C21F-AE33-4746-B537-1CCBA51D5359}" type="slidenum">
              <a:rPr lang="en-US" smtClean="0"/>
              <a:pPr>
                <a:defRPr/>
              </a:pPr>
              <a:t>26</a:t>
            </a:fld>
            <a:endParaRPr lang="en-US"/>
          </a:p>
        </p:txBody>
      </p:sp>
      <p:sp>
        <p:nvSpPr>
          <p:cNvPr id="5" name="Title 1">
            <a:extLst>
              <a:ext uri="{FF2B5EF4-FFF2-40B4-BE49-F238E27FC236}">
                <a16:creationId xmlns:a16="http://schemas.microsoft.com/office/drawing/2014/main" id="{41F0ACDF-83AB-BE9F-129C-80D6C4D42002}"/>
              </a:ext>
            </a:extLst>
          </p:cNvPr>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3600" kern="1200">
                <a:solidFill>
                  <a:schemeClr val="tx1"/>
                </a:solidFill>
                <a:latin typeface="+mj-lt"/>
                <a:ea typeface="MS PGothic" panose="020B0600070205080204" pitchFamily="34" charset="-128"/>
                <a:cs typeface="ＭＳ Ｐゴシック" charset="0"/>
              </a:defRPr>
            </a:lvl1pPr>
            <a:lvl2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altLang="en-US" sz="3600" b="0" i="0" u="none" strike="noStrike" kern="1200" cap="none" spc="0" normalizeH="0" baseline="0" noProof="0">
                <a:ln>
                  <a:noFill/>
                </a:ln>
                <a:solidFill>
                  <a:srgbClr val="000000"/>
                </a:solidFill>
                <a:effectLst/>
                <a:uLnTx/>
                <a:uFillTx/>
                <a:latin typeface="Times New Roman" panose="02020603050405020304"/>
                <a:ea typeface="MS PGothic" panose="020B0600070205080204" pitchFamily="34" charset="-128"/>
                <a:cs typeface="Arial" panose="020B0604020202020204" pitchFamily="34" charset="0"/>
              </a:rPr>
              <a:t>Standards for Required Documentation</a:t>
            </a:r>
            <a:endParaRPr kumimoji="0" lang="en-US" sz="36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endParaRPr>
          </a:p>
        </p:txBody>
      </p:sp>
      <p:sp>
        <p:nvSpPr>
          <p:cNvPr id="6" name="Rectangle 1">
            <a:extLst>
              <a:ext uri="{FF2B5EF4-FFF2-40B4-BE49-F238E27FC236}">
                <a16:creationId xmlns:a16="http://schemas.microsoft.com/office/drawing/2014/main" id="{EE245F0B-59D5-6FFF-4204-6BE74A4C9706}"/>
              </a:ext>
            </a:extLst>
          </p:cNvPr>
          <p:cNvSpPr>
            <a:spLocks noChangeArrowheads="1"/>
          </p:cNvSpPr>
          <p:nvPr/>
        </p:nvSpPr>
        <p:spPr bwMode="auto">
          <a:xfrm>
            <a:off x="882257" y="1379876"/>
            <a:ext cx="584374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hangingPunct="0"/>
            <a:r>
              <a:rPr lang="en-US" altLang="en-US" dirty="0">
                <a:solidFill>
                  <a:srgbClr val="000000"/>
                </a:solidFill>
                <a:latin typeface="Arial" panose="020B0604020202020204" pitchFamily="34" charset="0"/>
                <a:ea typeface="MS PGothic" panose="020B0600070205080204" pitchFamily="34" charset="-128"/>
                <a:cs typeface="Arial" panose="020B0604020202020204" pitchFamily="34" charset="0"/>
              </a:rPr>
              <a:t>Table 10 - Standards for Required Documentation</a:t>
            </a:r>
            <a:endParaRPr lang="en-US" altLang="en-US" sz="1000" dirty="0">
              <a:solidFill>
                <a:prstClr val="black"/>
              </a:solidFill>
              <a:latin typeface="Calibri" panose="020F0502020204030204" pitchFamily="34" charset="0"/>
              <a:ea typeface="MS PGothic" panose="020B0600070205080204" pitchFamily="34" charset="-128"/>
            </a:endParaRPr>
          </a:p>
        </p:txBody>
      </p:sp>
      <p:graphicFrame>
        <p:nvGraphicFramePr>
          <p:cNvPr id="7" name="Content Placeholder 6">
            <a:extLst>
              <a:ext uri="{FF2B5EF4-FFF2-40B4-BE49-F238E27FC236}">
                <a16:creationId xmlns:a16="http://schemas.microsoft.com/office/drawing/2014/main" id="{C756B102-B7F6-C75F-4E7A-6819A443A478}"/>
              </a:ext>
            </a:extLst>
          </p:cNvPr>
          <p:cNvGraphicFramePr>
            <a:graphicFrameLocks/>
          </p:cNvGraphicFramePr>
          <p:nvPr>
            <p:extLst>
              <p:ext uri="{D42A27DB-BD31-4B8C-83A1-F6EECF244321}">
                <p14:modId xmlns:p14="http://schemas.microsoft.com/office/powerpoint/2010/main" val="1457280184"/>
              </p:ext>
            </p:extLst>
          </p:nvPr>
        </p:nvGraphicFramePr>
        <p:xfrm>
          <a:off x="871220" y="2049423"/>
          <a:ext cx="7376884" cy="1518920"/>
        </p:xfrm>
        <a:graphic>
          <a:graphicData uri="http://schemas.openxmlformats.org/drawingml/2006/table">
            <a:tbl>
              <a:tblPr/>
              <a:tblGrid>
                <a:gridCol w="474980">
                  <a:extLst>
                    <a:ext uri="{9D8B030D-6E8A-4147-A177-3AD203B41FA5}">
                      <a16:colId xmlns:a16="http://schemas.microsoft.com/office/drawing/2014/main" val="2960546178"/>
                    </a:ext>
                  </a:extLst>
                </a:gridCol>
                <a:gridCol w="2432050">
                  <a:extLst>
                    <a:ext uri="{9D8B030D-6E8A-4147-A177-3AD203B41FA5}">
                      <a16:colId xmlns:a16="http://schemas.microsoft.com/office/drawing/2014/main" val="685903988"/>
                    </a:ext>
                  </a:extLst>
                </a:gridCol>
                <a:gridCol w="1519100">
                  <a:extLst>
                    <a:ext uri="{9D8B030D-6E8A-4147-A177-3AD203B41FA5}">
                      <a16:colId xmlns:a16="http://schemas.microsoft.com/office/drawing/2014/main" val="2065461772"/>
                    </a:ext>
                  </a:extLst>
                </a:gridCol>
                <a:gridCol w="1475377">
                  <a:extLst>
                    <a:ext uri="{9D8B030D-6E8A-4147-A177-3AD203B41FA5}">
                      <a16:colId xmlns:a16="http://schemas.microsoft.com/office/drawing/2014/main" val="718570151"/>
                    </a:ext>
                  </a:extLst>
                </a:gridCol>
                <a:gridCol w="1475377">
                  <a:extLst>
                    <a:ext uri="{9D8B030D-6E8A-4147-A177-3AD203B41FA5}">
                      <a16:colId xmlns:a16="http://schemas.microsoft.com/office/drawing/2014/main" val="1840003856"/>
                    </a:ext>
                  </a:extLst>
                </a:gridCol>
              </a:tblGrid>
              <a:tr h="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fontAlgn="t"/>
                      <a:br>
                        <a:rPr lang="en-US" sz="1100" dirty="0">
                          <a:effectLst/>
                          <a:latin typeface="+mn-lt"/>
                        </a:rPr>
                      </a:br>
                      <a:endParaRPr lang="en-US" sz="11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000000"/>
                          </a:solidFill>
                          <a:effectLst/>
                          <a:latin typeface="+mn-lt"/>
                        </a:rPr>
                        <a:t>Requirement</a:t>
                      </a:r>
                      <a:endParaRPr lang="en-US" sz="11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000000"/>
                          </a:solidFill>
                          <a:effectLst/>
                          <a:latin typeface="+mn-lt"/>
                        </a:rPr>
                        <a:t>PRIMARY</a:t>
                      </a:r>
                      <a:endParaRPr lang="en-US" sz="11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000000"/>
                          </a:solidFill>
                          <a:effectLst/>
                          <a:latin typeface="+mn-lt"/>
                        </a:rPr>
                        <a:t>SECONDARY</a:t>
                      </a:r>
                      <a:endParaRPr lang="en-US" sz="11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1100" b="1" i="0" u="none" strike="noStrike" dirty="0">
                          <a:solidFill>
                            <a:srgbClr val="000000"/>
                          </a:solidFill>
                          <a:effectLst/>
                          <a:latin typeface="+mn-lt"/>
                        </a:rPr>
                        <a:t>LOCAL</a:t>
                      </a:r>
                      <a:endParaRPr lang="en-US" sz="11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3147468865"/>
                  </a:ext>
                </a:extLst>
              </a:tr>
              <a:tr h="2413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Arial" panose="020B0604020202020204" pitchFamily="34" charset="0"/>
                        </a:rPr>
                        <a:t>10.1</a:t>
                      </a:r>
                      <a:endParaRPr lang="en-US" sz="1800" b="1"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Arial" panose="020B0604020202020204" pitchFamily="34" charset="0"/>
                        </a:rPr>
                        <a:t>Project Proposal</a:t>
                      </a:r>
                      <a:endParaRPr lang="en-US" sz="1800" b="1"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Arial" panose="020B0604020202020204" pitchFamily="34" charset="0"/>
                        </a:rPr>
                        <a:t>See: OPUS Projects User Guide</a:t>
                      </a:r>
                      <a:endParaRPr lang="en-US" sz="1800" b="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73517184"/>
                  </a:ext>
                </a:extLst>
              </a:tr>
              <a:tr h="2413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Arial" panose="020B0604020202020204" pitchFamily="34" charset="0"/>
                        </a:rPr>
                        <a:t>10.2</a:t>
                      </a:r>
                      <a:endParaRPr lang="en-US" sz="1800" b="1">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Arial" panose="020B0604020202020204" pitchFamily="34" charset="0"/>
                        </a:rPr>
                        <a:t>Field Observation Logs</a:t>
                      </a:r>
                      <a:endParaRPr lang="en-US" sz="1800" b="1"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Arial" panose="020B0604020202020204" pitchFamily="34" charset="0"/>
                        </a:rPr>
                        <a:t>See: OPUS Projects User Guide</a:t>
                      </a:r>
                      <a:endParaRPr lang="en-US" sz="1800" b="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91559244"/>
                  </a:ext>
                </a:extLst>
              </a:tr>
              <a:tr h="2413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Arial" panose="020B0604020202020204" pitchFamily="34" charset="0"/>
                        </a:rPr>
                        <a:t>10.3</a:t>
                      </a:r>
                      <a:endParaRPr lang="en-US" sz="1800" b="1">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err="1">
                          <a:solidFill>
                            <a:srgbClr val="000000"/>
                          </a:solidFill>
                          <a:effectLst/>
                          <a:latin typeface="Arial" panose="020B0604020202020204" pitchFamily="34" charset="0"/>
                        </a:rPr>
                        <a:t>Windesc</a:t>
                      </a:r>
                      <a:endParaRPr lang="en-US" sz="1800" b="1"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Arial" panose="020B0604020202020204" pitchFamily="34" charset="0"/>
                        </a:rPr>
                        <a:t>See: OPUS Projects User Guide</a:t>
                      </a:r>
                      <a:endParaRPr lang="en-US" sz="1800" b="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98444111"/>
                  </a:ext>
                </a:extLst>
              </a:tr>
              <a:tr h="2413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Arial" panose="020B0604020202020204" pitchFamily="34" charset="0"/>
                        </a:rPr>
                        <a:t>10.4</a:t>
                      </a:r>
                      <a:endParaRPr lang="en-US" sz="1800" b="1">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Arial" panose="020B0604020202020204" pitchFamily="34" charset="0"/>
                        </a:rPr>
                        <a:t>Project Report</a:t>
                      </a:r>
                      <a:endParaRPr lang="en-US" sz="1800" b="1"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Arial" panose="020B0604020202020204" pitchFamily="34" charset="0"/>
                        </a:rPr>
                        <a:t>See: OPUS Projects User Guide</a:t>
                      </a:r>
                      <a:endParaRPr lang="en-US" sz="1800" b="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729614294"/>
                  </a:ext>
                </a:extLst>
              </a:tr>
            </a:tbl>
          </a:graphicData>
        </a:graphic>
      </p:graphicFrame>
    </p:spTree>
    <p:extLst>
      <p:ext uri="{BB962C8B-B14F-4D97-AF65-F5344CB8AC3E}">
        <p14:creationId xmlns:p14="http://schemas.microsoft.com/office/powerpoint/2010/main" val="33770767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D38666A-5521-BEFE-42B6-A1F9241ED93E}"/>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E19CB0A7-50A6-C4B9-97EF-847F1499D6DB}"/>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F44DD90E-A917-09D7-F877-EA8F6CBDE009}"/>
              </a:ext>
            </a:extLst>
          </p:cNvPr>
          <p:cNvSpPr>
            <a:spLocks noGrp="1"/>
          </p:cNvSpPr>
          <p:nvPr>
            <p:ph type="sldNum" sz="quarter" idx="12"/>
          </p:nvPr>
        </p:nvSpPr>
        <p:spPr/>
        <p:txBody>
          <a:bodyPr/>
          <a:lstStyle/>
          <a:p>
            <a:pPr>
              <a:defRPr/>
            </a:pPr>
            <a:fld id="{2842C21F-AE33-4746-B537-1CCBA51D5359}" type="slidenum">
              <a:rPr lang="en-US" smtClean="0"/>
              <a:pPr>
                <a:defRPr/>
              </a:pPr>
              <a:t>27</a:t>
            </a:fld>
            <a:endParaRPr lang="en-US"/>
          </a:p>
        </p:txBody>
      </p:sp>
      <p:sp>
        <p:nvSpPr>
          <p:cNvPr id="5" name="Title 1">
            <a:extLst>
              <a:ext uri="{FF2B5EF4-FFF2-40B4-BE49-F238E27FC236}">
                <a16:creationId xmlns:a16="http://schemas.microsoft.com/office/drawing/2014/main" id="{8EFED3E3-00E8-E2B9-BBFB-ECEC3784E079}"/>
              </a:ext>
            </a:extLst>
          </p:cNvPr>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3600" kern="1200">
                <a:solidFill>
                  <a:schemeClr val="tx1"/>
                </a:solidFill>
                <a:latin typeface="+mj-lt"/>
                <a:ea typeface="MS PGothic" panose="020B0600070205080204" pitchFamily="34" charset="-128"/>
                <a:cs typeface="ＭＳ Ｐゴシック" charset="0"/>
              </a:defRPr>
            </a:lvl1pPr>
            <a:lvl2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rPr>
              <a:t>Specifications</a:t>
            </a:r>
            <a:endParaRPr kumimoji="0" lang="en-US" sz="36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endParaRPr>
          </a:p>
        </p:txBody>
      </p:sp>
      <p:sp>
        <p:nvSpPr>
          <p:cNvPr id="6" name="Content Placeholder 2">
            <a:extLst>
              <a:ext uri="{FF2B5EF4-FFF2-40B4-BE49-F238E27FC236}">
                <a16:creationId xmlns:a16="http://schemas.microsoft.com/office/drawing/2014/main" id="{C3C4612F-45DD-F90A-23F5-B5FD32556972}"/>
              </a:ext>
            </a:extLst>
          </p:cNvPr>
          <p:cNvSpPr txBox="1">
            <a:spLocks/>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panose="020B0604020202020204" pitchFamily="34" charset="0"/>
              <a:buChar char="•"/>
              <a:defRPr sz="2800" kern="1200" baseline="0">
                <a:solidFill>
                  <a:schemeClr val="tx1"/>
                </a:solidFill>
                <a:latin typeface="Times New Roman" panose="02020603050405020304" pitchFamily="18" charset="0"/>
                <a:ea typeface="MS PGothic" panose="020B0600070205080204" pitchFamily="34" charset="-128"/>
                <a:cs typeface="ＭＳ Ｐゴシック" charset="0"/>
              </a:defRPr>
            </a:lvl1pPr>
            <a:lvl2pPr marL="742950" indent="-28575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j-lt"/>
                <a:ea typeface="MS PGothic" panose="020B0600070205080204" pitchFamily="34" charset="-128"/>
                <a:cs typeface="+mn-cs"/>
              </a:defRPr>
            </a:lvl2pPr>
            <a:lvl3pPr marL="1143000" indent="-228600" algn="l" defTabSz="457200" rtl="0" eaLnBrk="1" fontAlgn="base" hangingPunct="1">
              <a:spcBef>
                <a:spcPct val="20000"/>
              </a:spcBef>
              <a:spcAft>
                <a:spcPct val="0"/>
              </a:spcAft>
              <a:buFont typeface="Arial" panose="020B0604020202020204" pitchFamily="34" charset="0"/>
              <a:buChar char="•"/>
              <a:defRPr sz="2000" kern="1200" baseline="0">
                <a:solidFill>
                  <a:schemeClr val="tx1"/>
                </a:solidFill>
                <a:latin typeface="Times New Roman" panose="02020603050405020304" pitchFamily="18" charset="0"/>
                <a:ea typeface="MS PGothic" panose="020B0600070205080204" pitchFamily="34" charset="-128"/>
                <a:cs typeface="Times New Roman" panose="02020603050405020304" pitchFamily="18" charset="0"/>
              </a:defRPr>
            </a:lvl3pPr>
            <a:lvl4pPr marL="1600200" indent="-228600" algn="l" defTabSz="457200" rtl="0" eaLnBrk="1" fontAlgn="base" hangingPunct="1">
              <a:spcBef>
                <a:spcPct val="20000"/>
              </a:spcBef>
              <a:spcAft>
                <a:spcPct val="0"/>
              </a:spcAft>
              <a:buFont typeface="Arial" panose="020B0604020202020204" pitchFamily="34" charset="0"/>
              <a:buChar char="–"/>
              <a:defRPr sz="1800" kern="1200" baseline="0">
                <a:solidFill>
                  <a:schemeClr val="tx1"/>
                </a:solidFill>
                <a:latin typeface="Times New Roman" panose="02020603050405020304" pitchFamily="18" charset="0"/>
                <a:ea typeface="MS PGothic" panose="020B0600070205080204" pitchFamily="34" charset="-128"/>
                <a:cs typeface="+mn-cs"/>
              </a:defRPr>
            </a:lvl4pPr>
            <a:lvl5pPr marL="2057400" indent="-228600" algn="l" defTabSz="457200" rtl="0" eaLnBrk="1" fontAlgn="base" hangingPunct="1">
              <a:spcBef>
                <a:spcPct val="20000"/>
              </a:spcBef>
              <a:spcAft>
                <a:spcPct val="0"/>
              </a:spcAft>
              <a:buFont typeface="Arial" panose="020B0604020202020204" pitchFamily="34" charset="0"/>
              <a:buChar char="»"/>
              <a:defRPr sz="1800" kern="1200" baseline="0">
                <a:solidFill>
                  <a:schemeClr val="tx1"/>
                </a:solidFill>
                <a:latin typeface="Times New Roman" panose="02020603050405020304" pitchFamily="18" charset="0"/>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2800" b="0" i="0" u="none" strike="noStrike" kern="1200" cap="none" spc="0" normalizeH="0" baseline="0" noProof="0">
                <a:ln>
                  <a:noFill/>
                </a:ln>
                <a:solidFill>
                  <a:sysClr val="windowText" lastClr="000000"/>
                </a:solidFill>
                <a:effectLst/>
                <a:uLnTx/>
                <a:uFillTx/>
                <a:latin typeface="Times New Roman" panose="02020603050405020304" pitchFamily="18" charset="0"/>
                <a:ea typeface="MS PGothic" panose="020B0600070205080204" pitchFamily="34" charset="-128"/>
              </a:rPr>
              <a:t>The Specifications explain each standard and/or describe how to meet the standard. </a:t>
            </a:r>
          </a:p>
          <a:p>
            <a:pPr marL="342900" marR="0" lvl="0" indent="-34290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endParaRPr kumimoji="0" lang="en-US" sz="2800" b="0" i="0" u="none" strike="noStrike" kern="1200" cap="none" spc="0" normalizeH="0" baseline="0" noProof="0">
              <a:ln>
                <a:noFill/>
              </a:ln>
              <a:solidFill>
                <a:sysClr val="windowText" lastClr="000000"/>
              </a:solidFill>
              <a:effectLst/>
              <a:uLnTx/>
              <a:uFillTx/>
              <a:latin typeface="Times New Roman" panose="02020603050405020304" pitchFamily="18" charset="0"/>
              <a:ea typeface="MS PGothic" panose="020B0600070205080204" pitchFamily="34" charset="-128"/>
            </a:endParaRPr>
          </a:p>
          <a:p>
            <a:pPr marL="342900" marR="0" lvl="0" indent="-34290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2800" b="0" i="0" u="none" strike="noStrike" kern="1200" cap="none" spc="0" normalizeH="0" baseline="0" noProof="0">
                <a:ln>
                  <a:noFill/>
                </a:ln>
                <a:solidFill>
                  <a:sysClr val="windowText" lastClr="000000"/>
                </a:solidFill>
                <a:effectLst/>
                <a:uLnTx/>
                <a:uFillTx/>
                <a:latin typeface="Times New Roman" panose="02020603050405020304" pitchFamily="18" charset="0"/>
                <a:ea typeface="MS PGothic" panose="020B0600070205080204" pitchFamily="34" charset="-128"/>
              </a:rPr>
              <a:t>The Specifications section is arranged by Table and then each standard is discussed separately in the order found in the Table. </a:t>
            </a:r>
          </a:p>
          <a:p>
            <a:pPr marL="342900" marR="0" lvl="0" indent="-34290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S PGothic" panose="020B0600070205080204" pitchFamily="34" charset="-128"/>
            </a:endParaRPr>
          </a:p>
        </p:txBody>
      </p:sp>
    </p:spTree>
    <p:extLst>
      <p:ext uri="{BB962C8B-B14F-4D97-AF65-F5344CB8AC3E}">
        <p14:creationId xmlns:p14="http://schemas.microsoft.com/office/powerpoint/2010/main" val="3616877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D38666A-5521-BEFE-42B6-A1F9241ED93E}"/>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E19CB0A7-50A6-C4B9-97EF-847F1499D6DB}"/>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F44DD90E-A917-09D7-F877-EA8F6CBDE009}"/>
              </a:ext>
            </a:extLst>
          </p:cNvPr>
          <p:cNvSpPr>
            <a:spLocks noGrp="1"/>
          </p:cNvSpPr>
          <p:nvPr>
            <p:ph type="sldNum" sz="quarter" idx="12"/>
          </p:nvPr>
        </p:nvSpPr>
        <p:spPr/>
        <p:txBody>
          <a:bodyPr/>
          <a:lstStyle/>
          <a:p>
            <a:pPr>
              <a:defRPr/>
            </a:pPr>
            <a:fld id="{2842C21F-AE33-4746-B537-1CCBA51D5359}" type="slidenum">
              <a:rPr lang="en-US" smtClean="0"/>
              <a:pPr>
                <a:defRPr/>
              </a:pPr>
              <a:t>28</a:t>
            </a:fld>
            <a:endParaRPr lang="en-US"/>
          </a:p>
        </p:txBody>
      </p:sp>
      <p:sp>
        <p:nvSpPr>
          <p:cNvPr id="5" name="Title 1">
            <a:extLst>
              <a:ext uri="{FF2B5EF4-FFF2-40B4-BE49-F238E27FC236}">
                <a16:creationId xmlns:a16="http://schemas.microsoft.com/office/drawing/2014/main" id="{8388848D-CB5B-78BD-8172-DF65303B0CFA}"/>
              </a:ext>
            </a:extLst>
          </p:cNvPr>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3600" kern="1200">
                <a:solidFill>
                  <a:schemeClr val="tx1"/>
                </a:solidFill>
                <a:latin typeface="+mj-lt"/>
                <a:ea typeface="MS PGothic" panose="020B0600070205080204" pitchFamily="34" charset="-128"/>
                <a:cs typeface="ＭＳ Ｐゴシック" charset="0"/>
              </a:defRPr>
            </a:lvl1pPr>
            <a:lvl2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rPr>
              <a:t>Examples</a:t>
            </a:r>
            <a:endParaRPr kumimoji="0" lang="en-US" sz="36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endParaRPr>
          </a:p>
        </p:txBody>
      </p:sp>
      <p:sp>
        <p:nvSpPr>
          <p:cNvPr id="6" name="Content Placeholder 2">
            <a:extLst>
              <a:ext uri="{FF2B5EF4-FFF2-40B4-BE49-F238E27FC236}">
                <a16:creationId xmlns:a16="http://schemas.microsoft.com/office/drawing/2014/main" id="{67D562D2-06DD-78A2-A198-F13662AE94FC}"/>
              </a:ext>
            </a:extLst>
          </p:cNvPr>
          <p:cNvSpPr txBox="1">
            <a:spLocks/>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panose="020B0604020202020204" pitchFamily="34" charset="0"/>
              <a:buChar char="•"/>
              <a:defRPr sz="2800" kern="1200" baseline="0">
                <a:solidFill>
                  <a:schemeClr val="tx1"/>
                </a:solidFill>
                <a:latin typeface="Times New Roman" panose="02020603050405020304" pitchFamily="18" charset="0"/>
                <a:ea typeface="MS PGothic" panose="020B0600070205080204" pitchFamily="34" charset="-128"/>
                <a:cs typeface="ＭＳ Ｐゴシック" charset="0"/>
              </a:defRPr>
            </a:lvl1pPr>
            <a:lvl2pPr marL="742950" indent="-28575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j-lt"/>
                <a:ea typeface="MS PGothic" panose="020B0600070205080204" pitchFamily="34" charset="-128"/>
                <a:cs typeface="+mn-cs"/>
              </a:defRPr>
            </a:lvl2pPr>
            <a:lvl3pPr marL="1143000" indent="-228600" algn="l" defTabSz="457200" rtl="0" eaLnBrk="1" fontAlgn="base" hangingPunct="1">
              <a:spcBef>
                <a:spcPct val="20000"/>
              </a:spcBef>
              <a:spcAft>
                <a:spcPct val="0"/>
              </a:spcAft>
              <a:buFont typeface="Arial" panose="020B0604020202020204" pitchFamily="34" charset="0"/>
              <a:buChar char="•"/>
              <a:defRPr sz="2000" kern="1200" baseline="0">
                <a:solidFill>
                  <a:schemeClr val="tx1"/>
                </a:solidFill>
                <a:latin typeface="Times New Roman" panose="02020603050405020304" pitchFamily="18" charset="0"/>
                <a:ea typeface="MS PGothic" panose="020B0600070205080204" pitchFamily="34" charset="-128"/>
                <a:cs typeface="Times New Roman" panose="02020603050405020304" pitchFamily="18" charset="0"/>
              </a:defRPr>
            </a:lvl3pPr>
            <a:lvl4pPr marL="1600200" indent="-228600" algn="l" defTabSz="457200" rtl="0" eaLnBrk="1" fontAlgn="base" hangingPunct="1">
              <a:spcBef>
                <a:spcPct val="20000"/>
              </a:spcBef>
              <a:spcAft>
                <a:spcPct val="0"/>
              </a:spcAft>
              <a:buFont typeface="Arial" panose="020B0604020202020204" pitchFamily="34" charset="0"/>
              <a:buChar char="–"/>
              <a:defRPr sz="1800" kern="1200" baseline="0">
                <a:solidFill>
                  <a:schemeClr val="tx1"/>
                </a:solidFill>
                <a:latin typeface="Times New Roman" panose="02020603050405020304" pitchFamily="18" charset="0"/>
                <a:ea typeface="MS PGothic" panose="020B0600070205080204" pitchFamily="34" charset="-128"/>
                <a:cs typeface="+mn-cs"/>
              </a:defRPr>
            </a:lvl4pPr>
            <a:lvl5pPr marL="2057400" indent="-228600" algn="l" defTabSz="457200" rtl="0" eaLnBrk="1" fontAlgn="base" hangingPunct="1">
              <a:spcBef>
                <a:spcPct val="20000"/>
              </a:spcBef>
              <a:spcAft>
                <a:spcPct val="0"/>
              </a:spcAft>
              <a:buFont typeface="Arial" panose="020B0604020202020204" pitchFamily="34" charset="0"/>
              <a:buChar char="»"/>
              <a:defRPr sz="1800" kern="1200" baseline="0">
                <a:solidFill>
                  <a:schemeClr val="tx1"/>
                </a:solidFill>
                <a:latin typeface="Times New Roman" panose="02020603050405020304" pitchFamily="18" charset="0"/>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2800" b="0" i="0" u="none" strike="noStrike" kern="1200" cap="none" spc="0" normalizeH="0" baseline="0" noProof="0">
                <a:ln>
                  <a:noFill/>
                </a:ln>
                <a:solidFill>
                  <a:sysClr val="windowText" lastClr="000000"/>
                </a:solidFill>
                <a:effectLst/>
                <a:uLnTx/>
                <a:uFillTx/>
                <a:latin typeface="Times New Roman" panose="02020603050405020304" pitchFamily="18" charset="0"/>
                <a:ea typeface="MS PGothic" panose="020B0600070205080204" pitchFamily="34" charset="-128"/>
              </a:rPr>
              <a:t>The next several slides will illustrate a few key concepts.</a:t>
            </a:r>
          </a:p>
          <a:p>
            <a:pPr marL="742950" marR="0" lvl="1" indent="-28575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24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cs typeface="+mn-cs"/>
              </a:rPr>
              <a:t>Vector steps &amp; vector chains</a:t>
            </a:r>
          </a:p>
          <a:p>
            <a:pPr marL="742950" marR="0" lvl="1" indent="-28575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24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cs typeface="+mn-cs"/>
              </a:rPr>
              <a:t>Multi-hub network, joining of vector chains</a:t>
            </a:r>
          </a:p>
          <a:p>
            <a:pPr marL="742950" marR="0" lvl="1" indent="-28575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24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cs typeface="+mn-cs"/>
              </a:rPr>
              <a:t>Multi-hub network, limiting vector lengths</a:t>
            </a:r>
            <a:endParaRPr kumimoji="0" lang="en-US" sz="24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cs typeface="+mn-cs"/>
            </a:endParaRPr>
          </a:p>
        </p:txBody>
      </p:sp>
    </p:spTree>
    <p:extLst>
      <p:ext uri="{BB962C8B-B14F-4D97-AF65-F5344CB8AC3E}">
        <p14:creationId xmlns:p14="http://schemas.microsoft.com/office/powerpoint/2010/main" val="1502355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D38666A-5521-BEFE-42B6-A1F9241ED93E}"/>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E19CB0A7-50A6-C4B9-97EF-847F1499D6DB}"/>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F44DD90E-A917-09D7-F877-EA8F6CBDE009}"/>
              </a:ext>
            </a:extLst>
          </p:cNvPr>
          <p:cNvSpPr>
            <a:spLocks noGrp="1"/>
          </p:cNvSpPr>
          <p:nvPr>
            <p:ph type="sldNum" sz="quarter" idx="12"/>
          </p:nvPr>
        </p:nvSpPr>
        <p:spPr/>
        <p:txBody>
          <a:bodyPr/>
          <a:lstStyle/>
          <a:p>
            <a:pPr>
              <a:defRPr/>
            </a:pPr>
            <a:fld id="{2842C21F-AE33-4746-B537-1CCBA51D5359}" type="slidenum">
              <a:rPr lang="en-US" smtClean="0"/>
              <a:pPr>
                <a:defRPr/>
              </a:pPr>
              <a:t>29</a:t>
            </a:fld>
            <a:endParaRPr lang="en-US"/>
          </a:p>
        </p:txBody>
      </p:sp>
      <p:sp>
        <p:nvSpPr>
          <p:cNvPr id="5" name="TextBox 4">
            <a:extLst>
              <a:ext uri="{FF2B5EF4-FFF2-40B4-BE49-F238E27FC236}">
                <a16:creationId xmlns:a16="http://schemas.microsoft.com/office/drawing/2014/main" id="{461F5B1D-9CC4-5DEB-E569-9B91F833BBCC}"/>
              </a:ext>
            </a:extLst>
          </p:cNvPr>
          <p:cNvSpPr txBox="1"/>
          <p:nvPr/>
        </p:nvSpPr>
        <p:spPr>
          <a:xfrm rot="20920806">
            <a:off x="5473466" y="5685490"/>
            <a:ext cx="3419479" cy="338554"/>
          </a:xfrm>
          <a:prstGeom prst="rect">
            <a:avLst/>
          </a:prstGeom>
          <a:noFill/>
        </p:spPr>
        <p:txBody>
          <a:bodyPr wrap="square" rtlCol="0">
            <a:spAutoFit/>
          </a:bodyPr>
          <a:lstStyle/>
          <a:p>
            <a:pPr defTabSz="457200"/>
            <a:r>
              <a:rPr lang="en-US" sz="1600" dirty="0">
                <a:solidFill>
                  <a:srgbClr val="FF0000"/>
                </a:solidFill>
                <a:latin typeface="Arial" panose="020B0604020202020204"/>
                <a:ea typeface="MS PGothic" panose="020B0600070205080204" pitchFamily="34" charset="-128"/>
              </a:rPr>
              <a:t>Vector Steps &amp; Vector Chains</a:t>
            </a:r>
          </a:p>
        </p:txBody>
      </p:sp>
      <p:sp>
        <p:nvSpPr>
          <p:cNvPr id="6" name="TextBox 5">
            <a:extLst>
              <a:ext uri="{FF2B5EF4-FFF2-40B4-BE49-F238E27FC236}">
                <a16:creationId xmlns:a16="http://schemas.microsoft.com/office/drawing/2014/main" id="{80226B5C-4B4A-DFB5-C832-A13FDEEAA2C8}"/>
              </a:ext>
            </a:extLst>
          </p:cNvPr>
          <p:cNvSpPr txBox="1"/>
          <p:nvPr/>
        </p:nvSpPr>
        <p:spPr>
          <a:xfrm>
            <a:off x="907262" y="3189879"/>
            <a:ext cx="7482358" cy="338554"/>
          </a:xfrm>
          <a:prstGeom prst="rect">
            <a:avLst/>
          </a:prstGeom>
          <a:noFill/>
        </p:spPr>
        <p:txBody>
          <a:bodyPr wrap="square" rtlCol="0">
            <a:spAutoFit/>
          </a:bodyPr>
          <a:lstStyle/>
          <a:p>
            <a:pPr defTabSz="457200"/>
            <a:r>
              <a:rPr lang="en-US" sz="1600" dirty="0">
                <a:solidFill>
                  <a:prstClr val="black"/>
                </a:solidFill>
                <a:latin typeface="Arial" panose="020B0604020202020204"/>
                <a:ea typeface="MS PGothic" panose="020B0600070205080204" pitchFamily="34" charset="-128"/>
              </a:rPr>
              <a:t>Table 5.7 – also effectively prohibits “daisy-chaining” or “leap-frogging” of vectors</a:t>
            </a:r>
          </a:p>
        </p:txBody>
      </p:sp>
      <p:sp>
        <p:nvSpPr>
          <p:cNvPr id="7" name="TextBox 6">
            <a:extLst>
              <a:ext uri="{FF2B5EF4-FFF2-40B4-BE49-F238E27FC236}">
                <a16:creationId xmlns:a16="http://schemas.microsoft.com/office/drawing/2014/main" id="{89C40602-3123-9E47-96AB-9358E9006ED7}"/>
              </a:ext>
            </a:extLst>
          </p:cNvPr>
          <p:cNvSpPr txBox="1"/>
          <p:nvPr/>
        </p:nvSpPr>
        <p:spPr>
          <a:xfrm>
            <a:off x="907263" y="501500"/>
            <a:ext cx="5580293" cy="338554"/>
          </a:xfrm>
          <a:prstGeom prst="rect">
            <a:avLst/>
          </a:prstGeom>
          <a:noFill/>
        </p:spPr>
        <p:txBody>
          <a:bodyPr wrap="square" rtlCol="0">
            <a:spAutoFit/>
          </a:bodyPr>
          <a:lstStyle/>
          <a:p>
            <a:pPr defTabSz="457200"/>
            <a:r>
              <a:rPr lang="en-US" sz="1600" dirty="0">
                <a:solidFill>
                  <a:prstClr val="black"/>
                </a:solidFill>
                <a:latin typeface="Arial" panose="020B0604020202020204"/>
                <a:ea typeface="MS PGothic" panose="020B0600070205080204" pitchFamily="34" charset="-128"/>
              </a:rPr>
              <a:t>Table 5.7 – Limits vector chains to 2 vector steps</a:t>
            </a:r>
          </a:p>
        </p:txBody>
      </p:sp>
      <p:pic>
        <p:nvPicPr>
          <p:cNvPr id="8" name="Picture 7" descr="Vectors connected in a simple tree-like pattern with minimal branching.">
            <a:extLst>
              <a:ext uri="{FF2B5EF4-FFF2-40B4-BE49-F238E27FC236}">
                <a16:creationId xmlns:a16="http://schemas.microsoft.com/office/drawing/2014/main" id="{29C8FA09-33F7-8C6C-C4CB-38D747FE5794}"/>
              </a:ext>
            </a:extLst>
          </p:cNvPr>
          <p:cNvPicPr>
            <a:picLocks noChangeAspect="1"/>
          </p:cNvPicPr>
          <p:nvPr/>
        </p:nvPicPr>
        <p:blipFill>
          <a:blip r:embed="rId3"/>
          <a:stretch>
            <a:fillRect/>
          </a:stretch>
        </p:blipFill>
        <p:spPr>
          <a:xfrm>
            <a:off x="1522771" y="951809"/>
            <a:ext cx="6784258" cy="2141247"/>
          </a:xfrm>
          <a:prstGeom prst="rect">
            <a:avLst/>
          </a:prstGeom>
        </p:spPr>
      </p:pic>
      <p:pic>
        <p:nvPicPr>
          <p:cNvPr id="9" name="Picture 8" descr="Vectors connected in a tree-like pattern with significant branching.">
            <a:extLst>
              <a:ext uri="{FF2B5EF4-FFF2-40B4-BE49-F238E27FC236}">
                <a16:creationId xmlns:a16="http://schemas.microsoft.com/office/drawing/2014/main" id="{810D5003-7880-026B-4A81-B9B991AC97E4}"/>
              </a:ext>
            </a:extLst>
          </p:cNvPr>
          <p:cNvPicPr>
            <a:picLocks noChangeAspect="1"/>
          </p:cNvPicPr>
          <p:nvPr/>
        </p:nvPicPr>
        <p:blipFill>
          <a:blip r:embed="rId4"/>
          <a:stretch>
            <a:fillRect/>
          </a:stretch>
        </p:blipFill>
        <p:spPr>
          <a:xfrm>
            <a:off x="1522766" y="3457389"/>
            <a:ext cx="6784263" cy="2141249"/>
          </a:xfrm>
          <a:prstGeom prst="rect">
            <a:avLst/>
          </a:prstGeom>
        </p:spPr>
      </p:pic>
    </p:spTree>
    <p:extLst>
      <p:ext uri="{BB962C8B-B14F-4D97-AF65-F5344CB8AC3E}">
        <p14:creationId xmlns:p14="http://schemas.microsoft.com/office/powerpoint/2010/main" val="19218901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77978-4FF5-4062-9B9A-765D2B94283F}"/>
              </a:ext>
            </a:extLst>
          </p:cNvPr>
          <p:cNvSpPr>
            <a:spLocks noGrp="1"/>
          </p:cNvSpPr>
          <p:nvPr>
            <p:ph type="title"/>
          </p:nvPr>
        </p:nvSpPr>
        <p:spPr/>
        <p:txBody>
          <a:bodyPr/>
          <a:lstStyle/>
          <a:p>
            <a:r>
              <a:rPr lang="en-US" dirty="0"/>
              <a:t>Slides vs Examples</a:t>
            </a:r>
          </a:p>
        </p:txBody>
      </p:sp>
      <p:sp>
        <p:nvSpPr>
          <p:cNvPr id="6" name="Content Placeholder 5">
            <a:extLst>
              <a:ext uri="{FF2B5EF4-FFF2-40B4-BE49-F238E27FC236}">
                <a16:creationId xmlns:a16="http://schemas.microsoft.com/office/drawing/2014/main" id="{ACA0D093-BCAD-4F3A-8E11-8C34FEFD9C81}"/>
              </a:ext>
            </a:extLst>
          </p:cNvPr>
          <p:cNvSpPr>
            <a:spLocks noGrp="1"/>
          </p:cNvSpPr>
          <p:nvPr>
            <p:ph idx="1"/>
          </p:nvPr>
        </p:nvSpPr>
        <p:spPr/>
        <p:txBody>
          <a:bodyPr/>
          <a:lstStyle/>
          <a:p>
            <a:r>
              <a:rPr lang="en-US" dirty="0"/>
              <a:t>The slides being used today are “canned” examples as a starting point for instructors.</a:t>
            </a:r>
          </a:p>
          <a:p>
            <a:r>
              <a:rPr lang="en-US" dirty="0"/>
              <a:t>I have elected to use the slides, and provide the data and training project with which I am familiar.</a:t>
            </a:r>
          </a:p>
          <a:p>
            <a:pPr lvl="1"/>
            <a:r>
              <a:rPr lang="en-US" dirty="0"/>
              <a:t>Training today – Chesapeake Tutorial Project</a:t>
            </a:r>
          </a:p>
        </p:txBody>
      </p:sp>
      <p:sp>
        <p:nvSpPr>
          <p:cNvPr id="3" name="Date Placeholder 2">
            <a:extLst>
              <a:ext uri="{FF2B5EF4-FFF2-40B4-BE49-F238E27FC236}">
                <a16:creationId xmlns:a16="http://schemas.microsoft.com/office/drawing/2014/main" id="{AB9E5E70-BE12-4C43-8870-4ACC0E440E13}"/>
              </a:ext>
            </a:extLst>
          </p:cNvPr>
          <p:cNvSpPr>
            <a:spLocks noGrp="1"/>
          </p:cNvSpPr>
          <p:nvPr>
            <p:ph type="dt" sz="half" idx="10"/>
          </p:nvPr>
        </p:nvSpPr>
        <p:spPr/>
        <p:txBody>
          <a:bodyPr/>
          <a:lstStyle/>
          <a:p>
            <a:pPr>
              <a:defRPr/>
            </a:pPr>
            <a:r>
              <a:rPr lang="en-US"/>
              <a:t>2023-10-16</a:t>
            </a:r>
            <a:endParaRPr lang="en-US" dirty="0"/>
          </a:p>
        </p:txBody>
      </p:sp>
      <p:sp>
        <p:nvSpPr>
          <p:cNvPr id="4" name="Footer Placeholder 3">
            <a:extLst>
              <a:ext uri="{FF2B5EF4-FFF2-40B4-BE49-F238E27FC236}">
                <a16:creationId xmlns:a16="http://schemas.microsoft.com/office/drawing/2014/main" id="{DAA2240A-6A0B-4D61-A16C-4D3B706DE4B8}"/>
              </a:ext>
            </a:extLst>
          </p:cNvPr>
          <p:cNvSpPr>
            <a:spLocks noGrp="1"/>
          </p:cNvSpPr>
          <p:nvPr>
            <p:ph type="ftr" sz="quarter" idx="11"/>
          </p:nvPr>
        </p:nvSpPr>
        <p:spPr/>
        <p:txBody>
          <a:bodyPr/>
          <a:lstStyle/>
          <a:p>
            <a:pPr>
              <a:defRPr/>
            </a:pPr>
            <a:r>
              <a:rPr lang="en-US"/>
              <a:t>Submit Project to NGS</a:t>
            </a:r>
          </a:p>
        </p:txBody>
      </p:sp>
      <p:sp>
        <p:nvSpPr>
          <p:cNvPr id="5" name="Slide Number Placeholder 4">
            <a:extLst>
              <a:ext uri="{FF2B5EF4-FFF2-40B4-BE49-F238E27FC236}">
                <a16:creationId xmlns:a16="http://schemas.microsoft.com/office/drawing/2014/main" id="{2FAEF053-741B-4319-A9CF-08F0B930C885}"/>
              </a:ext>
            </a:extLst>
          </p:cNvPr>
          <p:cNvSpPr>
            <a:spLocks noGrp="1"/>
          </p:cNvSpPr>
          <p:nvPr>
            <p:ph type="sldNum" sz="quarter" idx="12"/>
          </p:nvPr>
        </p:nvSpPr>
        <p:spPr/>
        <p:txBody>
          <a:bodyPr/>
          <a:lstStyle/>
          <a:p>
            <a:pPr>
              <a:defRPr/>
            </a:pPr>
            <a:fld id="{EB26A731-1E89-4A21-A26A-D51F11606EB3}" type="slidenum">
              <a:rPr lang="en-US" smtClean="0"/>
              <a:pPr>
                <a:defRPr/>
              </a:pPr>
              <a:t>3</a:t>
            </a:fld>
            <a:endParaRPr lang="en-US"/>
          </a:p>
        </p:txBody>
      </p:sp>
    </p:spTree>
    <p:extLst>
      <p:ext uri="{BB962C8B-B14F-4D97-AF65-F5344CB8AC3E}">
        <p14:creationId xmlns:p14="http://schemas.microsoft.com/office/powerpoint/2010/main" val="16974163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D38666A-5521-BEFE-42B6-A1F9241ED93E}"/>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E19CB0A7-50A6-C4B9-97EF-847F1499D6DB}"/>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F44DD90E-A917-09D7-F877-EA8F6CBDE009}"/>
              </a:ext>
            </a:extLst>
          </p:cNvPr>
          <p:cNvSpPr>
            <a:spLocks noGrp="1"/>
          </p:cNvSpPr>
          <p:nvPr>
            <p:ph type="sldNum" sz="quarter" idx="12"/>
          </p:nvPr>
        </p:nvSpPr>
        <p:spPr/>
        <p:txBody>
          <a:bodyPr/>
          <a:lstStyle/>
          <a:p>
            <a:pPr>
              <a:defRPr/>
            </a:pPr>
            <a:fld id="{2842C21F-AE33-4746-B537-1CCBA51D5359}" type="slidenum">
              <a:rPr lang="en-US" smtClean="0"/>
              <a:pPr>
                <a:defRPr/>
              </a:pPr>
              <a:t>30</a:t>
            </a:fld>
            <a:endParaRPr lang="en-US"/>
          </a:p>
        </p:txBody>
      </p:sp>
      <p:sp>
        <p:nvSpPr>
          <p:cNvPr id="5" name="TextBox 4">
            <a:extLst>
              <a:ext uri="{FF2B5EF4-FFF2-40B4-BE49-F238E27FC236}">
                <a16:creationId xmlns:a16="http://schemas.microsoft.com/office/drawing/2014/main" id="{A4E1CE95-D651-E48A-1BE3-EB6CAEC99A10}"/>
              </a:ext>
            </a:extLst>
          </p:cNvPr>
          <p:cNvSpPr txBox="1"/>
          <p:nvPr/>
        </p:nvSpPr>
        <p:spPr>
          <a:xfrm>
            <a:off x="321133" y="474345"/>
            <a:ext cx="7892142" cy="954107"/>
          </a:xfrm>
          <a:prstGeom prst="rect">
            <a:avLst/>
          </a:prstGeom>
          <a:noFill/>
        </p:spPr>
        <p:txBody>
          <a:bodyPr wrap="square">
            <a:spAutoFit/>
          </a:bodyPr>
          <a:lstStyle/>
          <a:p>
            <a:pPr defTabSz="457200"/>
            <a:r>
              <a:rPr lang="en-US" sz="1400" dirty="0">
                <a:solidFill>
                  <a:prstClr val="black"/>
                </a:solidFill>
                <a:latin typeface="Arial" panose="020B0604020202020204"/>
                <a:ea typeface="MS PGothic" panose="020B0600070205080204" pitchFamily="34" charset="-128"/>
              </a:rPr>
              <a:t>Figure 1 - Simplified Network Design Example 1</a:t>
            </a:r>
          </a:p>
          <a:p>
            <a:pPr defTabSz="457200"/>
            <a:r>
              <a:rPr lang="en-US" sz="1400" dirty="0">
                <a:solidFill>
                  <a:prstClr val="black"/>
                </a:solidFill>
                <a:latin typeface="Arial" panose="020B0604020202020204"/>
                <a:ea typeface="MS PGothic" panose="020B0600070205080204" pitchFamily="34" charset="-128"/>
              </a:rPr>
              <a:t>In this simplified network diagram, the longest vector chain is 2 vectors.</a:t>
            </a:r>
          </a:p>
          <a:p>
            <a:pPr defTabSz="457200"/>
            <a:r>
              <a:rPr lang="en-US" sz="1400" dirty="0">
                <a:solidFill>
                  <a:prstClr val="black"/>
                </a:solidFill>
                <a:latin typeface="Arial" panose="020B0604020202020204"/>
                <a:ea typeface="MS PGothic" panose="020B0600070205080204" pitchFamily="34" charset="-128"/>
              </a:rPr>
              <a:t>Each vector chain starts at a remote mark and steps back toward the HUB.</a:t>
            </a:r>
          </a:p>
          <a:p>
            <a:pPr defTabSz="457200"/>
            <a:r>
              <a:rPr lang="en-US" sz="1400" dirty="0">
                <a:solidFill>
                  <a:prstClr val="black"/>
                </a:solidFill>
                <a:latin typeface="Arial" panose="020B0604020202020204"/>
                <a:ea typeface="MS PGothic" panose="020B0600070205080204" pitchFamily="34" charset="-128"/>
              </a:rPr>
              <a:t>Some of these vector chains are only 1 vector step, the others are 2 vector steps.</a:t>
            </a:r>
          </a:p>
        </p:txBody>
      </p:sp>
      <p:sp>
        <p:nvSpPr>
          <p:cNvPr id="6" name="TextBox 5">
            <a:extLst>
              <a:ext uri="{FF2B5EF4-FFF2-40B4-BE49-F238E27FC236}">
                <a16:creationId xmlns:a16="http://schemas.microsoft.com/office/drawing/2014/main" id="{8A0F199A-99A9-666A-1008-49F89318D4EE}"/>
              </a:ext>
            </a:extLst>
          </p:cNvPr>
          <p:cNvSpPr txBox="1"/>
          <p:nvPr/>
        </p:nvSpPr>
        <p:spPr>
          <a:xfrm rot="20920806">
            <a:off x="5473466" y="5685490"/>
            <a:ext cx="3419479" cy="338554"/>
          </a:xfrm>
          <a:prstGeom prst="rect">
            <a:avLst/>
          </a:prstGeom>
          <a:noFill/>
        </p:spPr>
        <p:txBody>
          <a:bodyPr wrap="square" rtlCol="0">
            <a:spAutoFit/>
          </a:bodyPr>
          <a:lstStyle/>
          <a:p>
            <a:pPr defTabSz="457200"/>
            <a:r>
              <a:rPr lang="en-US" sz="1600" dirty="0">
                <a:solidFill>
                  <a:srgbClr val="FF0000"/>
                </a:solidFill>
                <a:latin typeface="Arial" panose="020B0604020202020204"/>
                <a:ea typeface="MS PGothic" panose="020B0600070205080204" pitchFamily="34" charset="-128"/>
              </a:rPr>
              <a:t>Vector Steps &amp; Vector Chains</a:t>
            </a:r>
          </a:p>
        </p:txBody>
      </p:sp>
      <p:pic>
        <p:nvPicPr>
          <p:cNvPr id="7" name="Picture 6" descr="Vectors connected in a radial pattern with minimal branching.">
            <a:extLst>
              <a:ext uri="{FF2B5EF4-FFF2-40B4-BE49-F238E27FC236}">
                <a16:creationId xmlns:a16="http://schemas.microsoft.com/office/drawing/2014/main" id="{A3F80248-0AB2-A0A0-6E8B-9EBAB785B7F6}"/>
              </a:ext>
            </a:extLst>
          </p:cNvPr>
          <p:cNvPicPr>
            <a:picLocks noChangeAspect="1"/>
          </p:cNvPicPr>
          <p:nvPr/>
        </p:nvPicPr>
        <p:blipFill>
          <a:blip r:embed="rId3"/>
          <a:stretch>
            <a:fillRect/>
          </a:stretch>
        </p:blipFill>
        <p:spPr>
          <a:xfrm>
            <a:off x="835391" y="2730142"/>
            <a:ext cx="7447935" cy="3528599"/>
          </a:xfrm>
          <a:prstGeom prst="rect">
            <a:avLst/>
          </a:prstGeom>
        </p:spPr>
      </p:pic>
    </p:spTree>
    <p:extLst>
      <p:ext uri="{BB962C8B-B14F-4D97-AF65-F5344CB8AC3E}">
        <p14:creationId xmlns:p14="http://schemas.microsoft.com/office/powerpoint/2010/main" val="7932972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D38666A-5521-BEFE-42B6-A1F9241ED93E}"/>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E19CB0A7-50A6-C4B9-97EF-847F1499D6DB}"/>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F44DD90E-A917-09D7-F877-EA8F6CBDE009}"/>
              </a:ext>
            </a:extLst>
          </p:cNvPr>
          <p:cNvSpPr>
            <a:spLocks noGrp="1"/>
          </p:cNvSpPr>
          <p:nvPr>
            <p:ph type="sldNum" sz="quarter" idx="12"/>
          </p:nvPr>
        </p:nvSpPr>
        <p:spPr/>
        <p:txBody>
          <a:bodyPr/>
          <a:lstStyle/>
          <a:p>
            <a:pPr>
              <a:defRPr/>
            </a:pPr>
            <a:fld id="{2842C21F-AE33-4746-B537-1CCBA51D5359}" type="slidenum">
              <a:rPr lang="en-US" smtClean="0"/>
              <a:pPr>
                <a:defRPr/>
              </a:pPr>
              <a:t>31</a:t>
            </a:fld>
            <a:endParaRPr lang="en-US"/>
          </a:p>
        </p:txBody>
      </p:sp>
      <p:sp>
        <p:nvSpPr>
          <p:cNvPr id="20" name="TextBox 19">
            <a:extLst>
              <a:ext uri="{FF2B5EF4-FFF2-40B4-BE49-F238E27FC236}">
                <a16:creationId xmlns:a16="http://schemas.microsoft.com/office/drawing/2014/main" id="{51DA10B5-E72E-545D-A8D9-40F7AA9E2981}"/>
              </a:ext>
            </a:extLst>
          </p:cNvPr>
          <p:cNvSpPr txBox="1"/>
          <p:nvPr/>
        </p:nvSpPr>
        <p:spPr>
          <a:xfrm>
            <a:off x="326571" y="474345"/>
            <a:ext cx="8534399" cy="2246769"/>
          </a:xfrm>
          <a:prstGeom prst="rect">
            <a:avLst/>
          </a:prstGeom>
          <a:noFill/>
        </p:spPr>
        <p:txBody>
          <a:bodyPr wrap="square">
            <a:spAutoFit/>
          </a:bodyPr>
          <a:lstStyle/>
          <a:p>
            <a:pPr defTabSz="457200">
              <a:spcBef>
                <a:spcPts val="0"/>
              </a:spcBef>
              <a:spcAft>
                <a:spcPts val="0"/>
              </a:spcAft>
            </a:pPr>
            <a:r>
              <a:rPr lang="en-US" sz="1400" dirty="0">
                <a:solidFill>
                  <a:srgbClr val="000000"/>
                </a:solidFill>
                <a:latin typeface="Arial" panose="020B0604020202020204"/>
                <a:ea typeface="MS PGothic" panose="020B0600070205080204" pitchFamily="34" charset="-128"/>
              </a:rPr>
              <a:t>Figure 2 - Simplified Network Design Example 2</a:t>
            </a:r>
            <a:endParaRPr lang="en-US" sz="1400" dirty="0">
              <a:solidFill>
                <a:prstClr val="black"/>
              </a:solidFill>
              <a:latin typeface="Arial" panose="020B0604020202020204"/>
              <a:ea typeface="MS PGothic" panose="020B0600070205080204" pitchFamily="34" charset="-128"/>
            </a:endParaRPr>
          </a:p>
          <a:p>
            <a:pPr defTabSz="457200">
              <a:spcBef>
                <a:spcPts val="0"/>
              </a:spcBef>
              <a:spcAft>
                <a:spcPts val="0"/>
              </a:spcAft>
            </a:pPr>
            <a:r>
              <a:rPr lang="en-US" sz="1400" dirty="0">
                <a:solidFill>
                  <a:srgbClr val="000000"/>
                </a:solidFill>
                <a:latin typeface="Arial" panose="020B0604020202020204"/>
                <a:ea typeface="MS PGothic" panose="020B0600070205080204" pitchFamily="34" charset="-128"/>
              </a:rPr>
              <a:t>In this simplified network diagram, the longest vector chain is 2 vectors. </a:t>
            </a:r>
            <a:endParaRPr lang="en-US" sz="1400" dirty="0">
              <a:solidFill>
                <a:prstClr val="black"/>
              </a:solidFill>
              <a:latin typeface="Arial" panose="020B0604020202020204"/>
              <a:ea typeface="MS PGothic" panose="020B0600070205080204" pitchFamily="34" charset="-128"/>
            </a:endParaRPr>
          </a:p>
          <a:p>
            <a:pPr defTabSz="457200">
              <a:spcBef>
                <a:spcPts val="0"/>
              </a:spcBef>
              <a:spcAft>
                <a:spcPts val="0"/>
              </a:spcAft>
            </a:pPr>
            <a:r>
              <a:rPr lang="en-US" sz="1400" dirty="0">
                <a:solidFill>
                  <a:srgbClr val="000000"/>
                </a:solidFill>
                <a:latin typeface="Arial" panose="020B0604020202020204"/>
                <a:ea typeface="MS PGothic" panose="020B0600070205080204" pitchFamily="34" charset="-128"/>
              </a:rPr>
              <a:t>Each vector chain starts at a remote mark and steps back toward the HUB.</a:t>
            </a:r>
          </a:p>
          <a:p>
            <a:pPr defTabSz="457200">
              <a:spcBef>
                <a:spcPts val="0"/>
              </a:spcBef>
              <a:spcAft>
                <a:spcPts val="0"/>
              </a:spcAft>
            </a:pPr>
            <a:r>
              <a:rPr lang="en-US" sz="1400" dirty="0">
                <a:solidFill>
                  <a:srgbClr val="000000"/>
                </a:solidFill>
                <a:latin typeface="Arial" panose="020B0604020202020204"/>
                <a:ea typeface="MS PGothic" panose="020B0600070205080204" pitchFamily="34" charset="-128"/>
              </a:rPr>
              <a:t>Some of these vector chains are only 1 vector step, the others are 2 vector steps.</a:t>
            </a:r>
            <a:endParaRPr lang="en-US" sz="1400" dirty="0">
              <a:solidFill>
                <a:prstClr val="black"/>
              </a:solidFill>
              <a:latin typeface="Arial" panose="020B0604020202020204"/>
              <a:ea typeface="MS PGothic" panose="020B0600070205080204" pitchFamily="34" charset="-128"/>
            </a:endParaRPr>
          </a:p>
          <a:p>
            <a:pPr defTabSz="457200">
              <a:spcBef>
                <a:spcPts val="0"/>
              </a:spcBef>
              <a:spcAft>
                <a:spcPts val="0"/>
              </a:spcAft>
            </a:pPr>
            <a:r>
              <a:rPr lang="en-US" sz="1400" dirty="0">
                <a:solidFill>
                  <a:srgbClr val="000000"/>
                </a:solidFill>
                <a:latin typeface="Arial" panose="020B0604020202020204"/>
                <a:ea typeface="MS PGothic" panose="020B0600070205080204" pitchFamily="34" charset="-128"/>
              </a:rPr>
              <a:t> </a:t>
            </a:r>
          </a:p>
          <a:p>
            <a:pPr defTabSz="457200">
              <a:spcBef>
                <a:spcPts val="0"/>
              </a:spcBef>
              <a:spcAft>
                <a:spcPts val="0"/>
              </a:spcAft>
            </a:pPr>
            <a:r>
              <a:rPr lang="en-US" sz="1400" dirty="0">
                <a:solidFill>
                  <a:srgbClr val="000000"/>
                </a:solidFill>
                <a:latin typeface="Arial" panose="020B0604020202020204"/>
                <a:ea typeface="MS PGothic" panose="020B0600070205080204" pitchFamily="34" charset="-128"/>
              </a:rPr>
              <a:t>In this diagram, it is evident that a vector chain which starts at a remote mark might have 2 (or more) paths back to a HUB or HUBs. The dashed red lines show the vector chain junctions.</a:t>
            </a:r>
            <a:endParaRPr lang="en-US" sz="1400" dirty="0">
              <a:solidFill>
                <a:prstClr val="black"/>
              </a:solidFill>
              <a:latin typeface="Arial" panose="020B0604020202020204"/>
              <a:ea typeface="MS PGothic" panose="020B0600070205080204" pitchFamily="34" charset="-128"/>
            </a:endParaRPr>
          </a:p>
          <a:p>
            <a:pPr defTabSz="457200">
              <a:spcBef>
                <a:spcPts val="0"/>
              </a:spcBef>
              <a:spcAft>
                <a:spcPts val="0"/>
              </a:spcAft>
            </a:pPr>
            <a:r>
              <a:rPr lang="en-US" sz="1400" dirty="0">
                <a:solidFill>
                  <a:srgbClr val="000000"/>
                </a:solidFill>
                <a:latin typeface="Arial" panose="020B0604020202020204"/>
                <a:ea typeface="MS PGothic" panose="020B0600070205080204" pitchFamily="34" charset="-128"/>
              </a:rPr>
              <a:t>It shows how passive marks might be located from more than one GVX Base or HUB.</a:t>
            </a:r>
            <a:endParaRPr lang="en-US" sz="1400" dirty="0">
              <a:solidFill>
                <a:prstClr val="black"/>
              </a:solidFill>
              <a:latin typeface="Arial" panose="020B0604020202020204"/>
              <a:ea typeface="MS PGothic" panose="020B0600070205080204" pitchFamily="34" charset="-128"/>
            </a:endParaRPr>
          </a:p>
          <a:p>
            <a:pPr defTabSz="457200">
              <a:spcBef>
                <a:spcPts val="0"/>
              </a:spcBef>
              <a:spcAft>
                <a:spcPts val="0"/>
              </a:spcAft>
            </a:pPr>
            <a:r>
              <a:rPr lang="en-US" sz="1400" dirty="0">
                <a:solidFill>
                  <a:srgbClr val="000000"/>
                </a:solidFill>
                <a:latin typeface="Arial" panose="020B0604020202020204"/>
                <a:ea typeface="MS PGothic" panose="020B0600070205080204" pitchFamily="34" charset="-128"/>
              </a:rPr>
              <a:t>It also shows that the cumulative length of the vector steps may sometimes exceed the HUB-to-HUB spacing.</a:t>
            </a:r>
            <a:endParaRPr lang="en-US" sz="1400" dirty="0">
              <a:solidFill>
                <a:prstClr val="black"/>
              </a:solidFill>
              <a:latin typeface="Arial" panose="020B0604020202020204"/>
              <a:ea typeface="MS PGothic" panose="020B0600070205080204" pitchFamily="34" charset="-128"/>
            </a:endParaRPr>
          </a:p>
        </p:txBody>
      </p:sp>
      <p:sp>
        <p:nvSpPr>
          <p:cNvPr id="21" name="TextBox 20">
            <a:extLst>
              <a:ext uri="{FF2B5EF4-FFF2-40B4-BE49-F238E27FC236}">
                <a16:creationId xmlns:a16="http://schemas.microsoft.com/office/drawing/2014/main" id="{99608C4C-2441-C234-2E8E-52CADEBD93B5}"/>
              </a:ext>
            </a:extLst>
          </p:cNvPr>
          <p:cNvSpPr txBox="1"/>
          <p:nvPr/>
        </p:nvSpPr>
        <p:spPr>
          <a:xfrm rot="20920806">
            <a:off x="5473466" y="5685490"/>
            <a:ext cx="3419479" cy="338554"/>
          </a:xfrm>
          <a:prstGeom prst="rect">
            <a:avLst/>
          </a:prstGeom>
          <a:noFill/>
        </p:spPr>
        <p:txBody>
          <a:bodyPr wrap="square" rtlCol="0">
            <a:spAutoFit/>
          </a:bodyPr>
          <a:lstStyle/>
          <a:p>
            <a:pPr defTabSz="457200"/>
            <a:r>
              <a:rPr lang="en-US" sz="1600" dirty="0">
                <a:solidFill>
                  <a:srgbClr val="FF0000"/>
                </a:solidFill>
                <a:latin typeface="Arial" panose="020B0604020202020204"/>
                <a:ea typeface="MS PGothic" panose="020B0600070205080204" pitchFamily="34" charset="-128"/>
              </a:rPr>
              <a:t>Joining of Vector Chains</a:t>
            </a:r>
          </a:p>
        </p:txBody>
      </p:sp>
      <p:pic>
        <p:nvPicPr>
          <p:cNvPr id="22" name="Picture 21" descr="Vectors connected in two radial patterns with minimal branching. Radial patterns meet each other in the middle.">
            <a:extLst>
              <a:ext uri="{FF2B5EF4-FFF2-40B4-BE49-F238E27FC236}">
                <a16:creationId xmlns:a16="http://schemas.microsoft.com/office/drawing/2014/main" id="{85D557CE-4438-8080-F43E-5288160C0A6D}"/>
              </a:ext>
            </a:extLst>
          </p:cNvPr>
          <p:cNvPicPr>
            <a:picLocks noChangeAspect="1"/>
          </p:cNvPicPr>
          <p:nvPr/>
        </p:nvPicPr>
        <p:blipFill>
          <a:blip r:embed="rId3"/>
          <a:stretch>
            <a:fillRect/>
          </a:stretch>
        </p:blipFill>
        <p:spPr>
          <a:xfrm>
            <a:off x="840413" y="2728734"/>
            <a:ext cx="7442914" cy="3530007"/>
          </a:xfrm>
          <a:prstGeom prst="rect">
            <a:avLst/>
          </a:prstGeom>
        </p:spPr>
      </p:pic>
    </p:spTree>
    <p:extLst>
      <p:ext uri="{BB962C8B-B14F-4D97-AF65-F5344CB8AC3E}">
        <p14:creationId xmlns:p14="http://schemas.microsoft.com/office/powerpoint/2010/main" val="36681629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Vectors connected in two radial patterns with minimal branching. Vector lengths are minimized.">
            <a:extLst>
              <a:ext uri="{FF2B5EF4-FFF2-40B4-BE49-F238E27FC236}">
                <a16:creationId xmlns:a16="http://schemas.microsoft.com/office/drawing/2014/main" id="{57133DB0-5DD3-0945-032E-2DD9EBD459F7}"/>
              </a:ext>
            </a:extLst>
          </p:cNvPr>
          <p:cNvPicPr>
            <a:picLocks noChangeAspect="1"/>
          </p:cNvPicPr>
          <p:nvPr/>
        </p:nvPicPr>
        <p:blipFill>
          <a:blip r:embed="rId3"/>
          <a:stretch>
            <a:fillRect/>
          </a:stretch>
        </p:blipFill>
        <p:spPr>
          <a:xfrm>
            <a:off x="840214" y="2727542"/>
            <a:ext cx="7442915" cy="3889344"/>
          </a:xfrm>
          <a:prstGeom prst="rect">
            <a:avLst/>
          </a:prstGeom>
        </p:spPr>
      </p:pic>
      <p:sp>
        <p:nvSpPr>
          <p:cNvPr id="2" name="Date Placeholder 1">
            <a:extLst>
              <a:ext uri="{FF2B5EF4-FFF2-40B4-BE49-F238E27FC236}">
                <a16:creationId xmlns:a16="http://schemas.microsoft.com/office/drawing/2014/main" id="{BD38666A-5521-BEFE-42B6-A1F9241ED93E}"/>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E19CB0A7-50A6-C4B9-97EF-847F1499D6DB}"/>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F44DD90E-A917-09D7-F877-EA8F6CBDE009}"/>
              </a:ext>
            </a:extLst>
          </p:cNvPr>
          <p:cNvSpPr>
            <a:spLocks noGrp="1"/>
          </p:cNvSpPr>
          <p:nvPr>
            <p:ph type="sldNum" sz="quarter" idx="12"/>
          </p:nvPr>
        </p:nvSpPr>
        <p:spPr/>
        <p:txBody>
          <a:bodyPr/>
          <a:lstStyle/>
          <a:p>
            <a:pPr>
              <a:defRPr/>
            </a:pPr>
            <a:fld id="{2842C21F-AE33-4746-B537-1CCBA51D5359}" type="slidenum">
              <a:rPr lang="en-US" smtClean="0"/>
              <a:pPr>
                <a:defRPr/>
              </a:pPr>
              <a:t>32</a:t>
            </a:fld>
            <a:endParaRPr lang="en-US"/>
          </a:p>
        </p:txBody>
      </p:sp>
      <p:sp>
        <p:nvSpPr>
          <p:cNvPr id="5" name="TextBox 4">
            <a:extLst>
              <a:ext uri="{FF2B5EF4-FFF2-40B4-BE49-F238E27FC236}">
                <a16:creationId xmlns:a16="http://schemas.microsoft.com/office/drawing/2014/main" id="{135EFBB7-78DA-2D31-6184-4A32C13A3F84}"/>
              </a:ext>
            </a:extLst>
          </p:cNvPr>
          <p:cNvSpPr txBox="1"/>
          <p:nvPr/>
        </p:nvSpPr>
        <p:spPr>
          <a:xfrm>
            <a:off x="326574" y="477083"/>
            <a:ext cx="8175171" cy="1815882"/>
          </a:xfrm>
          <a:prstGeom prst="rect">
            <a:avLst/>
          </a:prstGeom>
          <a:noFill/>
        </p:spPr>
        <p:txBody>
          <a:bodyPr wrap="square">
            <a:spAutoFit/>
          </a:bodyPr>
          <a:lstStyle/>
          <a:p>
            <a:pPr defTabSz="457200"/>
            <a:r>
              <a:rPr lang="en-US" sz="1400" dirty="0">
                <a:solidFill>
                  <a:schemeClr val="bg1">
                    <a:lumMod val="65000"/>
                  </a:schemeClr>
                </a:solidFill>
                <a:latin typeface="Arial" panose="020B0604020202020204"/>
                <a:ea typeface="MS PGothic" panose="020B0600070205080204" pitchFamily="34" charset="-128"/>
              </a:rPr>
              <a:t>Figure 3 - Simplified Network Design Example 3</a:t>
            </a:r>
          </a:p>
          <a:p>
            <a:pPr defTabSz="457200">
              <a:spcBef>
                <a:spcPts val="0"/>
              </a:spcBef>
              <a:spcAft>
                <a:spcPts val="0"/>
              </a:spcAft>
            </a:pPr>
            <a:r>
              <a:rPr lang="en-US" sz="1400" dirty="0">
                <a:solidFill>
                  <a:schemeClr val="bg1">
                    <a:lumMod val="65000"/>
                  </a:schemeClr>
                </a:solidFill>
                <a:latin typeface="Arial" panose="020B0604020202020204"/>
                <a:ea typeface="MS PGothic" panose="020B0600070205080204" pitchFamily="34" charset="-128"/>
              </a:rPr>
              <a:t>In this simplified network diagram, the longest vector chain is 2 vectors. </a:t>
            </a:r>
          </a:p>
          <a:p>
            <a:pPr defTabSz="457200">
              <a:spcBef>
                <a:spcPts val="0"/>
              </a:spcBef>
              <a:spcAft>
                <a:spcPts val="0"/>
              </a:spcAft>
            </a:pPr>
            <a:r>
              <a:rPr lang="en-US" sz="1400" dirty="0">
                <a:solidFill>
                  <a:schemeClr val="bg1">
                    <a:lumMod val="65000"/>
                  </a:schemeClr>
                </a:solidFill>
                <a:latin typeface="Arial" panose="020B0604020202020204"/>
                <a:ea typeface="MS PGothic" panose="020B0600070205080204" pitchFamily="34" charset="-128"/>
              </a:rPr>
              <a:t>Each vector chain starts at a remote mark and steps back toward the HUB.</a:t>
            </a:r>
          </a:p>
          <a:p>
            <a:pPr defTabSz="457200">
              <a:spcBef>
                <a:spcPts val="0"/>
              </a:spcBef>
              <a:spcAft>
                <a:spcPts val="0"/>
              </a:spcAft>
            </a:pPr>
            <a:r>
              <a:rPr lang="en-US" sz="1400" dirty="0">
                <a:solidFill>
                  <a:schemeClr val="bg1">
                    <a:lumMod val="65000"/>
                  </a:schemeClr>
                </a:solidFill>
                <a:latin typeface="Arial" panose="020B0604020202020204"/>
                <a:ea typeface="MS PGothic" panose="020B0600070205080204" pitchFamily="34" charset="-128"/>
              </a:rPr>
              <a:t>Some of these vector chains are only 1 vector step, the others are 2 vector steps.</a:t>
            </a:r>
          </a:p>
          <a:p>
            <a:pPr defTabSz="457200"/>
            <a:endParaRPr lang="en-US" sz="1400" dirty="0">
              <a:solidFill>
                <a:prstClr val="black"/>
              </a:solidFill>
              <a:latin typeface="Arial" panose="020B0604020202020204"/>
              <a:ea typeface="MS PGothic" panose="020B0600070205080204" pitchFamily="34" charset="-128"/>
            </a:endParaRPr>
          </a:p>
          <a:p>
            <a:pPr defTabSz="457200"/>
            <a:r>
              <a:rPr lang="en-US" sz="1400" dirty="0">
                <a:solidFill>
                  <a:prstClr val="black"/>
                </a:solidFill>
                <a:latin typeface="Arial" panose="020B0604020202020204"/>
                <a:ea typeface="MS PGothic" panose="020B0600070205080204" pitchFamily="34" charset="-128"/>
              </a:rPr>
              <a:t>This diagram shows how a second hub is used to extend the project beyond 100-200 km (see Table 4 and Table 5) thereby limiting the length of the vectors. Without HUB 2, the vectors from HUB 1 might exceed the allowable maximum.</a:t>
            </a:r>
          </a:p>
        </p:txBody>
      </p:sp>
      <p:sp>
        <p:nvSpPr>
          <p:cNvPr id="6" name="TextBox 5">
            <a:extLst>
              <a:ext uri="{FF2B5EF4-FFF2-40B4-BE49-F238E27FC236}">
                <a16:creationId xmlns:a16="http://schemas.microsoft.com/office/drawing/2014/main" id="{6434E68D-DF57-FD31-A10A-D1B44C20C5F4}"/>
              </a:ext>
            </a:extLst>
          </p:cNvPr>
          <p:cNvSpPr txBox="1"/>
          <p:nvPr/>
        </p:nvSpPr>
        <p:spPr>
          <a:xfrm rot="20920806">
            <a:off x="5473466" y="5439269"/>
            <a:ext cx="3419479" cy="830997"/>
          </a:xfrm>
          <a:prstGeom prst="rect">
            <a:avLst/>
          </a:prstGeom>
          <a:noFill/>
        </p:spPr>
        <p:txBody>
          <a:bodyPr wrap="square" rtlCol="0">
            <a:spAutoFit/>
          </a:bodyPr>
          <a:lstStyle/>
          <a:p>
            <a:pPr defTabSz="457200"/>
            <a:r>
              <a:rPr lang="en-US" sz="1600" dirty="0">
                <a:solidFill>
                  <a:srgbClr val="FF0000"/>
                </a:solidFill>
                <a:latin typeface="Arial" panose="020B0604020202020204"/>
                <a:ea typeface="MS PGothic" panose="020B0600070205080204" pitchFamily="34" charset="-128"/>
              </a:rPr>
              <a:t>Limiting Vector Lengths - without HUB 2 the vector lengths might exceed the allowable maximum.</a:t>
            </a:r>
          </a:p>
        </p:txBody>
      </p:sp>
    </p:spTree>
    <p:extLst>
      <p:ext uri="{BB962C8B-B14F-4D97-AF65-F5344CB8AC3E}">
        <p14:creationId xmlns:p14="http://schemas.microsoft.com/office/powerpoint/2010/main" val="24195983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D38666A-5521-BEFE-42B6-A1F9241ED93E}"/>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E19CB0A7-50A6-C4B9-97EF-847F1499D6DB}"/>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F44DD90E-A917-09D7-F877-EA8F6CBDE009}"/>
              </a:ext>
            </a:extLst>
          </p:cNvPr>
          <p:cNvSpPr>
            <a:spLocks noGrp="1"/>
          </p:cNvSpPr>
          <p:nvPr>
            <p:ph type="sldNum" sz="quarter" idx="12"/>
          </p:nvPr>
        </p:nvSpPr>
        <p:spPr/>
        <p:txBody>
          <a:bodyPr/>
          <a:lstStyle/>
          <a:p>
            <a:pPr>
              <a:defRPr/>
            </a:pPr>
            <a:fld id="{2842C21F-AE33-4746-B537-1CCBA51D5359}" type="slidenum">
              <a:rPr lang="en-US" smtClean="0"/>
              <a:pPr>
                <a:defRPr/>
              </a:pPr>
              <a:t>33</a:t>
            </a:fld>
            <a:endParaRPr lang="en-US"/>
          </a:p>
        </p:txBody>
      </p:sp>
      <p:pic>
        <p:nvPicPr>
          <p:cNvPr id="5" name="Picture 4" descr="A network composed of two disconnected sub-networks. All marks were positioned only by GVX methods.">
            <a:extLst>
              <a:ext uri="{FF2B5EF4-FFF2-40B4-BE49-F238E27FC236}">
                <a16:creationId xmlns:a16="http://schemas.microsoft.com/office/drawing/2014/main" id="{53748FC5-46C8-607C-A8F3-B67CE2E5A095}"/>
              </a:ext>
            </a:extLst>
          </p:cNvPr>
          <p:cNvPicPr>
            <a:picLocks noChangeAspect="1"/>
          </p:cNvPicPr>
          <p:nvPr/>
        </p:nvPicPr>
        <p:blipFill>
          <a:blip r:embed="rId3"/>
          <a:stretch>
            <a:fillRect/>
          </a:stretch>
        </p:blipFill>
        <p:spPr>
          <a:xfrm>
            <a:off x="1244599" y="2901221"/>
            <a:ext cx="7082972" cy="3379382"/>
          </a:xfrm>
          <a:prstGeom prst="rect">
            <a:avLst/>
          </a:prstGeom>
        </p:spPr>
      </p:pic>
      <p:sp>
        <p:nvSpPr>
          <p:cNvPr id="6" name="TextBox 5">
            <a:extLst>
              <a:ext uri="{FF2B5EF4-FFF2-40B4-BE49-F238E27FC236}">
                <a16:creationId xmlns:a16="http://schemas.microsoft.com/office/drawing/2014/main" id="{0FED892C-4E0A-EAEF-AD9B-0985ECF46072}"/>
              </a:ext>
            </a:extLst>
          </p:cNvPr>
          <p:cNvSpPr txBox="1"/>
          <p:nvPr/>
        </p:nvSpPr>
        <p:spPr>
          <a:xfrm>
            <a:off x="330200" y="479943"/>
            <a:ext cx="8455582" cy="2246769"/>
          </a:xfrm>
          <a:prstGeom prst="rect">
            <a:avLst/>
          </a:prstGeom>
          <a:noFill/>
        </p:spPr>
        <p:txBody>
          <a:bodyPr wrap="square">
            <a:spAutoFit/>
          </a:bodyPr>
          <a:lstStyle/>
          <a:p>
            <a:pPr defTabSz="457200"/>
            <a:r>
              <a:rPr lang="en-US" sz="1400" dirty="0">
                <a:solidFill>
                  <a:prstClr val="black"/>
                </a:solidFill>
                <a:latin typeface="Arial" panose="020B0604020202020204"/>
                <a:ea typeface="MS PGothic" panose="020B0600070205080204" pitchFamily="34" charset="-128"/>
              </a:rPr>
              <a:t>NETWORK 8 - OPUS Projects will process, but is not submittable to NGS</a:t>
            </a:r>
          </a:p>
          <a:p>
            <a:pPr defTabSz="457200"/>
            <a:r>
              <a:rPr lang="en-US" sz="1400" dirty="0">
                <a:solidFill>
                  <a:prstClr val="black"/>
                </a:solidFill>
                <a:latin typeface="Arial" panose="020B0604020202020204"/>
                <a:ea typeface="MS PGothic" panose="020B0600070205080204" pitchFamily="34" charset="-128"/>
              </a:rPr>
              <a:t>In this network marks 1, 2, 3, 4 and 5 are NCN CORS (used as GVX NRTK bases).</a:t>
            </a:r>
          </a:p>
          <a:p>
            <a:pPr defTabSz="457200"/>
            <a:r>
              <a:rPr lang="en-US" sz="1400" dirty="0">
                <a:solidFill>
                  <a:prstClr val="black"/>
                </a:solidFill>
                <a:latin typeface="Arial" panose="020B0604020202020204"/>
                <a:ea typeface="MS PGothic" panose="020B0600070205080204" pitchFamily="34" charset="-128"/>
              </a:rPr>
              <a:t>Therefore, they have constrainable positions. </a:t>
            </a:r>
          </a:p>
          <a:p>
            <a:pPr defTabSz="457200"/>
            <a:endParaRPr lang="en-US" sz="1400" dirty="0">
              <a:solidFill>
                <a:prstClr val="black"/>
              </a:solidFill>
              <a:latin typeface="Arial" panose="020B0604020202020204"/>
              <a:ea typeface="MS PGothic" panose="020B0600070205080204" pitchFamily="34" charset="-128"/>
            </a:endParaRPr>
          </a:p>
          <a:p>
            <a:pPr defTabSz="457200"/>
            <a:r>
              <a:rPr lang="en-US" sz="1400" dirty="0">
                <a:solidFill>
                  <a:prstClr val="black"/>
                </a:solidFill>
                <a:latin typeface="Arial" panose="020B0604020202020204"/>
                <a:ea typeface="MS PGothic" panose="020B0600070205080204" pitchFamily="34" charset="-128"/>
              </a:rPr>
              <a:t>The surveyor uses data from the NCN CORS and from local GNSS rovers to compute GVX vectors from the NRTK bases to the green diamonds, and then uploads them to an OPUS Project. OPUS PROJECTS can adjust the resulting network.  </a:t>
            </a:r>
          </a:p>
          <a:p>
            <a:pPr defTabSz="457200"/>
            <a:endParaRPr lang="en-US" sz="1400" dirty="0">
              <a:solidFill>
                <a:prstClr val="black"/>
              </a:solidFill>
              <a:latin typeface="Arial" panose="020B0604020202020204"/>
              <a:ea typeface="MS PGothic" panose="020B0600070205080204" pitchFamily="34" charset="-128"/>
            </a:endParaRPr>
          </a:p>
          <a:p>
            <a:pPr defTabSz="457200"/>
            <a:r>
              <a:rPr lang="en-US" sz="1400" dirty="0">
                <a:solidFill>
                  <a:prstClr val="black"/>
                </a:solidFill>
                <a:latin typeface="Arial" panose="020B0604020202020204"/>
                <a:ea typeface="MS PGothic" panose="020B0600070205080204" pitchFamily="34" charset="-128"/>
              </a:rPr>
              <a:t>Network 8 does not contain OPUS PP verified checkpoints. Network 8 is not submittable to NGS for review and publication.</a:t>
            </a:r>
          </a:p>
        </p:txBody>
      </p:sp>
      <p:sp>
        <p:nvSpPr>
          <p:cNvPr id="7" name="TextBox 6">
            <a:extLst>
              <a:ext uri="{FF2B5EF4-FFF2-40B4-BE49-F238E27FC236}">
                <a16:creationId xmlns:a16="http://schemas.microsoft.com/office/drawing/2014/main" id="{66BC0E4C-53AA-A60D-D57A-7A9CDA6E527F}"/>
              </a:ext>
            </a:extLst>
          </p:cNvPr>
          <p:cNvSpPr txBox="1"/>
          <p:nvPr/>
        </p:nvSpPr>
        <p:spPr>
          <a:xfrm rot="20920806">
            <a:off x="5473617" y="5687042"/>
            <a:ext cx="3403683" cy="338554"/>
          </a:xfrm>
          <a:prstGeom prst="rect">
            <a:avLst/>
          </a:prstGeom>
          <a:noFill/>
        </p:spPr>
        <p:txBody>
          <a:bodyPr wrap="square" rtlCol="0">
            <a:spAutoFit/>
          </a:bodyPr>
          <a:lstStyle/>
          <a:p>
            <a:pPr defTabSz="457200"/>
            <a:r>
              <a:rPr lang="en-US" sz="1600" dirty="0">
                <a:solidFill>
                  <a:srgbClr val="FF0000"/>
                </a:solidFill>
                <a:latin typeface="Arial" panose="020B0604020202020204"/>
                <a:ea typeface="MS PGothic" panose="020B0600070205080204" pitchFamily="34" charset="-128"/>
              </a:rPr>
              <a:t>All GVX-Derived</a:t>
            </a:r>
          </a:p>
        </p:txBody>
      </p:sp>
    </p:spTree>
    <p:extLst>
      <p:ext uri="{BB962C8B-B14F-4D97-AF65-F5344CB8AC3E}">
        <p14:creationId xmlns:p14="http://schemas.microsoft.com/office/powerpoint/2010/main" val="10233598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D38666A-5521-BEFE-42B6-A1F9241ED93E}"/>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E19CB0A7-50A6-C4B9-97EF-847F1499D6DB}"/>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F44DD90E-A917-09D7-F877-EA8F6CBDE009}"/>
              </a:ext>
            </a:extLst>
          </p:cNvPr>
          <p:cNvSpPr>
            <a:spLocks noGrp="1"/>
          </p:cNvSpPr>
          <p:nvPr>
            <p:ph type="sldNum" sz="quarter" idx="12"/>
          </p:nvPr>
        </p:nvSpPr>
        <p:spPr/>
        <p:txBody>
          <a:bodyPr/>
          <a:lstStyle/>
          <a:p>
            <a:pPr>
              <a:defRPr/>
            </a:pPr>
            <a:fld id="{2842C21F-AE33-4746-B537-1CCBA51D5359}" type="slidenum">
              <a:rPr lang="en-US" smtClean="0"/>
              <a:pPr>
                <a:defRPr/>
              </a:pPr>
              <a:t>34</a:t>
            </a:fld>
            <a:endParaRPr lang="en-US"/>
          </a:p>
        </p:txBody>
      </p:sp>
      <p:pic>
        <p:nvPicPr>
          <p:cNvPr id="5" name="Picture 4" descr="Disconnected sub-networks are united by a few OPUS PP vectors which create both checkpoints and a single combined network.">
            <a:extLst>
              <a:ext uri="{FF2B5EF4-FFF2-40B4-BE49-F238E27FC236}">
                <a16:creationId xmlns:a16="http://schemas.microsoft.com/office/drawing/2014/main" id="{DF8DDB05-725B-9D6F-B15F-17035F003944}"/>
              </a:ext>
            </a:extLst>
          </p:cNvPr>
          <p:cNvPicPr>
            <a:picLocks noChangeAspect="1"/>
          </p:cNvPicPr>
          <p:nvPr/>
        </p:nvPicPr>
        <p:blipFill>
          <a:blip r:embed="rId3"/>
          <a:stretch>
            <a:fillRect/>
          </a:stretch>
        </p:blipFill>
        <p:spPr>
          <a:xfrm>
            <a:off x="1244077" y="2903220"/>
            <a:ext cx="7082972" cy="3379382"/>
          </a:xfrm>
          <a:prstGeom prst="rect">
            <a:avLst/>
          </a:prstGeom>
        </p:spPr>
      </p:pic>
      <p:sp>
        <p:nvSpPr>
          <p:cNvPr id="6" name="TextBox 5">
            <a:extLst>
              <a:ext uri="{FF2B5EF4-FFF2-40B4-BE49-F238E27FC236}">
                <a16:creationId xmlns:a16="http://schemas.microsoft.com/office/drawing/2014/main" id="{906861ED-232D-6EAA-923F-753AA34AAFFB}"/>
              </a:ext>
            </a:extLst>
          </p:cNvPr>
          <p:cNvSpPr txBox="1"/>
          <p:nvPr/>
        </p:nvSpPr>
        <p:spPr>
          <a:xfrm>
            <a:off x="330200" y="479943"/>
            <a:ext cx="8455582" cy="2462213"/>
          </a:xfrm>
          <a:prstGeom prst="rect">
            <a:avLst/>
          </a:prstGeom>
          <a:noFill/>
        </p:spPr>
        <p:txBody>
          <a:bodyPr wrap="square">
            <a:spAutoFit/>
          </a:bodyPr>
          <a:lstStyle/>
          <a:p>
            <a:pPr defTabSz="457200"/>
            <a:r>
              <a:rPr lang="en-US" sz="1400" dirty="0">
                <a:solidFill>
                  <a:schemeClr val="bg1">
                    <a:lumMod val="65000"/>
                  </a:schemeClr>
                </a:solidFill>
                <a:latin typeface="Arial" panose="020B0604020202020204"/>
                <a:ea typeface="MS PGothic" panose="020B0600070205080204" pitchFamily="34" charset="-128"/>
              </a:rPr>
              <a:t>NETWORK 8A - submittable to NGS</a:t>
            </a:r>
          </a:p>
          <a:p>
            <a:pPr defTabSz="457200"/>
            <a:r>
              <a:rPr lang="en-US" sz="1400" dirty="0">
                <a:solidFill>
                  <a:schemeClr val="bg1">
                    <a:lumMod val="65000"/>
                  </a:schemeClr>
                </a:solidFill>
                <a:latin typeface="Arial" panose="020B0604020202020204"/>
                <a:ea typeface="MS PGothic" panose="020B0600070205080204" pitchFamily="34" charset="-128"/>
              </a:rPr>
              <a:t>In this network marks 1, 2, 3, 4 and 5 are NCN CORS (used as GVX NRTK bases). </a:t>
            </a:r>
          </a:p>
          <a:p>
            <a:pPr defTabSz="457200"/>
            <a:r>
              <a:rPr lang="en-US" sz="1400" dirty="0">
                <a:solidFill>
                  <a:schemeClr val="bg1">
                    <a:lumMod val="65000"/>
                  </a:schemeClr>
                </a:solidFill>
                <a:latin typeface="Arial" panose="020B0604020202020204"/>
                <a:ea typeface="MS PGothic" panose="020B0600070205080204" pitchFamily="34" charset="-128"/>
              </a:rPr>
              <a:t>Therefore, they have constrainable positions. </a:t>
            </a:r>
          </a:p>
          <a:p>
            <a:pPr defTabSz="457200"/>
            <a:endParaRPr lang="en-US" sz="1400" dirty="0">
              <a:solidFill>
                <a:schemeClr val="bg1">
                  <a:lumMod val="65000"/>
                </a:schemeClr>
              </a:solidFill>
              <a:latin typeface="Arial" panose="020B0604020202020204"/>
              <a:ea typeface="MS PGothic" panose="020B0600070205080204" pitchFamily="34" charset="-128"/>
            </a:endParaRPr>
          </a:p>
          <a:p>
            <a:pPr defTabSz="457200"/>
            <a:r>
              <a:rPr lang="en-US" sz="1400" dirty="0">
                <a:solidFill>
                  <a:schemeClr val="bg1">
                    <a:lumMod val="65000"/>
                  </a:schemeClr>
                </a:solidFill>
                <a:latin typeface="Arial" panose="020B0604020202020204"/>
                <a:ea typeface="MS PGothic" panose="020B0600070205080204" pitchFamily="34" charset="-128"/>
              </a:rPr>
              <a:t>The surveyor uses data from the NCN CORS and from local GNSS rovers to compute GVX vectors from the NRTK bases to the green diamonds, and then uploads them to an OPUS Project. OPUS PROJECTS can adjust the resulting network. </a:t>
            </a:r>
          </a:p>
          <a:p>
            <a:pPr defTabSz="457200"/>
            <a:endParaRPr lang="en-US" sz="1400" dirty="0">
              <a:solidFill>
                <a:prstClr val="black"/>
              </a:solidFill>
              <a:latin typeface="Arial" panose="020B0604020202020204"/>
              <a:ea typeface="MS PGothic" panose="020B0600070205080204" pitchFamily="34" charset="-128"/>
            </a:endParaRPr>
          </a:p>
          <a:p>
            <a:pPr defTabSz="457200"/>
            <a:r>
              <a:rPr lang="en-US" sz="1400" dirty="0">
                <a:solidFill>
                  <a:prstClr val="black"/>
                </a:solidFill>
                <a:latin typeface="Arial" panose="020B0604020202020204"/>
                <a:ea typeface="MS PGothic" panose="020B0600070205080204" pitchFamily="34" charset="-128"/>
              </a:rPr>
              <a:t>By also collecting raw data files at marks a, b, c, and d and submitting them to OPUS PROJECTS, the surveyor can create checkpoints and also tie the entire network together. Network 8A does contain OPUS PP verified checkpoints and is submittable to NGS for review and publication.</a:t>
            </a:r>
          </a:p>
        </p:txBody>
      </p:sp>
      <p:sp>
        <p:nvSpPr>
          <p:cNvPr id="7" name="TextBox 6">
            <a:extLst>
              <a:ext uri="{FF2B5EF4-FFF2-40B4-BE49-F238E27FC236}">
                <a16:creationId xmlns:a16="http://schemas.microsoft.com/office/drawing/2014/main" id="{3440B073-9849-8F6A-245D-4CE10A14CFFC}"/>
              </a:ext>
            </a:extLst>
          </p:cNvPr>
          <p:cNvSpPr txBox="1"/>
          <p:nvPr/>
        </p:nvSpPr>
        <p:spPr>
          <a:xfrm rot="20920806">
            <a:off x="5471469" y="5665368"/>
            <a:ext cx="3624525" cy="338554"/>
          </a:xfrm>
          <a:prstGeom prst="rect">
            <a:avLst/>
          </a:prstGeom>
          <a:noFill/>
        </p:spPr>
        <p:txBody>
          <a:bodyPr wrap="square" rtlCol="0">
            <a:spAutoFit/>
          </a:bodyPr>
          <a:lstStyle/>
          <a:p>
            <a:pPr defTabSz="457200"/>
            <a:r>
              <a:rPr lang="en-US" sz="1600" dirty="0">
                <a:solidFill>
                  <a:srgbClr val="FF0000"/>
                </a:solidFill>
                <a:latin typeface="Arial" panose="020B0604020202020204"/>
                <a:ea typeface="MS PGothic" panose="020B0600070205080204" pitchFamily="34" charset="-128"/>
              </a:rPr>
              <a:t>All GVX-Derived, but with checkpoints</a:t>
            </a:r>
          </a:p>
        </p:txBody>
      </p:sp>
    </p:spTree>
    <p:extLst>
      <p:ext uri="{BB962C8B-B14F-4D97-AF65-F5344CB8AC3E}">
        <p14:creationId xmlns:p14="http://schemas.microsoft.com/office/powerpoint/2010/main" val="36694059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D38666A-5521-BEFE-42B6-A1F9241ED93E}"/>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E19CB0A7-50A6-C4B9-97EF-847F1499D6DB}"/>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F44DD90E-A917-09D7-F877-EA8F6CBDE009}"/>
              </a:ext>
            </a:extLst>
          </p:cNvPr>
          <p:cNvSpPr>
            <a:spLocks noGrp="1"/>
          </p:cNvSpPr>
          <p:nvPr>
            <p:ph type="sldNum" sz="quarter" idx="12"/>
          </p:nvPr>
        </p:nvSpPr>
        <p:spPr/>
        <p:txBody>
          <a:bodyPr/>
          <a:lstStyle/>
          <a:p>
            <a:pPr>
              <a:defRPr/>
            </a:pPr>
            <a:fld id="{2842C21F-AE33-4746-B537-1CCBA51D5359}" type="slidenum">
              <a:rPr lang="en-US" smtClean="0"/>
              <a:pPr>
                <a:defRPr/>
              </a:pPr>
              <a:t>35</a:t>
            </a:fld>
            <a:endParaRPr lang="en-US"/>
          </a:p>
        </p:txBody>
      </p:sp>
      <p:sp>
        <p:nvSpPr>
          <p:cNvPr id="5" name="TextBox 4">
            <a:extLst>
              <a:ext uri="{FF2B5EF4-FFF2-40B4-BE49-F238E27FC236}">
                <a16:creationId xmlns:a16="http://schemas.microsoft.com/office/drawing/2014/main" id="{F1C259FD-67CE-D8A2-009B-CF376E9BDD2A}"/>
              </a:ext>
            </a:extLst>
          </p:cNvPr>
          <p:cNvSpPr txBox="1"/>
          <p:nvPr/>
        </p:nvSpPr>
        <p:spPr>
          <a:xfrm>
            <a:off x="330200" y="460365"/>
            <a:ext cx="8356599" cy="523220"/>
          </a:xfrm>
          <a:prstGeom prst="rect">
            <a:avLst/>
          </a:prstGeom>
          <a:noFill/>
        </p:spPr>
        <p:txBody>
          <a:bodyPr wrap="square">
            <a:spAutoFit/>
          </a:bodyPr>
          <a:lstStyle/>
          <a:p>
            <a:pPr defTabSz="457200"/>
            <a:r>
              <a:rPr lang="en-US" sz="1400" dirty="0">
                <a:solidFill>
                  <a:prstClr val="black"/>
                </a:solidFill>
                <a:latin typeface="Arial" panose="020B0604020202020204"/>
                <a:ea typeface="MS PGothic" panose="020B0600070205080204" pitchFamily="34" charset="-128"/>
              </a:rPr>
              <a:t>Figure 10 - Diagram of a proposed network showing proposed CORS selections and locations of marks within targeted distance ranges.</a:t>
            </a:r>
          </a:p>
        </p:txBody>
      </p:sp>
      <p:graphicFrame>
        <p:nvGraphicFramePr>
          <p:cNvPr id="6" name="Table 5">
            <a:extLst>
              <a:ext uri="{FF2B5EF4-FFF2-40B4-BE49-F238E27FC236}">
                <a16:creationId xmlns:a16="http://schemas.microsoft.com/office/drawing/2014/main" id="{F3F28453-5786-2398-6143-E5027B8F4728}"/>
              </a:ext>
            </a:extLst>
          </p:cNvPr>
          <p:cNvGraphicFramePr>
            <a:graphicFrameLocks noGrp="1"/>
          </p:cNvGraphicFramePr>
          <p:nvPr>
            <p:extLst>
              <p:ext uri="{D42A27DB-BD31-4B8C-83A1-F6EECF244321}">
                <p14:modId xmlns:p14="http://schemas.microsoft.com/office/powerpoint/2010/main" val="1694764367"/>
              </p:ext>
            </p:extLst>
          </p:nvPr>
        </p:nvGraphicFramePr>
        <p:xfrm>
          <a:off x="960119" y="1400583"/>
          <a:ext cx="7367451" cy="567519"/>
        </p:xfrm>
        <a:graphic>
          <a:graphicData uri="http://schemas.openxmlformats.org/drawingml/2006/table">
            <a:tbl>
              <a:tblPr/>
              <a:tblGrid>
                <a:gridCol w="435242">
                  <a:extLst>
                    <a:ext uri="{9D8B030D-6E8A-4147-A177-3AD203B41FA5}">
                      <a16:colId xmlns:a16="http://schemas.microsoft.com/office/drawing/2014/main" val="2682005832"/>
                    </a:ext>
                  </a:extLst>
                </a:gridCol>
                <a:gridCol w="2067403">
                  <a:extLst>
                    <a:ext uri="{9D8B030D-6E8A-4147-A177-3AD203B41FA5}">
                      <a16:colId xmlns:a16="http://schemas.microsoft.com/office/drawing/2014/main" val="71344905"/>
                    </a:ext>
                  </a:extLst>
                </a:gridCol>
                <a:gridCol w="4864806">
                  <a:extLst>
                    <a:ext uri="{9D8B030D-6E8A-4147-A177-3AD203B41FA5}">
                      <a16:colId xmlns:a16="http://schemas.microsoft.com/office/drawing/2014/main" val="2839924947"/>
                    </a:ext>
                  </a:extLst>
                </a:gridCol>
              </a:tblGrid>
              <a:tr h="567519">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000000"/>
                          </a:solidFill>
                          <a:effectLst/>
                          <a:latin typeface="+mn-lt"/>
                        </a:rPr>
                        <a:t>5.3</a:t>
                      </a:r>
                      <a:endParaRPr lang="en-US" sz="900" dirty="0">
                        <a:effectLst/>
                        <a:latin typeface="+mn-lt"/>
                      </a:endParaRPr>
                    </a:p>
                  </a:txBody>
                  <a:tcPr marL="44337" marR="44337" marT="44337" marB="44337">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mn-lt"/>
                        </a:rPr>
                        <a:t>Project includes 3 or more NCN CORS</a:t>
                      </a:r>
                      <a:endParaRPr lang="en-US" sz="90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mn-lt"/>
                        </a:rPr>
                        <a:t>1 local NCN CORS used as HUB  (0 to 200 km) plus</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1 or more nearby NCN CORS (0 to 300 KM) plus</a:t>
                      </a:r>
                      <a:endParaRPr lang="en-US" sz="900" dirty="0">
                        <a:effectLst/>
                        <a:latin typeface="+mn-lt"/>
                      </a:endParaRPr>
                    </a:p>
                    <a:p>
                      <a:pPr rtl="0" fontAlgn="t">
                        <a:spcBef>
                          <a:spcPts val="0"/>
                        </a:spcBef>
                        <a:spcAft>
                          <a:spcPts val="0"/>
                        </a:spcAft>
                      </a:pPr>
                      <a:r>
                        <a:rPr lang="en-US" sz="900" b="0" i="0" u="none" strike="noStrike" dirty="0">
                          <a:solidFill>
                            <a:srgbClr val="000000"/>
                          </a:solidFill>
                          <a:effectLst/>
                          <a:latin typeface="+mn-lt"/>
                        </a:rPr>
                        <a:t>1 or more distant NCN CORS (400-800 km)</a:t>
                      </a:r>
                      <a:endParaRPr lang="en-US" sz="900" dirty="0">
                        <a:effectLst/>
                        <a:latin typeface="+mn-lt"/>
                      </a:endParaRPr>
                    </a:p>
                  </a:txBody>
                  <a:tcPr marL="63500" marR="63500" marT="63500" marB="6350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09266782"/>
                  </a:ext>
                </a:extLst>
              </a:tr>
            </a:tbl>
          </a:graphicData>
        </a:graphic>
      </p:graphicFrame>
      <p:sp>
        <p:nvSpPr>
          <p:cNvPr id="7" name="TextBox 6">
            <a:extLst>
              <a:ext uri="{FF2B5EF4-FFF2-40B4-BE49-F238E27FC236}">
                <a16:creationId xmlns:a16="http://schemas.microsoft.com/office/drawing/2014/main" id="{759C3DF5-D644-55C0-5A2A-EA868D7D44B0}"/>
              </a:ext>
            </a:extLst>
          </p:cNvPr>
          <p:cNvSpPr txBox="1"/>
          <p:nvPr/>
        </p:nvSpPr>
        <p:spPr>
          <a:xfrm rot="20920806">
            <a:off x="5471469" y="5665368"/>
            <a:ext cx="3624525" cy="338554"/>
          </a:xfrm>
          <a:prstGeom prst="rect">
            <a:avLst/>
          </a:prstGeom>
          <a:noFill/>
        </p:spPr>
        <p:txBody>
          <a:bodyPr wrap="square" rtlCol="0">
            <a:spAutoFit/>
          </a:bodyPr>
          <a:lstStyle/>
          <a:p>
            <a:pPr defTabSz="457200"/>
            <a:r>
              <a:rPr lang="en-US" sz="1600" dirty="0">
                <a:solidFill>
                  <a:srgbClr val="FF0000"/>
                </a:solidFill>
                <a:latin typeface="Arial" panose="020B0604020202020204"/>
                <a:ea typeface="MS PGothic" panose="020B0600070205080204" pitchFamily="34" charset="-128"/>
              </a:rPr>
              <a:t>Table 5.3 – 3 or more CORS</a:t>
            </a:r>
          </a:p>
        </p:txBody>
      </p:sp>
      <p:pic>
        <p:nvPicPr>
          <p:cNvPr id="8" name="Picture 2" descr="A series of concentric circles at 100 km increments with symbols showing suggested distribution of marks.">
            <a:extLst>
              <a:ext uri="{FF2B5EF4-FFF2-40B4-BE49-F238E27FC236}">
                <a16:creationId xmlns:a16="http://schemas.microsoft.com/office/drawing/2014/main" id="{EFBFA879-131E-BAD6-C7A3-1659F7C869A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66875" y="3026937"/>
            <a:ext cx="581025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17013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5FCE39-09F5-369C-24A5-F9DFB15DAF58}"/>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7ED96D02-4E1B-7F02-5ADE-C75168BC224E}"/>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A67C08EA-2BF3-76F3-3C4B-D37A159517EE}"/>
              </a:ext>
            </a:extLst>
          </p:cNvPr>
          <p:cNvSpPr>
            <a:spLocks noGrp="1"/>
          </p:cNvSpPr>
          <p:nvPr>
            <p:ph type="sldNum" sz="quarter" idx="12"/>
          </p:nvPr>
        </p:nvSpPr>
        <p:spPr/>
        <p:txBody>
          <a:bodyPr/>
          <a:lstStyle/>
          <a:p>
            <a:pPr>
              <a:defRPr/>
            </a:pPr>
            <a:fld id="{2842C21F-AE33-4746-B537-1CCBA51D5359}" type="slidenum">
              <a:rPr lang="en-US" smtClean="0"/>
              <a:pPr>
                <a:defRPr/>
              </a:pPr>
              <a:t>36</a:t>
            </a:fld>
            <a:endParaRPr lang="en-US"/>
          </a:p>
        </p:txBody>
      </p:sp>
      <p:pic>
        <p:nvPicPr>
          <p:cNvPr id="5" name="Picture 2" descr="A series of circles of 30 kilometer radius surrounding existing valid benchmarks and how far the proposed new marks might be located from them.">
            <a:extLst>
              <a:ext uri="{FF2B5EF4-FFF2-40B4-BE49-F238E27FC236}">
                <a16:creationId xmlns:a16="http://schemas.microsoft.com/office/drawing/2014/main" id="{C8C69FFB-472B-C0A4-5984-105479ACCC6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33082" y="1279658"/>
            <a:ext cx="5676900" cy="20002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Table 5">
            <a:extLst>
              <a:ext uri="{FF2B5EF4-FFF2-40B4-BE49-F238E27FC236}">
                <a16:creationId xmlns:a16="http://schemas.microsoft.com/office/drawing/2014/main" id="{3E9B961E-A3D0-9556-3CDC-5CB7890676DB}"/>
              </a:ext>
            </a:extLst>
          </p:cNvPr>
          <p:cNvGraphicFramePr>
            <a:graphicFrameLocks noGrp="1"/>
          </p:cNvGraphicFramePr>
          <p:nvPr>
            <p:extLst>
              <p:ext uri="{D42A27DB-BD31-4B8C-83A1-F6EECF244321}">
                <p14:modId xmlns:p14="http://schemas.microsoft.com/office/powerpoint/2010/main" val="4236994577"/>
              </p:ext>
            </p:extLst>
          </p:nvPr>
        </p:nvGraphicFramePr>
        <p:xfrm>
          <a:off x="683090" y="3957584"/>
          <a:ext cx="7376885" cy="1341120"/>
        </p:xfrm>
        <a:graphic>
          <a:graphicData uri="http://schemas.openxmlformats.org/drawingml/2006/table">
            <a:tbl>
              <a:tblPr/>
              <a:tblGrid>
                <a:gridCol w="437411">
                  <a:extLst>
                    <a:ext uri="{9D8B030D-6E8A-4147-A177-3AD203B41FA5}">
                      <a16:colId xmlns:a16="http://schemas.microsoft.com/office/drawing/2014/main" val="3589890602"/>
                    </a:ext>
                  </a:extLst>
                </a:gridCol>
                <a:gridCol w="1974262">
                  <a:extLst>
                    <a:ext uri="{9D8B030D-6E8A-4147-A177-3AD203B41FA5}">
                      <a16:colId xmlns:a16="http://schemas.microsoft.com/office/drawing/2014/main" val="538720385"/>
                    </a:ext>
                  </a:extLst>
                </a:gridCol>
                <a:gridCol w="4965212">
                  <a:extLst>
                    <a:ext uri="{9D8B030D-6E8A-4147-A177-3AD203B41FA5}">
                      <a16:colId xmlns:a16="http://schemas.microsoft.com/office/drawing/2014/main" val="488729787"/>
                    </a:ext>
                  </a:extLst>
                </a:gridCol>
              </a:tblGrid>
              <a:tr h="2413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333333"/>
                          </a:solidFill>
                          <a:effectLst/>
                          <a:latin typeface="+mn-lt"/>
                        </a:rPr>
                        <a:t>8.1</a:t>
                      </a:r>
                      <a:endParaRPr lang="en-US" sz="9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333333"/>
                          </a:solidFill>
                          <a:effectLst/>
                          <a:latin typeface="+mn-lt"/>
                        </a:rPr>
                        <a:t>Minimum Number Of Benchmarks</a:t>
                      </a:r>
                      <a:endParaRPr lang="en-US" sz="9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333333"/>
                          </a:solidFill>
                          <a:effectLst/>
                          <a:latin typeface="+mn-lt"/>
                        </a:rPr>
                        <a:t>2</a:t>
                      </a:r>
                      <a:endParaRPr lang="en-US" sz="9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1406666"/>
                  </a:ext>
                </a:extLst>
              </a:tr>
              <a:tr h="2413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333333"/>
                          </a:solidFill>
                          <a:effectLst/>
                          <a:latin typeface="+mn-lt"/>
                        </a:rPr>
                        <a:t>8.2</a:t>
                      </a:r>
                      <a:endParaRPr lang="en-US" sz="9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dirty="0">
                          <a:solidFill>
                            <a:srgbClr val="333333"/>
                          </a:solidFill>
                          <a:effectLst/>
                          <a:latin typeface="+mn-lt"/>
                        </a:rPr>
                        <a:t>Order/Class Of Benchmarks</a:t>
                      </a:r>
                      <a:endParaRPr lang="en-US" sz="9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333333"/>
                          </a:solidFill>
                          <a:effectLst/>
                          <a:latin typeface="+mn-lt"/>
                        </a:rPr>
                        <a:t>3rd Order or better, and K-heights, (see Specification 8.2 for detail.)</a:t>
                      </a:r>
                      <a:endParaRPr lang="en-US" sz="9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93137680"/>
                  </a:ext>
                </a:extLst>
              </a:tr>
              <a:tr h="2413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mn-lt"/>
                        </a:rPr>
                        <a:t>8.3</a:t>
                      </a:r>
                      <a:endParaRPr lang="en-US" sz="9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1" i="0" u="none" strike="noStrike">
                          <a:solidFill>
                            <a:srgbClr val="000000"/>
                          </a:solidFill>
                          <a:effectLst/>
                          <a:latin typeface="+mn-lt"/>
                        </a:rPr>
                        <a:t>Maximum Allowable Distance From Newly Established Benchmarks to 2 Existing Valid Benchmarks</a:t>
                      </a:r>
                      <a:endParaRPr lang="en-US" sz="900">
                        <a:effectLst/>
                        <a:latin typeface="+mn-lt"/>
                      </a:endParaRPr>
                    </a:p>
                    <a:p>
                      <a:pPr rtl="0" fontAlgn="t">
                        <a:spcBef>
                          <a:spcPts val="0"/>
                        </a:spcBef>
                        <a:spcAft>
                          <a:spcPts val="0"/>
                        </a:spcAft>
                      </a:pPr>
                      <a:r>
                        <a:rPr lang="en-US" sz="900" b="0" i="0" u="none" strike="noStrike">
                          <a:solidFill>
                            <a:srgbClr val="000000"/>
                          </a:solidFill>
                          <a:effectLst/>
                          <a:latin typeface="+mn-lt"/>
                        </a:rPr>
                        <a:t>Unless pre-approved in Project Proposal</a:t>
                      </a:r>
                      <a:endParaRPr lang="en-US" sz="90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rtl="0" fontAlgn="t">
                        <a:spcBef>
                          <a:spcPts val="0"/>
                        </a:spcBef>
                        <a:spcAft>
                          <a:spcPts val="0"/>
                        </a:spcAft>
                      </a:pPr>
                      <a:r>
                        <a:rPr lang="en-US" sz="900" b="0" i="0" u="none" strike="noStrike" dirty="0">
                          <a:solidFill>
                            <a:srgbClr val="000000"/>
                          </a:solidFill>
                          <a:effectLst/>
                          <a:latin typeface="+mn-lt"/>
                        </a:rPr>
                        <a:t>Varies. 30 km to 50 km, see Specification 8.3 for detail.</a:t>
                      </a:r>
                      <a:endParaRPr lang="en-US" sz="900" dirty="0">
                        <a:effectLst/>
                        <a:latin typeface="+mn-l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580564613"/>
                  </a:ext>
                </a:extLst>
              </a:tr>
            </a:tbl>
          </a:graphicData>
        </a:graphic>
      </p:graphicFrame>
      <p:sp>
        <p:nvSpPr>
          <p:cNvPr id="7" name="TextBox 6">
            <a:extLst>
              <a:ext uri="{FF2B5EF4-FFF2-40B4-BE49-F238E27FC236}">
                <a16:creationId xmlns:a16="http://schemas.microsoft.com/office/drawing/2014/main" id="{94646E03-3326-45B5-91C9-DE2C47642F0D}"/>
              </a:ext>
            </a:extLst>
          </p:cNvPr>
          <p:cNvSpPr txBox="1"/>
          <p:nvPr/>
        </p:nvSpPr>
        <p:spPr>
          <a:xfrm>
            <a:off x="322870" y="460365"/>
            <a:ext cx="6226404" cy="307777"/>
          </a:xfrm>
          <a:prstGeom prst="rect">
            <a:avLst/>
          </a:prstGeom>
          <a:noFill/>
        </p:spPr>
        <p:txBody>
          <a:bodyPr wrap="square">
            <a:spAutoFit/>
          </a:bodyPr>
          <a:lstStyle/>
          <a:p>
            <a:pPr defTabSz="457200"/>
            <a:r>
              <a:rPr lang="en-US" sz="1400" dirty="0">
                <a:solidFill>
                  <a:prstClr val="black"/>
                </a:solidFill>
                <a:latin typeface="Arial" panose="020B0604020202020204"/>
                <a:ea typeface="MS PGothic" panose="020B0600070205080204" pitchFamily="34" charset="-128"/>
              </a:rPr>
              <a:t>Figure 12 - Benchmark Location and Spacing Diagram </a:t>
            </a:r>
          </a:p>
        </p:txBody>
      </p:sp>
      <p:sp>
        <p:nvSpPr>
          <p:cNvPr id="8" name="TextBox 7">
            <a:extLst>
              <a:ext uri="{FF2B5EF4-FFF2-40B4-BE49-F238E27FC236}">
                <a16:creationId xmlns:a16="http://schemas.microsoft.com/office/drawing/2014/main" id="{4F51D532-95DF-D0DD-E696-CDD534CD8EE2}"/>
              </a:ext>
            </a:extLst>
          </p:cNvPr>
          <p:cNvSpPr txBox="1"/>
          <p:nvPr/>
        </p:nvSpPr>
        <p:spPr>
          <a:xfrm rot="20920806">
            <a:off x="5471469" y="5665368"/>
            <a:ext cx="3624525" cy="338554"/>
          </a:xfrm>
          <a:prstGeom prst="rect">
            <a:avLst/>
          </a:prstGeom>
          <a:noFill/>
        </p:spPr>
        <p:txBody>
          <a:bodyPr wrap="square" rtlCol="0">
            <a:spAutoFit/>
          </a:bodyPr>
          <a:lstStyle/>
          <a:p>
            <a:pPr defTabSz="457200"/>
            <a:r>
              <a:rPr lang="en-US" sz="1600" dirty="0">
                <a:solidFill>
                  <a:srgbClr val="FF0000"/>
                </a:solidFill>
                <a:latin typeface="Arial" panose="020B0604020202020204"/>
                <a:ea typeface="MS PGothic" panose="020B0600070205080204" pitchFamily="34" charset="-128"/>
              </a:rPr>
              <a:t>Establishing Orthometric Heights</a:t>
            </a:r>
          </a:p>
        </p:txBody>
      </p:sp>
      <p:sp>
        <p:nvSpPr>
          <p:cNvPr id="9" name="TextBox 8">
            <a:extLst>
              <a:ext uri="{FF2B5EF4-FFF2-40B4-BE49-F238E27FC236}">
                <a16:creationId xmlns:a16="http://schemas.microsoft.com/office/drawing/2014/main" id="{5570F47C-BFDB-3B69-9CD6-32E2F5BFA4C7}"/>
              </a:ext>
            </a:extLst>
          </p:cNvPr>
          <p:cNvSpPr txBox="1"/>
          <p:nvPr/>
        </p:nvSpPr>
        <p:spPr>
          <a:xfrm>
            <a:off x="600141" y="3602313"/>
            <a:ext cx="6368143" cy="369332"/>
          </a:xfrm>
          <a:prstGeom prst="rect">
            <a:avLst/>
          </a:prstGeom>
          <a:noFill/>
        </p:spPr>
        <p:txBody>
          <a:bodyPr wrap="square">
            <a:spAutoFit/>
          </a:bodyPr>
          <a:lstStyle/>
          <a:p>
            <a:pPr defTabSz="457200"/>
            <a:r>
              <a:rPr lang="en-US" dirty="0">
                <a:solidFill>
                  <a:prstClr val="black"/>
                </a:solidFill>
                <a:latin typeface="Arial" panose="020B0604020202020204"/>
                <a:ea typeface="MS PGothic" panose="020B0600070205080204" pitchFamily="34" charset="-128"/>
              </a:rPr>
              <a:t>Table 8 - Standards for Achieving Valid Orthometric Heights</a:t>
            </a:r>
          </a:p>
        </p:txBody>
      </p:sp>
    </p:spTree>
    <p:extLst>
      <p:ext uri="{BB962C8B-B14F-4D97-AF65-F5344CB8AC3E}">
        <p14:creationId xmlns:p14="http://schemas.microsoft.com/office/powerpoint/2010/main" val="31958041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5FCE39-09F5-369C-24A5-F9DFB15DAF58}"/>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7ED96D02-4E1B-7F02-5ADE-C75168BC224E}"/>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A67C08EA-2BF3-76F3-3C4B-D37A159517EE}"/>
              </a:ext>
            </a:extLst>
          </p:cNvPr>
          <p:cNvSpPr>
            <a:spLocks noGrp="1"/>
          </p:cNvSpPr>
          <p:nvPr>
            <p:ph type="sldNum" sz="quarter" idx="12"/>
          </p:nvPr>
        </p:nvSpPr>
        <p:spPr/>
        <p:txBody>
          <a:bodyPr/>
          <a:lstStyle/>
          <a:p>
            <a:pPr>
              <a:defRPr/>
            </a:pPr>
            <a:fld id="{2842C21F-AE33-4746-B537-1CCBA51D5359}" type="slidenum">
              <a:rPr lang="en-US" smtClean="0"/>
              <a:pPr>
                <a:defRPr/>
              </a:pPr>
              <a:t>37</a:t>
            </a:fld>
            <a:endParaRPr lang="en-US"/>
          </a:p>
        </p:txBody>
      </p:sp>
      <p:sp>
        <p:nvSpPr>
          <p:cNvPr id="5" name="Rectangle 3">
            <a:extLst>
              <a:ext uri="{FF2B5EF4-FFF2-40B4-BE49-F238E27FC236}">
                <a16:creationId xmlns:a16="http://schemas.microsoft.com/office/drawing/2014/main" id="{82B55448-D0E7-4C4F-927A-1D37AF607D46}"/>
              </a:ext>
            </a:extLst>
          </p:cNvPr>
          <p:cNvSpPr>
            <a:spLocks noChangeArrowheads="1"/>
          </p:cNvSpPr>
          <p:nvPr/>
        </p:nvSpPr>
        <p:spPr bwMode="auto">
          <a:xfrm>
            <a:off x="1422183" y="4310112"/>
            <a:ext cx="6617517" cy="56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r>
              <a:rPr lang="en-US" altLang="en-US" sz="1000" i="1" dirty="0">
                <a:solidFill>
                  <a:srgbClr val="000000"/>
                </a:solidFill>
                <a:latin typeface="Arial" panose="020B0604020202020204"/>
                <a:ea typeface="MS PGothic" panose="020B0600070205080204" pitchFamily="34" charset="-128"/>
                <a:cs typeface="Arial" panose="020B0604020202020204" pitchFamily="34" charset="0"/>
              </a:rPr>
              <a:t>Note: all distances are tabulated in units of kilometers (km).</a:t>
            </a:r>
            <a:endParaRPr lang="en-US" altLang="en-US" sz="600" dirty="0">
              <a:solidFill>
                <a:prstClr val="black"/>
              </a:solidFill>
              <a:latin typeface="Arial" panose="020B0604020202020204"/>
              <a:ea typeface="MS PGothic" panose="020B0600070205080204" pitchFamily="34" charset="-128"/>
            </a:endParaRPr>
          </a:p>
          <a:p>
            <a:pPr eaLnBrk="0" hangingPunct="0"/>
            <a:r>
              <a:rPr lang="en-US" altLang="en-US" sz="1000" i="1" dirty="0">
                <a:solidFill>
                  <a:srgbClr val="000000"/>
                </a:solidFill>
                <a:latin typeface="Arial" panose="020B0604020202020204"/>
                <a:ea typeface="MS PGothic" panose="020B0600070205080204" pitchFamily="34" charset="-128"/>
                <a:cs typeface="Arial" panose="020B0604020202020204" pitchFamily="34" charset="0"/>
              </a:rPr>
              <a:t>Color Code:  0 to 30 km = bold font w/green color,   30 km or more = normal font w/pink color.</a:t>
            </a:r>
            <a:endParaRPr lang="en-US" altLang="en-US" sz="600" dirty="0">
              <a:solidFill>
                <a:prstClr val="black"/>
              </a:solidFill>
              <a:latin typeface="Arial" panose="020B0604020202020204"/>
              <a:ea typeface="MS PGothic" panose="020B0600070205080204" pitchFamily="34" charset="-128"/>
            </a:endParaRPr>
          </a:p>
          <a:p>
            <a:pPr eaLnBrk="0" hangingPunct="0"/>
            <a:r>
              <a:rPr lang="en-US" altLang="en-US" sz="1100" i="1" dirty="0">
                <a:solidFill>
                  <a:srgbClr val="000000"/>
                </a:solidFill>
                <a:latin typeface="Arial" panose="020B0604020202020204"/>
                <a:ea typeface="MS PGothic" panose="020B0600070205080204" pitchFamily="34" charset="-128"/>
                <a:cs typeface="Arial" panose="020B0604020202020204" pitchFamily="34" charset="0"/>
              </a:rPr>
              <a:t>A column with 2 or more bold font w/green color is within 30 km of 2 or more existing valid benchmarks.</a:t>
            </a:r>
            <a:endParaRPr lang="en-US" altLang="en-US" sz="600" dirty="0">
              <a:solidFill>
                <a:prstClr val="black"/>
              </a:solidFill>
              <a:latin typeface="Arial" panose="020B0604020202020204"/>
              <a:ea typeface="MS PGothic" panose="020B0600070205080204" pitchFamily="34" charset="-128"/>
            </a:endParaRPr>
          </a:p>
        </p:txBody>
      </p:sp>
      <p:sp>
        <p:nvSpPr>
          <p:cNvPr id="6" name="TextBox 5">
            <a:extLst>
              <a:ext uri="{FF2B5EF4-FFF2-40B4-BE49-F238E27FC236}">
                <a16:creationId xmlns:a16="http://schemas.microsoft.com/office/drawing/2014/main" id="{176D57A0-6566-1BFD-6E41-ED988D200334}"/>
              </a:ext>
            </a:extLst>
          </p:cNvPr>
          <p:cNvSpPr txBox="1"/>
          <p:nvPr/>
        </p:nvSpPr>
        <p:spPr>
          <a:xfrm>
            <a:off x="322870" y="460365"/>
            <a:ext cx="6226404" cy="307777"/>
          </a:xfrm>
          <a:prstGeom prst="rect">
            <a:avLst/>
          </a:prstGeom>
          <a:noFill/>
        </p:spPr>
        <p:txBody>
          <a:bodyPr wrap="square">
            <a:spAutoFit/>
          </a:bodyPr>
          <a:lstStyle/>
          <a:p>
            <a:pPr defTabSz="457200"/>
            <a:r>
              <a:rPr lang="en-US" sz="1400" dirty="0">
                <a:solidFill>
                  <a:prstClr val="black"/>
                </a:solidFill>
                <a:latin typeface="Arial" panose="020B0604020202020204"/>
                <a:ea typeface="MS PGothic" panose="020B0600070205080204" pitchFamily="34" charset="-128"/>
              </a:rPr>
              <a:t>Figure 13 - </a:t>
            </a:r>
            <a:r>
              <a:rPr lang="en-US" altLang="en-US" sz="1400" dirty="0">
                <a:solidFill>
                  <a:srgbClr val="000000"/>
                </a:solidFill>
                <a:latin typeface="Arial" panose="020B0604020202020204"/>
                <a:ea typeface="MS PGothic" panose="020B0600070205080204" pitchFamily="34" charset="-128"/>
                <a:cs typeface="Arial" panose="020B0604020202020204" pitchFamily="34" charset="0"/>
              </a:rPr>
              <a:t>Benchmark Distance Tabulation</a:t>
            </a:r>
            <a:endParaRPr lang="en-US" altLang="en-US" sz="1400" dirty="0">
              <a:solidFill>
                <a:prstClr val="black"/>
              </a:solidFill>
              <a:latin typeface="Arial" panose="020B0604020202020204"/>
              <a:ea typeface="MS PGothic" panose="020B0600070205080204" pitchFamily="34" charset="-128"/>
            </a:endParaRPr>
          </a:p>
        </p:txBody>
      </p:sp>
      <p:graphicFrame>
        <p:nvGraphicFramePr>
          <p:cNvPr id="7" name="Table 6" descr="A multi-columned tabulation of the distances between existing valid benchmarks and the proposed new marks.">
            <a:extLst>
              <a:ext uri="{FF2B5EF4-FFF2-40B4-BE49-F238E27FC236}">
                <a16:creationId xmlns:a16="http://schemas.microsoft.com/office/drawing/2014/main" id="{83FD6E96-5D5C-900A-B8C8-FA83A4A26805}"/>
              </a:ext>
            </a:extLst>
          </p:cNvPr>
          <p:cNvGraphicFramePr>
            <a:graphicFrameLocks noGrp="1"/>
          </p:cNvGraphicFramePr>
          <p:nvPr>
            <p:extLst>
              <p:ext uri="{D42A27DB-BD31-4B8C-83A1-F6EECF244321}">
                <p14:modId xmlns:p14="http://schemas.microsoft.com/office/powerpoint/2010/main" val="3588902578"/>
              </p:ext>
            </p:extLst>
          </p:nvPr>
        </p:nvGraphicFramePr>
        <p:xfrm>
          <a:off x="1422183" y="1111754"/>
          <a:ext cx="5943602" cy="3139440"/>
        </p:xfrm>
        <a:graphic>
          <a:graphicData uri="http://schemas.openxmlformats.org/drawingml/2006/table">
            <a:tbl>
              <a:tblPr/>
              <a:tblGrid>
                <a:gridCol w="857250">
                  <a:extLst>
                    <a:ext uri="{9D8B030D-6E8A-4147-A177-3AD203B41FA5}">
                      <a16:colId xmlns:a16="http://schemas.microsoft.com/office/drawing/2014/main" val="630558275"/>
                    </a:ext>
                  </a:extLst>
                </a:gridCol>
                <a:gridCol w="304800">
                  <a:extLst>
                    <a:ext uri="{9D8B030D-6E8A-4147-A177-3AD203B41FA5}">
                      <a16:colId xmlns:a16="http://schemas.microsoft.com/office/drawing/2014/main" val="1333140997"/>
                    </a:ext>
                  </a:extLst>
                </a:gridCol>
                <a:gridCol w="597694">
                  <a:extLst>
                    <a:ext uri="{9D8B030D-6E8A-4147-A177-3AD203B41FA5}">
                      <a16:colId xmlns:a16="http://schemas.microsoft.com/office/drawing/2014/main" val="1715454932"/>
                    </a:ext>
                  </a:extLst>
                </a:gridCol>
                <a:gridCol w="597694">
                  <a:extLst>
                    <a:ext uri="{9D8B030D-6E8A-4147-A177-3AD203B41FA5}">
                      <a16:colId xmlns:a16="http://schemas.microsoft.com/office/drawing/2014/main" val="2006102616"/>
                    </a:ext>
                  </a:extLst>
                </a:gridCol>
                <a:gridCol w="597694">
                  <a:extLst>
                    <a:ext uri="{9D8B030D-6E8A-4147-A177-3AD203B41FA5}">
                      <a16:colId xmlns:a16="http://schemas.microsoft.com/office/drawing/2014/main" val="2433500476"/>
                    </a:ext>
                  </a:extLst>
                </a:gridCol>
                <a:gridCol w="597694">
                  <a:extLst>
                    <a:ext uri="{9D8B030D-6E8A-4147-A177-3AD203B41FA5}">
                      <a16:colId xmlns:a16="http://schemas.microsoft.com/office/drawing/2014/main" val="1231243025"/>
                    </a:ext>
                  </a:extLst>
                </a:gridCol>
                <a:gridCol w="597694">
                  <a:extLst>
                    <a:ext uri="{9D8B030D-6E8A-4147-A177-3AD203B41FA5}">
                      <a16:colId xmlns:a16="http://schemas.microsoft.com/office/drawing/2014/main" val="2924518347"/>
                    </a:ext>
                  </a:extLst>
                </a:gridCol>
                <a:gridCol w="597694">
                  <a:extLst>
                    <a:ext uri="{9D8B030D-6E8A-4147-A177-3AD203B41FA5}">
                      <a16:colId xmlns:a16="http://schemas.microsoft.com/office/drawing/2014/main" val="23943038"/>
                    </a:ext>
                  </a:extLst>
                </a:gridCol>
                <a:gridCol w="597694">
                  <a:extLst>
                    <a:ext uri="{9D8B030D-6E8A-4147-A177-3AD203B41FA5}">
                      <a16:colId xmlns:a16="http://schemas.microsoft.com/office/drawing/2014/main" val="1069854437"/>
                    </a:ext>
                  </a:extLst>
                </a:gridCol>
                <a:gridCol w="597694">
                  <a:extLst>
                    <a:ext uri="{9D8B030D-6E8A-4147-A177-3AD203B41FA5}">
                      <a16:colId xmlns:a16="http://schemas.microsoft.com/office/drawing/2014/main" val="1639024583"/>
                    </a:ext>
                  </a:extLst>
                </a:gridCol>
              </a:tblGrid>
              <a:tr h="266700">
                <a:tc rowSpan="9">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endParaRPr lang="en-US" dirty="0">
                        <a:effectLst/>
                      </a:endParaRPr>
                    </a:p>
                    <a:p>
                      <a:pPr algn="ctr" rtl="0" fontAlgn="t">
                        <a:spcBef>
                          <a:spcPts val="0"/>
                        </a:spcBef>
                        <a:spcAft>
                          <a:spcPts val="0"/>
                        </a:spcAft>
                      </a:pPr>
                      <a:br>
                        <a:rPr lang="en-US" dirty="0">
                          <a:effectLst/>
                        </a:rPr>
                      </a:br>
                      <a:br>
                        <a:rPr lang="en-US" dirty="0">
                          <a:effectLst/>
                        </a:rPr>
                      </a:br>
                      <a:br>
                        <a:rPr lang="en-US" dirty="0">
                          <a:effectLst/>
                        </a:rPr>
                      </a:br>
                      <a:br>
                        <a:rPr lang="en-US" dirty="0">
                          <a:effectLst/>
                        </a:rPr>
                      </a:br>
                      <a:r>
                        <a:rPr lang="en-US" sz="1100" b="0" i="0" u="none" strike="noStrike" dirty="0">
                          <a:solidFill>
                            <a:srgbClr val="000000"/>
                          </a:solidFill>
                          <a:effectLst/>
                          <a:latin typeface="Arial" panose="020B0604020202020204" pitchFamily="34" charset="0"/>
                        </a:rPr>
                        <a:t>Existing Valid </a:t>
                      </a:r>
                      <a:r>
                        <a:rPr lang="en-US" sz="1100" b="0" i="0" u="none" strike="noStrike" dirty="0" err="1">
                          <a:solidFill>
                            <a:srgbClr val="000000"/>
                          </a:solidFill>
                          <a:effectLst/>
                          <a:latin typeface="Arial" panose="020B0604020202020204" pitchFamily="34" charset="0"/>
                        </a:rPr>
                        <a:t>BenchmarkList</a:t>
                      </a:r>
                      <a:endParaRPr lang="en-US"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2CC"/>
                    </a:solidFill>
                  </a:tcPr>
                </a:tc>
                <a:tc gridSpan="9">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dirty="0">
                          <a:solidFill>
                            <a:srgbClr val="000000"/>
                          </a:solidFill>
                          <a:effectLst/>
                          <a:latin typeface="Arial" panose="020B0604020202020204" pitchFamily="34" charset="0"/>
                        </a:rPr>
                        <a:t>New Benchmark List</a:t>
                      </a:r>
                      <a:endParaRPr lang="en-US"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9DAF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967202643"/>
                  </a:ext>
                </a:extLst>
              </a:tr>
              <a:tr h="266700">
                <a:tc vMerge="1">
                  <a:txBody>
                    <a:bodyPr/>
                    <a:lstStyle/>
                    <a:p>
                      <a:endParaRPr lang="en-US"/>
                    </a:p>
                  </a:txBody>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fontAlgn="t"/>
                      <a:br>
                        <a:rPr lang="en-US">
                          <a:effectLst/>
                        </a:rPr>
                      </a:b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7B7B7"/>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h</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9DAF8"/>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i</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9DAF8"/>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j</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9DAF8"/>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k</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9DAF8"/>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dirty="0">
                          <a:solidFill>
                            <a:srgbClr val="000000"/>
                          </a:solidFill>
                          <a:effectLst/>
                          <a:latin typeface="Arial" panose="020B0604020202020204" pitchFamily="34" charset="0"/>
                        </a:rPr>
                        <a:t>l</a:t>
                      </a:r>
                      <a:endParaRPr lang="en-US"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9DAF8"/>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m</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9DAF8"/>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n</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9DAF8"/>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p</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9DAF8"/>
                    </a:solidFill>
                  </a:tcPr>
                </a:tc>
                <a:extLst>
                  <a:ext uri="{0D108BD9-81ED-4DB2-BD59-A6C34878D82A}">
                    <a16:rowId xmlns:a16="http://schemas.microsoft.com/office/drawing/2014/main" val="1081325999"/>
                  </a:ext>
                </a:extLst>
              </a:tr>
              <a:tr h="266700">
                <a:tc vMerge="1">
                  <a:txBody>
                    <a:bodyPr/>
                    <a:lstStyle/>
                    <a:p>
                      <a:endParaRPr lang="en-US"/>
                    </a:p>
                  </a:txBody>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r" rtl="0" fontAlgn="t">
                        <a:spcBef>
                          <a:spcPts val="0"/>
                        </a:spcBef>
                        <a:spcAft>
                          <a:spcPts val="0"/>
                        </a:spcAft>
                      </a:pPr>
                      <a:r>
                        <a:rPr lang="en-US" sz="1100" b="0" i="0" u="none" strike="noStrike">
                          <a:solidFill>
                            <a:srgbClr val="000000"/>
                          </a:solidFill>
                          <a:effectLst/>
                          <a:latin typeface="Arial" panose="020B0604020202020204" pitchFamily="34" charset="0"/>
                        </a:rPr>
                        <a:t>A</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2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200" b="1" i="0" u="none" strike="noStrike">
                          <a:solidFill>
                            <a:srgbClr val="000000"/>
                          </a:solidFill>
                          <a:effectLst/>
                          <a:latin typeface="Arial" panose="020B0604020202020204" pitchFamily="34" charset="0"/>
                        </a:rPr>
                        <a:t>20</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EAD3"/>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34</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44</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46</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47</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52</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dirty="0">
                          <a:solidFill>
                            <a:srgbClr val="000000"/>
                          </a:solidFill>
                          <a:effectLst/>
                          <a:latin typeface="Arial" panose="020B0604020202020204" pitchFamily="34" charset="0"/>
                        </a:rPr>
                        <a:t>48</a:t>
                      </a:r>
                      <a:endParaRPr lang="en-US"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dirty="0">
                          <a:solidFill>
                            <a:srgbClr val="000000"/>
                          </a:solidFill>
                          <a:effectLst/>
                          <a:latin typeface="Arial" panose="020B0604020202020204" pitchFamily="34" charset="0"/>
                        </a:rPr>
                        <a:t>40</a:t>
                      </a:r>
                      <a:endParaRPr lang="en-US"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extLst>
                  <a:ext uri="{0D108BD9-81ED-4DB2-BD59-A6C34878D82A}">
                    <a16:rowId xmlns:a16="http://schemas.microsoft.com/office/drawing/2014/main" val="3236829270"/>
                  </a:ext>
                </a:extLst>
              </a:tr>
              <a:tr h="266700">
                <a:tc vMerge="1">
                  <a:txBody>
                    <a:bodyPr/>
                    <a:lstStyle/>
                    <a:p>
                      <a:endParaRPr lang="en-US"/>
                    </a:p>
                  </a:txBody>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r" rtl="0" fontAlgn="t">
                        <a:spcBef>
                          <a:spcPts val="0"/>
                        </a:spcBef>
                        <a:spcAft>
                          <a:spcPts val="0"/>
                        </a:spcAft>
                      </a:pPr>
                      <a:r>
                        <a:rPr lang="en-US" sz="1100" b="0" i="0" u="none" strike="noStrike">
                          <a:solidFill>
                            <a:srgbClr val="000000"/>
                          </a:solidFill>
                          <a:effectLst/>
                          <a:latin typeface="Arial" panose="020B0604020202020204" pitchFamily="34" charset="0"/>
                        </a:rPr>
                        <a:t>B</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2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50</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200" b="1" i="0" u="none" strike="noStrike">
                          <a:solidFill>
                            <a:srgbClr val="000000"/>
                          </a:solidFill>
                          <a:effectLst/>
                          <a:latin typeface="Arial" panose="020B0604020202020204" pitchFamily="34" charset="0"/>
                        </a:rPr>
                        <a:t>20</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EAD3"/>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200" b="1" i="0" u="none" strike="noStrike">
                          <a:solidFill>
                            <a:srgbClr val="000000"/>
                          </a:solidFill>
                          <a:effectLst/>
                          <a:latin typeface="Arial" panose="020B0604020202020204" pitchFamily="34" charset="0"/>
                        </a:rPr>
                        <a:t>25</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EAD3"/>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37</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40</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dirty="0">
                          <a:solidFill>
                            <a:srgbClr val="000000"/>
                          </a:solidFill>
                          <a:effectLst/>
                          <a:latin typeface="Arial" panose="020B0604020202020204" pitchFamily="34" charset="0"/>
                        </a:rPr>
                        <a:t>53</a:t>
                      </a:r>
                      <a:endParaRPr lang="en-US"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40</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37</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extLst>
                  <a:ext uri="{0D108BD9-81ED-4DB2-BD59-A6C34878D82A}">
                    <a16:rowId xmlns:a16="http://schemas.microsoft.com/office/drawing/2014/main" val="3203071645"/>
                  </a:ext>
                </a:extLst>
              </a:tr>
              <a:tr h="266700">
                <a:tc vMerge="1">
                  <a:txBody>
                    <a:bodyPr/>
                    <a:lstStyle/>
                    <a:p>
                      <a:endParaRPr lang="en-US"/>
                    </a:p>
                  </a:txBody>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r" rtl="0" fontAlgn="t">
                        <a:spcBef>
                          <a:spcPts val="0"/>
                        </a:spcBef>
                        <a:spcAft>
                          <a:spcPts val="0"/>
                        </a:spcAft>
                      </a:pPr>
                      <a:r>
                        <a:rPr lang="en-US" sz="1100" b="0" i="0" u="none" strike="noStrike">
                          <a:solidFill>
                            <a:srgbClr val="000000"/>
                          </a:solidFill>
                          <a:effectLst/>
                          <a:latin typeface="Arial" panose="020B0604020202020204" pitchFamily="34" charset="0"/>
                        </a:rPr>
                        <a:t>C</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2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46</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38</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200" b="1" i="0" u="none" strike="noStrike">
                          <a:solidFill>
                            <a:srgbClr val="000000"/>
                          </a:solidFill>
                          <a:effectLst/>
                          <a:latin typeface="Arial" panose="020B0604020202020204" pitchFamily="34" charset="0"/>
                        </a:rPr>
                        <a:t>23</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EAD3"/>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200" b="1" i="0" u="none" strike="noStrike" dirty="0">
                          <a:solidFill>
                            <a:srgbClr val="000000"/>
                          </a:solidFill>
                          <a:effectLst/>
                          <a:latin typeface="Arial" panose="020B0604020202020204" pitchFamily="34" charset="0"/>
                        </a:rPr>
                        <a:t>19</a:t>
                      </a:r>
                      <a:endParaRPr lang="en-US"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EAD3"/>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dirty="0">
                          <a:solidFill>
                            <a:srgbClr val="000000"/>
                          </a:solidFill>
                          <a:effectLst/>
                          <a:latin typeface="Arial" panose="020B0604020202020204" pitchFamily="34" charset="0"/>
                        </a:rPr>
                        <a:t>35</a:t>
                      </a:r>
                      <a:endParaRPr lang="en-US"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43</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52</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49</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extLst>
                  <a:ext uri="{0D108BD9-81ED-4DB2-BD59-A6C34878D82A}">
                    <a16:rowId xmlns:a16="http://schemas.microsoft.com/office/drawing/2014/main" val="242864644"/>
                  </a:ext>
                </a:extLst>
              </a:tr>
              <a:tr h="266700">
                <a:tc vMerge="1">
                  <a:txBody>
                    <a:bodyPr/>
                    <a:lstStyle/>
                    <a:p>
                      <a:endParaRPr lang="en-US"/>
                    </a:p>
                  </a:txBody>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r" rtl="0" fontAlgn="t">
                        <a:spcBef>
                          <a:spcPts val="0"/>
                        </a:spcBef>
                        <a:spcAft>
                          <a:spcPts val="0"/>
                        </a:spcAft>
                      </a:pPr>
                      <a:r>
                        <a:rPr lang="en-US" sz="1100" b="0" i="0" u="none" strike="noStrike">
                          <a:solidFill>
                            <a:srgbClr val="000000"/>
                          </a:solidFill>
                          <a:effectLst/>
                          <a:latin typeface="Arial" panose="020B0604020202020204" pitchFamily="34" charset="0"/>
                        </a:rPr>
                        <a:t>D</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2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49</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46</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47</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35</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200" b="1" i="0" u="none" strike="noStrike">
                          <a:solidFill>
                            <a:srgbClr val="000000"/>
                          </a:solidFill>
                          <a:effectLst/>
                          <a:latin typeface="Arial" panose="020B0604020202020204" pitchFamily="34" charset="0"/>
                        </a:rPr>
                        <a:t>18</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EAD3"/>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200" b="1" i="0" u="none" strike="noStrike">
                          <a:solidFill>
                            <a:srgbClr val="000000"/>
                          </a:solidFill>
                          <a:effectLst/>
                          <a:latin typeface="Arial" panose="020B0604020202020204" pitchFamily="34" charset="0"/>
                        </a:rPr>
                        <a:t>25</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EAD3"/>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dirty="0">
                          <a:solidFill>
                            <a:srgbClr val="000000"/>
                          </a:solidFill>
                          <a:effectLst/>
                          <a:latin typeface="Arial" panose="020B0604020202020204" pitchFamily="34" charset="0"/>
                        </a:rPr>
                        <a:t>44</a:t>
                      </a:r>
                      <a:endParaRPr lang="en-US"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51</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extLst>
                  <a:ext uri="{0D108BD9-81ED-4DB2-BD59-A6C34878D82A}">
                    <a16:rowId xmlns:a16="http://schemas.microsoft.com/office/drawing/2014/main" val="1965015366"/>
                  </a:ext>
                </a:extLst>
              </a:tr>
              <a:tr h="266700">
                <a:tc vMerge="1">
                  <a:txBody>
                    <a:bodyPr/>
                    <a:lstStyle/>
                    <a:p>
                      <a:endParaRPr lang="en-US"/>
                    </a:p>
                  </a:txBody>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r" rtl="0" fontAlgn="t">
                        <a:spcBef>
                          <a:spcPts val="0"/>
                        </a:spcBef>
                        <a:spcAft>
                          <a:spcPts val="0"/>
                        </a:spcAft>
                      </a:pPr>
                      <a:r>
                        <a:rPr lang="en-US" sz="1100" b="0" i="0" u="none" strike="noStrike">
                          <a:solidFill>
                            <a:srgbClr val="000000"/>
                          </a:solidFill>
                          <a:effectLst/>
                          <a:latin typeface="Arial" panose="020B0604020202020204" pitchFamily="34" charset="0"/>
                        </a:rPr>
                        <a:t>E</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2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45</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44</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43</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39</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32</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200" b="1" i="0" u="none" strike="noStrike" dirty="0">
                          <a:solidFill>
                            <a:srgbClr val="000000"/>
                          </a:solidFill>
                          <a:effectLst/>
                          <a:latin typeface="Arial" panose="020B0604020202020204" pitchFamily="34" charset="0"/>
                        </a:rPr>
                        <a:t>14</a:t>
                      </a:r>
                      <a:endParaRPr lang="en-US"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EAD3"/>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dirty="0">
                          <a:solidFill>
                            <a:srgbClr val="000000"/>
                          </a:solidFill>
                          <a:effectLst/>
                          <a:latin typeface="Arial" panose="020B0604020202020204" pitchFamily="34" charset="0"/>
                        </a:rPr>
                        <a:t>32</a:t>
                      </a:r>
                      <a:endParaRPr lang="en-US"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40</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extLst>
                  <a:ext uri="{0D108BD9-81ED-4DB2-BD59-A6C34878D82A}">
                    <a16:rowId xmlns:a16="http://schemas.microsoft.com/office/drawing/2014/main" val="3001185278"/>
                  </a:ext>
                </a:extLst>
              </a:tr>
              <a:tr h="266700">
                <a:tc vMerge="1">
                  <a:txBody>
                    <a:bodyPr/>
                    <a:lstStyle/>
                    <a:p>
                      <a:endParaRPr lang="en-US"/>
                    </a:p>
                  </a:txBody>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r" rtl="0" fontAlgn="t">
                        <a:spcBef>
                          <a:spcPts val="0"/>
                        </a:spcBef>
                        <a:spcAft>
                          <a:spcPts val="0"/>
                        </a:spcAft>
                      </a:pPr>
                      <a:r>
                        <a:rPr lang="en-US" sz="1100" b="0" i="0" u="none" strike="noStrike">
                          <a:solidFill>
                            <a:srgbClr val="000000"/>
                          </a:solidFill>
                          <a:effectLst/>
                          <a:latin typeface="Arial" panose="020B0604020202020204" pitchFamily="34" charset="0"/>
                        </a:rPr>
                        <a:t>F</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2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37</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42</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dirty="0">
                          <a:solidFill>
                            <a:srgbClr val="000000"/>
                          </a:solidFill>
                          <a:effectLst/>
                          <a:latin typeface="Arial" panose="020B0604020202020204" pitchFamily="34" charset="0"/>
                        </a:rPr>
                        <a:t>47</a:t>
                      </a:r>
                      <a:endParaRPr lang="en-US"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46</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44</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40</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34</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200" b="1" i="0" u="none" strike="noStrike">
                          <a:solidFill>
                            <a:srgbClr val="000000"/>
                          </a:solidFill>
                          <a:effectLst/>
                          <a:latin typeface="Arial" panose="020B0604020202020204" pitchFamily="34" charset="0"/>
                        </a:rPr>
                        <a:t>21</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EAD3"/>
                    </a:solidFill>
                  </a:tcPr>
                </a:tc>
                <a:extLst>
                  <a:ext uri="{0D108BD9-81ED-4DB2-BD59-A6C34878D82A}">
                    <a16:rowId xmlns:a16="http://schemas.microsoft.com/office/drawing/2014/main" val="951631795"/>
                  </a:ext>
                </a:extLst>
              </a:tr>
              <a:tr h="266700">
                <a:tc vMerge="1">
                  <a:txBody>
                    <a:bodyPr/>
                    <a:lstStyle/>
                    <a:p>
                      <a:endParaRPr lang="en-US"/>
                    </a:p>
                  </a:txBody>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r" rtl="0" fontAlgn="t">
                        <a:spcBef>
                          <a:spcPts val="0"/>
                        </a:spcBef>
                        <a:spcAft>
                          <a:spcPts val="0"/>
                        </a:spcAft>
                      </a:pPr>
                      <a:r>
                        <a:rPr lang="en-US" sz="1100" b="0" i="0" u="none" strike="noStrike">
                          <a:solidFill>
                            <a:srgbClr val="000000"/>
                          </a:solidFill>
                          <a:effectLst/>
                          <a:latin typeface="Arial" panose="020B0604020202020204" pitchFamily="34" charset="0"/>
                        </a:rPr>
                        <a:t>G</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2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34</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35</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39</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34</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35</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38</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100" b="0" i="0" u="none" strike="noStrike">
                          <a:solidFill>
                            <a:srgbClr val="000000"/>
                          </a:solidFill>
                          <a:effectLst/>
                          <a:latin typeface="Arial" panose="020B0604020202020204" pitchFamily="34" charset="0"/>
                        </a:rPr>
                        <a:t>32</a:t>
                      </a:r>
                      <a:endParaRPr lang="en-US">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4CCCC"/>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t">
                        <a:spcBef>
                          <a:spcPts val="0"/>
                        </a:spcBef>
                        <a:spcAft>
                          <a:spcPts val="0"/>
                        </a:spcAft>
                      </a:pPr>
                      <a:r>
                        <a:rPr lang="en-US" sz="1200" b="1" i="0" u="none" strike="noStrike" dirty="0">
                          <a:solidFill>
                            <a:srgbClr val="000000"/>
                          </a:solidFill>
                          <a:effectLst/>
                          <a:latin typeface="Arial" panose="020B0604020202020204" pitchFamily="34" charset="0"/>
                        </a:rPr>
                        <a:t>25</a:t>
                      </a:r>
                      <a:endParaRPr lang="en-US"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EAD3"/>
                    </a:solidFill>
                  </a:tcPr>
                </a:tc>
                <a:extLst>
                  <a:ext uri="{0D108BD9-81ED-4DB2-BD59-A6C34878D82A}">
                    <a16:rowId xmlns:a16="http://schemas.microsoft.com/office/drawing/2014/main" val="599043189"/>
                  </a:ext>
                </a:extLst>
              </a:tr>
            </a:tbl>
          </a:graphicData>
        </a:graphic>
      </p:graphicFrame>
      <p:sp>
        <p:nvSpPr>
          <p:cNvPr id="8" name="TextBox 7">
            <a:extLst>
              <a:ext uri="{FF2B5EF4-FFF2-40B4-BE49-F238E27FC236}">
                <a16:creationId xmlns:a16="http://schemas.microsoft.com/office/drawing/2014/main" id="{3A740451-02E4-813D-DD21-403F618C8920}"/>
              </a:ext>
            </a:extLst>
          </p:cNvPr>
          <p:cNvSpPr txBox="1"/>
          <p:nvPr/>
        </p:nvSpPr>
        <p:spPr>
          <a:xfrm rot="20920806">
            <a:off x="5471469" y="5665368"/>
            <a:ext cx="3624525" cy="338554"/>
          </a:xfrm>
          <a:prstGeom prst="rect">
            <a:avLst/>
          </a:prstGeom>
          <a:noFill/>
        </p:spPr>
        <p:txBody>
          <a:bodyPr wrap="square" rtlCol="0">
            <a:spAutoFit/>
          </a:bodyPr>
          <a:lstStyle/>
          <a:p>
            <a:pPr defTabSz="457200"/>
            <a:r>
              <a:rPr lang="en-US" sz="1600" dirty="0">
                <a:solidFill>
                  <a:srgbClr val="FF0000"/>
                </a:solidFill>
                <a:latin typeface="Arial" panose="020B0604020202020204"/>
                <a:ea typeface="MS PGothic" panose="020B0600070205080204" pitchFamily="34" charset="-128"/>
              </a:rPr>
              <a:t>Establishing Orthometric Heights</a:t>
            </a:r>
          </a:p>
        </p:txBody>
      </p:sp>
    </p:spTree>
    <p:extLst>
      <p:ext uri="{BB962C8B-B14F-4D97-AF65-F5344CB8AC3E}">
        <p14:creationId xmlns:p14="http://schemas.microsoft.com/office/powerpoint/2010/main" val="13563248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5FCE39-09F5-369C-24A5-F9DFB15DAF58}"/>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7ED96D02-4E1B-7F02-5ADE-C75168BC224E}"/>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A67C08EA-2BF3-76F3-3C4B-D37A159517EE}"/>
              </a:ext>
            </a:extLst>
          </p:cNvPr>
          <p:cNvSpPr>
            <a:spLocks noGrp="1"/>
          </p:cNvSpPr>
          <p:nvPr>
            <p:ph type="sldNum" sz="quarter" idx="12"/>
          </p:nvPr>
        </p:nvSpPr>
        <p:spPr/>
        <p:txBody>
          <a:bodyPr/>
          <a:lstStyle/>
          <a:p>
            <a:pPr>
              <a:defRPr/>
            </a:pPr>
            <a:fld id="{2842C21F-AE33-4746-B537-1CCBA51D5359}" type="slidenum">
              <a:rPr lang="en-US" smtClean="0"/>
              <a:pPr>
                <a:defRPr/>
              </a:pPr>
              <a:t>38</a:t>
            </a:fld>
            <a:endParaRPr lang="en-US"/>
          </a:p>
        </p:txBody>
      </p:sp>
      <p:sp>
        <p:nvSpPr>
          <p:cNvPr id="21" name="TextBox 20">
            <a:extLst>
              <a:ext uri="{FF2B5EF4-FFF2-40B4-BE49-F238E27FC236}">
                <a16:creationId xmlns:a16="http://schemas.microsoft.com/office/drawing/2014/main" id="{2B5A1ABC-D583-FD43-5757-B9636C235D16}"/>
              </a:ext>
            </a:extLst>
          </p:cNvPr>
          <p:cNvSpPr txBox="1"/>
          <p:nvPr/>
        </p:nvSpPr>
        <p:spPr>
          <a:xfrm>
            <a:off x="322870" y="460365"/>
            <a:ext cx="6226404" cy="307777"/>
          </a:xfrm>
          <a:prstGeom prst="rect">
            <a:avLst/>
          </a:prstGeom>
          <a:noFill/>
        </p:spPr>
        <p:txBody>
          <a:bodyPr wrap="square">
            <a:spAutoFit/>
          </a:bodyPr>
          <a:lstStyle/>
          <a:p>
            <a:pPr defTabSz="457200"/>
            <a:r>
              <a:rPr lang="en-US" sz="1400" dirty="0">
                <a:solidFill>
                  <a:prstClr val="black"/>
                </a:solidFill>
                <a:latin typeface="Arial" panose="020B0604020202020204"/>
                <a:ea typeface="MS PGothic" panose="020B0600070205080204" pitchFamily="34" charset="-128"/>
              </a:rPr>
              <a:t>Figure 13A - </a:t>
            </a:r>
            <a:r>
              <a:rPr lang="en-US" altLang="en-US" sz="1400" dirty="0">
                <a:solidFill>
                  <a:srgbClr val="000000"/>
                </a:solidFill>
                <a:latin typeface="Arial" panose="020B0604020202020204"/>
                <a:ea typeface="MS PGothic" panose="020B0600070205080204" pitchFamily="34" charset="-128"/>
                <a:cs typeface="Arial" panose="020B0604020202020204" pitchFamily="34" charset="0"/>
              </a:rPr>
              <a:t>Benchmark Distance Tabulation  (3-column format)</a:t>
            </a:r>
            <a:endParaRPr lang="en-US" altLang="en-US" sz="1400" dirty="0">
              <a:solidFill>
                <a:prstClr val="black"/>
              </a:solidFill>
              <a:latin typeface="Arial" panose="020B0604020202020204"/>
              <a:ea typeface="MS PGothic" panose="020B0600070205080204" pitchFamily="34" charset="-128"/>
            </a:endParaRPr>
          </a:p>
        </p:txBody>
      </p:sp>
      <p:graphicFrame>
        <p:nvGraphicFramePr>
          <p:cNvPr id="22" name="Table 21" descr="A three-columned tabulation of all the distance combinations between existing valid benchmarks and the proposed new marks.">
            <a:extLst>
              <a:ext uri="{FF2B5EF4-FFF2-40B4-BE49-F238E27FC236}">
                <a16:creationId xmlns:a16="http://schemas.microsoft.com/office/drawing/2014/main" id="{027D7A3A-0E98-B66E-D0F5-C73EA8F9329B}"/>
              </a:ext>
            </a:extLst>
          </p:cNvPr>
          <p:cNvGraphicFramePr>
            <a:graphicFrameLocks noGrp="1"/>
          </p:cNvGraphicFramePr>
          <p:nvPr>
            <p:extLst>
              <p:ext uri="{D42A27DB-BD31-4B8C-83A1-F6EECF244321}">
                <p14:modId xmlns:p14="http://schemas.microsoft.com/office/powerpoint/2010/main" val="168186488"/>
              </p:ext>
            </p:extLst>
          </p:nvPr>
        </p:nvGraphicFramePr>
        <p:xfrm>
          <a:off x="574159" y="1168803"/>
          <a:ext cx="3575890" cy="4267200"/>
        </p:xfrm>
        <a:graphic>
          <a:graphicData uri="http://schemas.openxmlformats.org/drawingml/2006/table">
            <a:tbl>
              <a:tblPr firstRow="1" bandRow="1"/>
              <a:tblGrid>
                <a:gridCol w="772634">
                  <a:extLst>
                    <a:ext uri="{9D8B030D-6E8A-4147-A177-3AD203B41FA5}">
                      <a16:colId xmlns:a16="http://schemas.microsoft.com/office/drawing/2014/main" val="3785600098"/>
                    </a:ext>
                  </a:extLst>
                </a:gridCol>
                <a:gridCol w="786809">
                  <a:extLst>
                    <a:ext uri="{9D8B030D-6E8A-4147-A177-3AD203B41FA5}">
                      <a16:colId xmlns:a16="http://schemas.microsoft.com/office/drawing/2014/main" val="1879340391"/>
                    </a:ext>
                  </a:extLst>
                </a:gridCol>
                <a:gridCol w="2016447">
                  <a:extLst>
                    <a:ext uri="{9D8B030D-6E8A-4147-A177-3AD203B41FA5}">
                      <a16:colId xmlns:a16="http://schemas.microsoft.com/office/drawing/2014/main" val="730577248"/>
                    </a:ext>
                  </a:extLst>
                </a:gridCol>
              </a:tblGrid>
              <a:tr h="241867">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pPr algn="ctr"/>
                      <a:r>
                        <a:rPr lang="en-US" sz="1400" dirty="0">
                          <a:latin typeface="+mn-lt"/>
                        </a:rPr>
                        <a:t>From</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pPr algn="ctr"/>
                      <a:r>
                        <a:rPr lang="en-US" sz="1400" dirty="0">
                          <a:latin typeface="+mn-lt"/>
                        </a:rPr>
                        <a:t>To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pPr algn="ctr"/>
                      <a:r>
                        <a:rPr lang="en-US" sz="1400" dirty="0">
                          <a:latin typeface="+mn-lt"/>
                        </a:rPr>
                        <a:t>Distance (km)</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extLst>
                  <a:ext uri="{0D108BD9-81ED-4DB2-BD59-A6C34878D82A}">
                    <a16:rowId xmlns:a16="http://schemas.microsoft.com/office/drawing/2014/main" val="3088801088"/>
                  </a:ext>
                </a:extLst>
              </a:tr>
              <a:tr h="241867">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h</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A</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20</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2513957023"/>
                  </a:ext>
                </a:extLst>
              </a:tr>
              <a:tr h="241867">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h</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B</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50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3748237944"/>
                  </a:ext>
                </a:extLst>
              </a:tr>
              <a:tr h="241867">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h</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C</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46</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952224676"/>
                  </a:ext>
                </a:extLst>
              </a:tr>
              <a:tr h="241867">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h</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D</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49</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4270431394"/>
                  </a:ext>
                </a:extLst>
              </a:tr>
              <a:tr h="241867">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h</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45</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977552902"/>
                  </a:ext>
                </a:extLst>
              </a:tr>
              <a:tr h="241867">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h</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F</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37</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3862885977"/>
                  </a:ext>
                </a:extLst>
              </a:tr>
              <a:tr h="241867">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h</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G</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34</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698925886"/>
                  </a:ext>
                </a:extLst>
              </a:tr>
              <a:tr h="241867">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err="1">
                          <a:latin typeface="+mn-lt"/>
                        </a:rPr>
                        <a:t>i</a:t>
                      </a:r>
                      <a:endParaRPr lang="en-US" sz="1400" dirty="0">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A</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34</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412103781"/>
                  </a:ext>
                </a:extLst>
              </a:tr>
              <a:tr h="241867">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err="1">
                          <a:latin typeface="+mn-lt"/>
                        </a:rPr>
                        <a:t>i</a:t>
                      </a:r>
                      <a:endParaRPr lang="en-US" sz="1400" dirty="0">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B</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20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3835171305"/>
                  </a:ext>
                </a:extLst>
              </a:tr>
              <a:tr h="241867">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err="1">
                          <a:latin typeface="+mn-lt"/>
                        </a:rPr>
                        <a:t>i</a:t>
                      </a:r>
                      <a:endParaRPr lang="en-US" sz="1400" dirty="0">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C</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38</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3173681404"/>
                  </a:ext>
                </a:extLst>
              </a:tr>
              <a:tr h="241867">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err="1">
                          <a:latin typeface="+mn-lt"/>
                        </a:rPr>
                        <a:t>i</a:t>
                      </a:r>
                      <a:endParaRPr lang="en-US" sz="1400" dirty="0">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D</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46</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3177515115"/>
                  </a:ext>
                </a:extLst>
              </a:tr>
              <a:tr h="241867">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err="1">
                          <a:latin typeface="+mn-lt"/>
                        </a:rPr>
                        <a:t>i</a:t>
                      </a:r>
                      <a:endParaRPr lang="en-US" sz="1400" dirty="0">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42</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363160724"/>
                  </a:ext>
                </a:extLst>
              </a:tr>
              <a:tr h="241867">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err="1">
                          <a:latin typeface="+mn-lt"/>
                        </a:rPr>
                        <a:t>etc</a:t>
                      </a:r>
                      <a:endParaRPr lang="en-US" sz="1400" dirty="0">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err="1">
                          <a:latin typeface="+mn-lt"/>
                        </a:rPr>
                        <a:t>etc</a:t>
                      </a:r>
                      <a:endParaRPr lang="en-US" sz="1400" dirty="0">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err="1">
                          <a:latin typeface="+mn-lt"/>
                        </a:rPr>
                        <a:t>etc</a:t>
                      </a:r>
                      <a:endParaRPr lang="en-US" sz="1400" dirty="0">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2296026735"/>
                  </a:ext>
                </a:extLst>
              </a:tr>
            </a:tbl>
          </a:graphicData>
        </a:graphic>
      </p:graphicFrame>
      <p:sp>
        <p:nvSpPr>
          <p:cNvPr id="23" name="TextBox 22">
            <a:extLst>
              <a:ext uri="{FF2B5EF4-FFF2-40B4-BE49-F238E27FC236}">
                <a16:creationId xmlns:a16="http://schemas.microsoft.com/office/drawing/2014/main" id="{F8D50C23-F724-1DA6-8ACF-82803CDCBC99}"/>
              </a:ext>
            </a:extLst>
          </p:cNvPr>
          <p:cNvSpPr txBox="1"/>
          <p:nvPr/>
        </p:nvSpPr>
        <p:spPr>
          <a:xfrm>
            <a:off x="4914900" y="836967"/>
            <a:ext cx="3041967" cy="307777"/>
          </a:xfrm>
          <a:prstGeom prst="rect">
            <a:avLst/>
          </a:prstGeom>
          <a:noFill/>
        </p:spPr>
        <p:txBody>
          <a:bodyPr wrap="square" rtlCol="0">
            <a:spAutoFit/>
          </a:bodyPr>
          <a:lstStyle/>
          <a:p>
            <a:pPr defTabSz="457200"/>
            <a:r>
              <a:rPr lang="en-US" sz="1400" dirty="0">
                <a:solidFill>
                  <a:prstClr val="black"/>
                </a:solidFill>
                <a:latin typeface="Arial" panose="020B0604020202020204"/>
                <a:ea typeface="MS PGothic" panose="020B0600070205080204" pitchFamily="34" charset="-128"/>
              </a:rPr>
              <a:t>Sort the table by Distance.</a:t>
            </a:r>
          </a:p>
        </p:txBody>
      </p:sp>
      <p:graphicFrame>
        <p:nvGraphicFramePr>
          <p:cNvPr id="24" name="Table 23" descr="A three-columned tabulation of all the distance combinations between existing valid benchmarks and the proposed new marks has been sorted by distance, bringing the shorter distances to the top of the Table to allow easier inspection and selection of which new marks are within the required distances of the existing valid benchmarks.">
            <a:extLst>
              <a:ext uri="{FF2B5EF4-FFF2-40B4-BE49-F238E27FC236}">
                <a16:creationId xmlns:a16="http://schemas.microsoft.com/office/drawing/2014/main" id="{B2779B9D-72FC-CF40-8FCA-E56AFE47039D}"/>
              </a:ext>
            </a:extLst>
          </p:cNvPr>
          <p:cNvGraphicFramePr>
            <a:graphicFrameLocks noGrp="1"/>
          </p:cNvGraphicFramePr>
          <p:nvPr>
            <p:extLst>
              <p:ext uri="{D42A27DB-BD31-4B8C-83A1-F6EECF244321}">
                <p14:modId xmlns:p14="http://schemas.microsoft.com/office/powerpoint/2010/main" val="970547318"/>
              </p:ext>
            </p:extLst>
          </p:nvPr>
        </p:nvGraphicFramePr>
        <p:xfrm>
          <a:off x="5006951" y="1150755"/>
          <a:ext cx="3575890" cy="4267200"/>
        </p:xfrm>
        <a:graphic>
          <a:graphicData uri="http://schemas.openxmlformats.org/drawingml/2006/table">
            <a:tbl>
              <a:tblPr firstRow="1" bandRow="1"/>
              <a:tblGrid>
                <a:gridCol w="772634">
                  <a:extLst>
                    <a:ext uri="{9D8B030D-6E8A-4147-A177-3AD203B41FA5}">
                      <a16:colId xmlns:a16="http://schemas.microsoft.com/office/drawing/2014/main" val="3785600098"/>
                    </a:ext>
                  </a:extLst>
                </a:gridCol>
                <a:gridCol w="786809">
                  <a:extLst>
                    <a:ext uri="{9D8B030D-6E8A-4147-A177-3AD203B41FA5}">
                      <a16:colId xmlns:a16="http://schemas.microsoft.com/office/drawing/2014/main" val="1879340391"/>
                    </a:ext>
                  </a:extLst>
                </a:gridCol>
                <a:gridCol w="2016447">
                  <a:extLst>
                    <a:ext uri="{9D8B030D-6E8A-4147-A177-3AD203B41FA5}">
                      <a16:colId xmlns:a16="http://schemas.microsoft.com/office/drawing/2014/main" val="730577248"/>
                    </a:ext>
                  </a:extLst>
                </a:gridCol>
              </a:tblGrid>
              <a:tr h="209439">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pPr algn="ctr"/>
                      <a:r>
                        <a:rPr lang="en-US" sz="1400" dirty="0">
                          <a:latin typeface="+mn-lt"/>
                        </a:rPr>
                        <a:t>From</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pPr algn="ctr"/>
                      <a:r>
                        <a:rPr lang="en-US" sz="1400" dirty="0">
                          <a:latin typeface="+mn-lt"/>
                        </a:rPr>
                        <a:t>To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pPr algn="ctr"/>
                      <a:r>
                        <a:rPr lang="en-US" sz="1400" dirty="0">
                          <a:latin typeface="+mn-lt"/>
                        </a:rPr>
                        <a:t>Distance (km)</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extLst>
                  <a:ext uri="{0D108BD9-81ED-4DB2-BD59-A6C34878D82A}">
                    <a16:rowId xmlns:a16="http://schemas.microsoft.com/office/drawing/2014/main" val="3088801088"/>
                  </a:ext>
                </a:extLst>
              </a:tr>
              <a:tr h="209439">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m</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E</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14</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alpha val="15000"/>
                      </a:srgbClr>
                    </a:solidFill>
                  </a:tcPr>
                </a:tc>
                <a:extLst>
                  <a:ext uri="{0D108BD9-81ED-4DB2-BD59-A6C34878D82A}">
                    <a16:rowId xmlns:a16="http://schemas.microsoft.com/office/drawing/2014/main" val="2513957023"/>
                  </a:ext>
                </a:extLst>
              </a:tr>
              <a:tr h="209439">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l</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D</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18</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alpha val="15000"/>
                      </a:srgbClr>
                    </a:solidFill>
                  </a:tcPr>
                </a:tc>
                <a:extLst>
                  <a:ext uri="{0D108BD9-81ED-4DB2-BD59-A6C34878D82A}">
                    <a16:rowId xmlns:a16="http://schemas.microsoft.com/office/drawing/2014/main" val="3748237944"/>
                  </a:ext>
                </a:extLst>
              </a:tr>
              <a:tr h="209439">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k</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C</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19</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alpha val="15000"/>
                      </a:srgbClr>
                    </a:solidFill>
                  </a:tcPr>
                </a:tc>
                <a:extLst>
                  <a:ext uri="{0D108BD9-81ED-4DB2-BD59-A6C34878D82A}">
                    <a16:rowId xmlns:a16="http://schemas.microsoft.com/office/drawing/2014/main" val="952224676"/>
                  </a:ext>
                </a:extLst>
              </a:tr>
              <a:tr h="209439">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h</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A</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20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alpha val="15000"/>
                      </a:srgbClr>
                    </a:solidFill>
                  </a:tcPr>
                </a:tc>
                <a:extLst>
                  <a:ext uri="{0D108BD9-81ED-4DB2-BD59-A6C34878D82A}">
                    <a16:rowId xmlns:a16="http://schemas.microsoft.com/office/drawing/2014/main" val="4270431394"/>
                  </a:ext>
                </a:extLst>
              </a:tr>
              <a:tr h="209439">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err="1">
                          <a:latin typeface="+mn-lt"/>
                        </a:rPr>
                        <a:t>i</a:t>
                      </a:r>
                      <a:endParaRPr lang="en-US" sz="1400" dirty="0">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B</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20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alpha val="15000"/>
                      </a:srgbClr>
                    </a:solidFill>
                  </a:tcPr>
                </a:tc>
                <a:extLst>
                  <a:ext uri="{0D108BD9-81ED-4DB2-BD59-A6C34878D82A}">
                    <a16:rowId xmlns:a16="http://schemas.microsoft.com/office/drawing/2014/main" val="1977552902"/>
                  </a:ext>
                </a:extLst>
              </a:tr>
              <a:tr h="209439">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p</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F</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21</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alpha val="15000"/>
                      </a:srgbClr>
                    </a:solidFill>
                  </a:tcPr>
                </a:tc>
                <a:extLst>
                  <a:ext uri="{0D108BD9-81ED-4DB2-BD59-A6C34878D82A}">
                    <a16:rowId xmlns:a16="http://schemas.microsoft.com/office/drawing/2014/main" val="3862885977"/>
                  </a:ext>
                </a:extLst>
              </a:tr>
              <a:tr h="209439">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j</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C</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23</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alpha val="15000"/>
                      </a:srgbClr>
                    </a:solidFill>
                  </a:tcPr>
                </a:tc>
                <a:extLst>
                  <a:ext uri="{0D108BD9-81ED-4DB2-BD59-A6C34878D82A}">
                    <a16:rowId xmlns:a16="http://schemas.microsoft.com/office/drawing/2014/main" val="698925886"/>
                  </a:ext>
                </a:extLst>
              </a:tr>
              <a:tr h="209439">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j</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B</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25</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alpha val="15000"/>
                      </a:srgbClr>
                    </a:solidFill>
                  </a:tcPr>
                </a:tc>
                <a:extLst>
                  <a:ext uri="{0D108BD9-81ED-4DB2-BD59-A6C34878D82A}">
                    <a16:rowId xmlns:a16="http://schemas.microsoft.com/office/drawing/2014/main" val="412103781"/>
                  </a:ext>
                </a:extLst>
              </a:tr>
              <a:tr h="209439">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m</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D</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25</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alpha val="15000"/>
                      </a:srgbClr>
                    </a:solidFill>
                  </a:tcPr>
                </a:tc>
                <a:extLst>
                  <a:ext uri="{0D108BD9-81ED-4DB2-BD59-A6C34878D82A}">
                    <a16:rowId xmlns:a16="http://schemas.microsoft.com/office/drawing/2014/main" val="3835171305"/>
                  </a:ext>
                </a:extLst>
              </a:tr>
              <a:tr h="209439">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p</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G</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25</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alpha val="15000"/>
                      </a:srgbClr>
                    </a:solidFill>
                  </a:tcPr>
                </a:tc>
                <a:extLst>
                  <a:ext uri="{0D108BD9-81ED-4DB2-BD59-A6C34878D82A}">
                    <a16:rowId xmlns:a16="http://schemas.microsoft.com/office/drawing/2014/main" val="3173681404"/>
                  </a:ext>
                </a:extLst>
              </a:tr>
              <a:tr h="209439">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n</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32</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3177515115"/>
                  </a:ext>
                </a:extLst>
              </a:tr>
              <a:tr h="209439">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n</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G</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a:latin typeface="+mn-lt"/>
                        </a:rPr>
                        <a:t>32</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363160724"/>
                  </a:ext>
                </a:extLst>
              </a:tr>
              <a:tr h="209439">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err="1">
                          <a:latin typeface="+mn-lt"/>
                        </a:rPr>
                        <a:t>etc</a:t>
                      </a:r>
                      <a:endParaRPr lang="en-US" sz="1400" dirty="0">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err="1">
                          <a:latin typeface="+mn-lt"/>
                        </a:rPr>
                        <a:t>etc</a:t>
                      </a:r>
                      <a:endParaRPr lang="en-US" sz="1400" dirty="0">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dirty="0" err="1">
                          <a:latin typeface="+mn-lt"/>
                        </a:rPr>
                        <a:t>etc</a:t>
                      </a:r>
                      <a:endParaRPr lang="en-US" sz="1400" dirty="0">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2296026735"/>
                  </a:ext>
                </a:extLst>
              </a:tr>
            </a:tbl>
          </a:graphicData>
        </a:graphic>
      </p:graphicFrame>
      <p:sp>
        <p:nvSpPr>
          <p:cNvPr id="25" name="TextBox 24">
            <a:extLst>
              <a:ext uri="{FF2B5EF4-FFF2-40B4-BE49-F238E27FC236}">
                <a16:creationId xmlns:a16="http://schemas.microsoft.com/office/drawing/2014/main" id="{9888851D-52C4-0B70-D10D-09BF4916876C}"/>
              </a:ext>
            </a:extLst>
          </p:cNvPr>
          <p:cNvSpPr txBox="1"/>
          <p:nvPr/>
        </p:nvSpPr>
        <p:spPr>
          <a:xfrm rot="20920806">
            <a:off x="5471469" y="5665368"/>
            <a:ext cx="3624525" cy="338554"/>
          </a:xfrm>
          <a:prstGeom prst="rect">
            <a:avLst/>
          </a:prstGeom>
          <a:noFill/>
        </p:spPr>
        <p:txBody>
          <a:bodyPr wrap="square" rtlCol="0">
            <a:spAutoFit/>
          </a:bodyPr>
          <a:lstStyle/>
          <a:p>
            <a:pPr defTabSz="457200"/>
            <a:r>
              <a:rPr lang="en-US" sz="1600" dirty="0">
                <a:solidFill>
                  <a:srgbClr val="FF0000"/>
                </a:solidFill>
                <a:latin typeface="Arial" panose="020B0604020202020204"/>
                <a:ea typeface="MS PGothic" panose="020B0600070205080204" pitchFamily="34" charset="-128"/>
              </a:rPr>
              <a:t>Establishing Orthometric Heights</a:t>
            </a:r>
          </a:p>
        </p:txBody>
      </p:sp>
      <p:sp>
        <p:nvSpPr>
          <p:cNvPr id="26" name="Oval 25">
            <a:extLst>
              <a:ext uri="{FF2B5EF4-FFF2-40B4-BE49-F238E27FC236}">
                <a16:creationId xmlns:a16="http://schemas.microsoft.com/office/drawing/2014/main" id="{934D0F18-42C5-5F6F-1D6C-7EABD2ECCC42}"/>
              </a:ext>
            </a:extLst>
          </p:cNvPr>
          <p:cNvSpPr/>
          <p:nvPr/>
        </p:nvSpPr>
        <p:spPr>
          <a:xfrm>
            <a:off x="5104387" y="3600920"/>
            <a:ext cx="606057" cy="310296"/>
          </a:xfrm>
          <a:prstGeom prst="ellipse">
            <a:avLst/>
          </a:prstGeom>
          <a:noFill/>
          <a:ln w="25400" cap="flat" cmpd="sng" algn="ctr">
            <a:solidFill>
              <a:srgbClr val="00B05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27" name="Oval 26">
            <a:extLst>
              <a:ext uri="{FF2B5EF4-FFF2-40B4-BE49-F238E27FC236}">
                <a16:creationId xmlns:a16="http://schemas.microsoft.com/office/drawing/2014/main" id="{AB547C5F-0961-A21E-5447-CA1056D7CA3E}"/>
              </a:ext>
            </a:extLst>
          </p:cNvPr>
          <p:cNvSpPr/>
          <p:nvPr/>
        </p:nvSpPr>
        <p:spPr>
          <a:xfrm>
            <a:off x="5114257" y="3302142"/>
            <a:ext cx="606057" cy="310296"/>
          </a:xfrm>
          <a:prstGeom prst="ellipse">
            <a:avLst/>
          </a:prstGeom>
          <a:noFill/>
          <a:ln w="25400" cap="flat" cmpd="sng" algn="ctr">
            <a:solidFill>
              <a:srgbClr val="00B05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28" name="Oval 27">
            <a:extLst>
              <a:ext uri="{FF2B5EF4-FFF2-40B4-BE49-F238E27FC236}">
                <a16:creationId xmlns:a16="http://schemas.microsoft.com/office/drawing/2014/main" id="{B27BB847-1697-8D9E-FC7E-12228A04A5D9}"/>
              </a:ext>
            </a:extLst>
          </p:cNvPr>
          <p:cNvSpPr/>
          <p:nvPr/>
        </p:nvSpPr>
        <p:spPr>
          <a:xfrm>
            <a:off x="5114259" y="4198776"/>
            <a:ext cx="606057" cy="310296"/>
          </a:xfrm>
          <a:prstGeom prst="ellipse">
            <a:avLst/>
          </a:prstGeom>
          <a:noFill/>
          <a:ln w="25400"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29" name="Oval 28">
            <a:extLst>
              <a:ext uri="{FF2B5EF4-FFF2-40B4-BE49-F238E27FC236}">
                <a16:creationId xmlns:a16="http://schemas.microsoft.com/office/drawing/2014/main" id="{95203918-1842-C140-8CF6-267F5569819C}"/>
              </a:ext>
            </a:extLst>
          </p:cNvPr>
          <p:cNvSpPr/>
          <p:nvPr/>
        </p:nvSpPr>
        <p:spPr>
          <a:xfrm>
            <a:off x="5104386" y="2979824"/>
            <a:ext cx="606057" cy="310296"/>
          </a:xfrm>
          <a:prstGeom prst="ellipse">
            <a:avLst/>
          </a:prstGeom>
          <a:noFill/>
          <a:ln w="25400"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30" name="Oval 29">
            <a:extLst>
              <a:ext uri="{FF2B5EF4-FFF2-40B4-BE49-F238E27FC236}">
                <a16:creationId xmlns:a16="http://schemas.microsoft.com/office/drawing/2014/main" id="{6E840189-597A-8ADF-E119-B6ECC6757A18}"/>
              </a:ext>
            </a:extLst>
          </p:cNvPr>
          <p:cNvSpPr/>
          <p:nvPr/>
        </p:nvSpPr>
        <p:spPr>
          <a:xfrm>
            <a:off x="5104387" y="3911720"/>
            <a:ext cx="606057" cy="310296"/>
          </a:xfrm>
          <a:prstGeom prst="ellipse">
            <a:avLst/>
          </a:prstGeom>
          <a:noFill/>
          <a:ln w="25400" cap="flat" cmpd="sng" algn="ctr">
            <a:solidFill>
              <a:srgbClr val="0070C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31" name="Oval 30">
            <a:extLst>
              <a:ext uri="{FF2B5EF4-FFF2-40B4-BE49-F238E27FC236}">
                <a16:creationId xmlns:a16="http://schemas.microsoft.com/office/drawing/2014/main" id="{E51BEF03-3356-AFBB-DE17-4E66ECCE82CD}"/>
              </a:ext>
            </a:extLst>
          </p:cNvPr>
          <p:cNvSpPr/>
          <p:nvPr/>
        </p:nvSpPr>
        <p:spPr>
          <a:xfrm>
            <a:off x="5104385" y="1449593"/>
            <a:ext cx="606057" cy="310296"/>
          </a:xfrm>
          <a:prstGeom prst="ellipse">
            <a:avLst/>
          </a:prstGeom>
          <a:noFill/>
          <a:ln w="25400" cap="flat" cmpd="sng" algn="ctr">
            <a:solidFill>
              <a:srgbClr val="0070C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32" name="TextBox 31">
            <a:extLst>
              <a:ext uri="{FF2B5EF4-FFF2-40B4-BE49-F238E27FC236}">
                <a16:creationId xmlns:a16="http://schemas.microsoft.com/office/drawing/2014/main" id="{F4B803ED-EF15-813C-1B4A-CAA16298CACB}"/>
              </a:ext>
            </a:extLst>
          </p:cNvPr>
          <p:cNvSpPr txBox="1"/>
          <p:nvPr/>
        </p:nvSpPr>
        <p:spPr>
          <a:xfrm>
            <a:off x="5004052" y="5396962"/>
            <a:ext cx="3514999" cy="276999"/>
          </a:xfrm>
          <a:prstGeom prst="rect">
            <a:avLst/>
          </a:prstGeom>
          <a:noFill/>
        </p:spPr>
        <p:txBody>
          <a:bodyPr wrap="square" rtlCol="0">
            <a:spAutoFit/>
          </a:bodyPr>
          <a:lstStyle/>
          <a:p>
            <a:pPr defTabSz="457200"/>
            <a:r>
              <a:rPr lang="en-US" sz="1200" dirty="0">
                <a:solidFill>
                  <a:prstClr val="black"/>
                </a:solidFill>
                <a:latin typeface="Arial" panose="020B0604020202020204"/>
                <a:ea typeface="MS PGothic" panose="020B0600070205080204" pitchFamily="34" charset="-128"/>
              </a:rPr>
              <a:t>j, m, p have 2 or more entries less than 30 km</a:t>
            </a:r>
          </a:p>
        </p:txBody>
      </p:sp>
      <p:sp>
        <p:nvSpPr>
          <p:cNvPr id="33" name="Rectangle 32">
            <a:extLst>
              <a:ext uri="{FF2B5EF4-FFF2-40B4-BE49-F238E27FC236}">
                <a16:creationId xmlns:a16="http://schemas.microsoft.com/office/drawing/2014/main" id="{AEC03404-74CE-934D-37F1-64B536AE5956}"/>
              </a:ext>
            </a:extLst>
          </p:cNvPr>
          <p:cNvSpPr/>
          <p:nvPr/>
        </p:nvSpPr>
        <p:spPr>
          <a:xfrm>
            <a:off x="2601277" y="1487693"/>
            <a:ext cx="1146811" cy="272196"/>
          </a:xfrm>
          <a:prstGeom prst="rect">
            <a:avLst/>
          </a:prstGeom>
          <a:solidFill>
            <a:srgbClr val="00B050">
              <a:alpha val="10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34" name="Rectangle 33">
            <a:extLst>
              <a:ext uri="{FF2B5EF4-FFF2-40B4-BE49-F238E27FC236}">
                <a16:creationId xmlns:a16="http://schemas.microsoft.com/office/drawing/2014/main" id="{2A664200-E530-E1D3-B898-280DC648AA3F}"/>
              </a:ext>
            </a:extLst>
          </p:cNvPr>
          <p:cNvSpPr/>
          <p:nvPr/>
        </p:nvSpPr>
        <p:spPr>
          <a:xfrm>
            <a:off x="2606530" y="3924989"/>
            <a:ext cx="1146811" cy="272196"/>
          </a:xfrm>
          <a:prstGeom prst="rect">
            <a:avLst/>
          </a:prstGeom>
          <a:solidFill>
            <a:srgbClr val="00B050">
              <a:alpha val="10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35" name="Arrow: Right 34">
            <a:extLst>
              <a:ext uri="{FF2B5EF4-FFF2-40B4-BE49-F238E27FC236}">
                <a16:creationId xmlns:a16="http://schemas.microsoft.com/office/drawing/2014/main" id="{713EFAAD-F579-90CF-ADB5-40C737FF1F66}"/>
              </a:ext>
            </a:extLst>
          </p:cNvPr>
          <p:cNvSpPr/>
          <p:nvPr/>
        </p:nvSpPr>
        <p:spPr>
          <a:xfrm>
            <a:off x="4121796" y="849411"/>
            <a:ext cx="843904" cy="307777"/>
          </a:xfrm>
          <a:prstGeom prst="rightArrow">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36" name="Arrow: Right 35">
            <a:extLst>
              <a:ext uri="{FF2B5EF4-FFF2-40B4-BE49-F238E27FC236}">
                <a16:creationId xmlns:a16="http://schemas.microsoft.com/office/drawing/2014/main" id="{51E5181F-1993-A36E-30AC-08653B86A87F}"/>
              </a:ext>
            </a:extLst>
          </p:cNvPr>
          <p:cNvSpPr/>
          <p:nvPr/>
        </p:nvSpPr>
        <p:spPr>
          <a:xfrm rot="5400000">
            <a:off x="8007000" y="1755757"/>
            <a:ext cx="843904" cy="307777"/>
          </a:xfrm>
          <a:prstGeom prst="rightArrow">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37" name="TextBox 36">
            <a:extLst>
              <a:ext uri="{FF2B5EF4-FFF2-40B4-BE49-F238E27FC236}">
                <a16:creationId xmlns:a16="http://schemas.microsoft.com/office/drawing/2014/main" id="{DC0E91E8-9FAC-D34C-1AF0-911CD2D94334}"/>
              </a:ext>
            </a:extLst>
          </p:cNvPr>
          <p:cNvSpPr txBox="1"/>
          <p:nvPr/>
        </p:nvSpPr>
        <p:spPr>
          <a:xfrm>
            <a:off x="457200" y="814584"/>
            <a:ext cx="3153470" cy="307777"/>
          </a:xfrm>
          <a:prstGeom prst="rect">
            <a:avLst/>
          </a:prstGeom>
          <a:noFill/>
        </p:spPr>
        <p:txBody>
          <a:bodyPr wrap="square" rtlCol="0">
            <a:spAutoFit/>
          </a:bodyPr>
          <a:lstStyle/>
          <a:p>
            <a:pPr defTabSz="457200"/>
            <a:r>
              <a:rPr lang="en-US" sz="1400" dirty="0">
                <a:solidFill>
                  <a:prstClr val="black"/>
                </a:solidFill>
                <a:latin typeface="Arial" panose="020B0604020202020204"/>
                <a:ea typeface="MS PGothic" panose="020B0600070205080204" pitchFamily="34" charset="-128"/>
              </a:rPr>
              <a:t>Tabulate by 3 column format instead.</a:t>
            </a:r>
          </a:p>
        </p:txBody>
      </p:sp>
    </p:spTree>
    <p:extLst>
      <p:ext uri="{BB962C8B-B14F-4D97-AF65-F5344CB8AC3E}">
        <p14:creationId xmlns:p14="http://schemas.microsoft.com/office/powerpoint/2010/main" val="3858873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250"/>
                                  </p:stCondLst>
                                  <p:childTnLst>
                                    <p:set>
                                      <p:cBhvr>
                                        <p:cTn id="6" dur="1" fill="hold">
                                          <p:stCondLst>
                                            <p:cond delay="0"/>
                                          </p:stCondLst>
                                        </p:cTn>
                                        <p:tgtEl>
                                          <p:spTgt spid="37"/>
                                        </p:tgtEl>
                                        <p:attrNameLst>
                                          <p:attrName>style.visibility</p:attrName>
                                        </p:attrNameLst>
                                      </p:cBhvr>
                                      <p:to>
                                        <p:strVal val="visible"/>
                                      </p:to>
                                    </p:set>
                                    <p:animEffect transition="in" filter="wipe(up)">
                                      <p:cBhvr>
                                        <p:cTn id="7" dur="500"/>
                                        <p:tgtEl>
                                          <p:spTgt spid="37"/>
                                        </p:tgtEl>
                                      </p:cBhvr>
                                    </p:animEffect>
                                  </p:childTnLst>
                                </p:cTn>
                              </p:par>
                            </p:childTnLst>
                          </p:cTn>
                        </p:par>
                        <p:par>
                          <p:cTn id="8" fill="hold">
                            <p:stCondLst>
                              <p:cond delay="750"/>
                            </p:stCondLst>
                            <p:childTnLst>
                              <p:par>
                                <p:cTn id="9" presetID="22" presetClass="entr" presetSubtype="1" fill="hold" nodeType="afterEffect">
                                  <p:stCondLst>
                                    <p:cond delay="250"/>
                                  </p:stCondLst>
                                  <p:childTnLst>
                                    <p:set>
                                      <p:cBhvr>
                                        <p:cTn id="10" dur="1" fill="hold">
                                          <p:stCondLst>
                                            <p:cond delay="0"/>
                                          </p:stCondLst>
                                        </p:cTn>
                                        <p:tgtEl>
                                          <p:spTgt spid="22"/>
                                        </p:tgtEl>
                                        <p:attrNameLst>
                                          <p:attrName>style.visibility</p:attrName>
                                        </p:attrNameLst>
                                      </p:cBhvr>
                                      <p:to>
                                        <p:strVal val="visible"/>
                                      </p:to>
                                    </p:set>
                                    <p:animEffect transition="in" filter="wipe(up)">
                                      <p:cBhvr>
                                        <p:cTn id="11" dur="500"/>
                                        <p:tgtEl>
                                          <p:spTgt spid="22"/>
                                        </p:tgtEl>
                                      </p:cBhvr>
                                    </p:animEffect>
                                  </p:childTnLst>
                                </p:cTn>
                              </p:par>
                            </p:childTnLst>
                          </p:cTn>
                        </p:par>
                        <p:par>
                          <p:cTn id="12" fill="hold">
                            <p:stCondLst>
                              <p:cond delay="1500"/>
                            </p:stCondLst>
                            <p:childTnLst>
                              <p:par>
                                <p:cTn id="13" presetID="22" presetClass="entr" presetSubtype="1" fill="hold" grpId="0" nodeType="afterEffect">
                                  <p:stCondLst>
                                    <p:cond delay="25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2250"/>
                            </p:stCondLst>
                            <p:childTnLst>
                              <p:par>
                                <p:cTn id="17" presetID="22" presetClass="entr" presetSubtype="1" fill="hold" grpId="0" nodeType="afterEffect">
                                  <p:stCondLst>
                                    <p:cond delay="250"/>
                                  </p:stCondLst>
                                  <p:childTnLst>
                                    <p:set>
                                      <p:cBhvr>
                                        <p:cTn id="18" dur="1" fill="hold">
                                          <p:stCondLst>
                                            <p:cond delay="0"/>
                                          </p:stCondLst>
                                        </p:cTn>
                                        <p:tgtEl>
                                          <p:spTgt spid="34"/>
                                        </p:tgtEl>
                                        <p:attrNameLst>
                                          <p:attrName>style.visibility</p:attrName>
                                        </p:attrNameLst>
                                      </p:cBhvr>
                                      <p:to>
                                        <p:strVal val="visible"/>
                                      </p:to>
                                    </p:set>
                                    <p:animEffect transition="in" filter="wipe(up)">
                                      <p:cBhvr>
                                        <p:cTn id="19" dur="500"/>
                                        <p:tgtEl>
                                          <p:spTgt spid="34"/>
                                        </p:tgtEl>
                                      </p:cBhvr>
                                    </p:animEffect>
                                  </p:childTnLst>
                                </p:cTn>
                              </p:par>
                            </p:childTnLst>
                          </p:cTn>
                        </p:par>
                        <p:par>
                          <p:cTn id="20" fill="hold">
                            <p:stCondLst>
                              <p:cond delay="3000"/>
                            </p:stCondLst>
                            <p:childTnLst>
                              <p:par>
                                <p:cTn id="21" presetID="22" presetClass="entr" presetSubtype="8" fill="hold" grpId="0" nodeType="afterEffect">
                                  <p:stCondLst>
                                    <p:cond delay="750"/>
                                  </p:stCondLst>
                                  <p:childTnLst>
                                    <p:set>
                                      <p:cBhvr>
                                        <p:cTn id="22" dur="1" fill="hold">
                                          <p:stCondLst>
                                            <p:cond delay="0"/>
                                          </p:stCondLst>
                                        </p:cTn>
                                        <p:tgtEl>
                                          <p:spTgt spid="35"/>
                                        </p:tgtEl>
                                        <p:attrNameLst>
                                          <p:attrName>style.visibility</p:attrName>
                                        </p:attrNameLst>
                                      </p:cBhvr>
                                      <p:to>
                                        <p:strVal val="visible"/>
                                      </p:to>
                                    </p:set>
                                    <p:animEffect transition="in" filter="wipe(left)">
                                      <p:cBhvr>
                                        <p:cTn id="23" dur="500"/>
                                        <p:tgtEl>
                                          <p:spTgt spid="35"/>
                                        </p:tgtEl>
                                      </p:cBhvr>
                                    </p:animEffect>
                                  </p:childTnLst>
                                </p:cTn>
                              </p:par>
                            </p:childTnLst>
                          </p:cTn>
                        </p:par>
                        <p:par>
                          <p:cTn id="24" fill="hold">
                            <p:stCondLst>
                              <p:cond delay="4250"/>
                            </p:stCondLst>
                            <p:childTnLst>
                              <p:par>
                                <p:cTn id="25" presetID="22" presetClass="entr" presetSubtype="8" fill="hold" grpId="0" nodeType="afterEffect">
                                  <p:stCondLst>
                                    <p:cond delay="25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par>
                          <p:cTn id="28" fill="hold">
                            <p:stCondLst>
                              <p:cond delay="5000"/>
                            </p:stCondLst>
                            <p:childTnLst>
                              <p:par>
                                <p:cTn id="29" presetID="22" presetClass="entr" presetSubtype="1" fill="hold" nodeType="afterEffect">
                                  <p:stCondLst>
                                    <p:cond delay="250"/>
                                  </p:stCondLst>
                                  <p:childTnLst>
                                    <p:set>
                                      <p:cBhvr>
                                        <p:cTn id="30" dur="1" fill="hold">
                                          <p:stCondLst>
                                            <p:cond delay="0"/>
                                          </p:stCondLst>
                                        </p:cTn>
                                        <p:tgtEl>
                                          <p:spTgt spid="24"/>
                                        </p:tgtEl>
                                        <p:attrNameLst>
                                          <p:attrName>style.visibility</p:attrName>
                                        </p:attrNameLst>
                                      </p:cBhvr>
                                      <p:to>
                                        <p:strVal val="visible"/>
                                      </p:to>
                                    </p:set>
                                    <p:animEffect transition="in" filter="wipe(up)">
                                      <p:cBhvr>
                                        <p:cTn id="31" dur="500"/>
                                        <p:tgtEl>
                                          <p:spTgt spid="24"/>
                                        </p:tgtEl>
                                      </p:cBhvr>
                                    </p:animEffect>
                                  </p:childTnLst>
                                </p:cTn>
                              </p:par>
                            </p:childTnLst>
                          </p:cTn>
                        </p:par>
                        <p:par>
                          <p:cTn id="32" fill="hold">
                            <p:stCondLst>
                              <p:cond delay="5750"/>
                            </p:stCondLst>
                            <p:childTnLst>
                              <p:par>
                                <p:cTn id="33" presetID="22" presetClass="entr" presetSubtype="1" fill="hold" grpId="0" nodeType="after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wipe(up)">
                                      <p:cBhvr>
                                        <p:cTn id="35" dur="500"/>
                                        <p:tgtEl>
                                          <p:spTgt spid="36"/>
                                        </p:tgtEl>
                                      </p:cBhvr>
                                    </p:animEffect>
                                  </p:childTnLst>
                                </p:cTn>
                              </p:par>
                            </p:childTnLst>
                          </p:cTn>
                        </p:par>
                        <p:par>
                          <p:cTn id="36" fill="hold">
                            <p:stCondLst>
                              <p:cond delay="6500"/>
                            </p:stCondLst>
                            <p:childTnLst>
                              <p:par>
                                <p:cTn id="37" presetID="22" presetClass="entr" presetSubtype="1" fill="hold" grpId="0" nodeType="afterEffect">
                                  <p:stCondLst>
                                    <p:cond delay="250"/>
                                  </p:stCondLst>
                                  <p:childTnLst>
                                    <p:set>
                                      <p:cBhvr>
                                        <p:cTn id="38" dur="1" fill="hold">
                                          <p:stCondLst>
                                            <p:cond delay="0"/>
                                          </p:stCondLst>
                                        </p:cTn>
                                        <p:tgtEl>
                                          <p:spTgt spid="27"/>
                                        </p:tgtEl>
                                        <p:attrNameLst>
                                          <p:attrName>style.visibility</p:attrName>
                                        </p:attrNameLst>
                                      </p:cBhvr>
                                      <p:to>
                                        <p:strVal val="visible"/>
                                      </p:to>
                                    </p:set>
                                    <p:animEffect transition="in" filter="wipe(up)">
                                      <p:cBhvr>
                                        <p:cTn id="39" dur="500"/>
                                        <p:tgtEl>
                                          <p:spTgt spid="27"/>
                                        </p:tgtEl>
                                      </p:cBhvr>
                                    </p:animEffect>
                                  </p:childTnLst>
                                </p:cTn>
                              </p:par>
                            </p:childTnLst>
                          </p:cTn>
                        </p:par>
                        <p:par>
                          <p:cTn id="40" fill="hold">
                            <p:stCondLst>
                              <p:cond delay="7250"/>
                            </p:stCondLst>
                            <p:childTnLst>
                              <p:par>
                                <p:cTn id="41" presetID="22" presetClass="entr" presetSubtype="1" fill="hold" grpId="0" nodeType="afterEffect">
                                  <p:stCondLst>
                                    <p:cond delay="25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childTnLst>
                          </p:cTn>
                        </p:par>
                        <p:par>
                          <p:cTn id="44" fill="hold">
                            <p:stCondLst>
                              <p:cond delay="8000"/>
                            </p:stCondLst>
                            <p:childTnLst>
                              <p:par>
                                <p:cTn id="45" presetID="22" presetClass="entr" presetSubtype="1" fill="hold" grpId="0" nodeType="afterEffect">
                                  <p:stCondLst>
                                    <p:cond delay="250"/>
                                  </p:stCondLst>
                                  <p:childTnLst>
                                    <p:set>
                                      <p:cBhvr>
                                        <p:cTn id="46" dur="1" fill="hold">
                                          <p:stCondLst>
                                            <p:cond delay="0"/>
                                          </p:stCondLst>
                                        </p:cTn>
                                        <p:tgtEl>
                                          <p:spTgt spid="31"/>
                                        </p:tgtEl>
                                        <p:attrNameLst>
                                          <p:attrName>style.visibility</p:attrName>
                                        </p:attrNameLst>
                                      </p:cBhvr>
                                      <p:to>
                                        <p:strVal val="visible"/>
                                      </p:to>
                                    </p:set>
                                    <p:animEffect transition="in" filter="wipe(up)">
                                      <p:cBhvr>
                                        <p:cTn id="47" dur="500"/>
                                        <p:tgtEl>
                                          <p:spTgt spid="31"/>
                                        </p:tgtEl>
                                      </p:cBhvr>
                                    </p:animEffect>
                                  </p:childTnLst>
                                </p:cTn>
                              </p:par>
                            </p:childTnLst>
                          </p:cTn>
                        </p:par>
                        <p:par>
                          <p:cTn id="48" fill="hold">
                            <p:stCondLst>
                              <p:cond delay="8750"/>
                            </p:stCondLst>
                            <p:childTnLst>
                              <p:par>
                                <p:cTn id="49" presetID="22" presetClass="entr" presetSubtype="1" fill="hold" grpId="0" nodeType="afterEffect">
                                  <p:stCondLst>
                                    <p:cond delay="250"/>
                                  </p:stCondLst>
                                  <p:childTnLst>
                                    <p:set>
                                      <p:cBhvr>
                                        <p:cTn id="50" dur="1" fill="hold">
                                          <p:stCondLst>
                                            <p:cond delay="0"/>
                                          </p:stCondLst>
                                        </p:cTn>
                                        <p:tgtEl>
                                          <p:spTgt spid="30"/>
                                        </p:tgtEl>
                                        <p:attrNameLst>
                                          <p:attrName>style.visibility</p:attrName>
                                        </p:attrNameLst>
                                      </p:cBhvr>
                                      <p:to>
                                        <p:strVal val="visible"/>
                                      </p:to>
                                    </p:set>
                                    <p:animEffect transition="in" filter="wipe(up)">
                                      <p:cBhvr>
                                        <p:cTn id="51" dur="500"/>
                                        <p:tgtEl>
                                          <p:spTgt spid="30"/>
                                        </p:tgtEl>
                                      </p:cBhvr>
                                    </p:animEffect>
                                  </p:childTnLst>
                                </p:cTn>
                              </p:par>
                            </p:childTnLst>
                          </p:cTn>
                        </p:par>
                        <p:par>
                          <p:cTn id="52" fill="hold">
                            <p:stCondLst>
                              <p:cond delay="9500"/>
                            </p:stCondLst>
                            <p:childTnLst>
                              <p:par>
                                <p:cTn id="53" presetID="22" presetClass="entr" presetSubtype="1" fill="hold" grpId="0" nodeType="afterEffect">
                                  <p:stCondLst>
                                    <p:cond delay="25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10250"/>
                            </p:stCondLst>
                            <p:childTnLst>
                              <p:par>
                                <p:cTn id="57" presetID="22" presetClass="entr" presetSubtype="1" fill="hold" grpId="0" nodeType="afterEffect">
                                  <p:stCondLst>
                                    <p:cond delay="25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childTnLst>
                          </p:cTn>
                        </p:par>
                        <p:par>
                          <p:cTn id="60" fill="hold">
                            <p:stCondLst>
                              <p:cond delay="11000"/>
                            </p:stCondLst>
                            <p:childTnLst>
                              <p:par>
                                <p:cTn id="61" presetID="22" presetClass="entr" presetSubtype="8" fill="hold" grpId="0" nodeType="afterEffect">
                                  <p:stCondLst>
                                    <p:cond delay="25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6" grpId="0" animBg="1"/>
      <p:bldP spid="27" grpId="0" animBg="1"/>
      <p:bldP spid="28" grpId="0" animBg="1"/>
      <p:bldP spid="29" grpId="0" animBg="1"/>
      <p:bldP spid="30" grpId="0" animBg="1"/>
      <p:bldP spid="31" grpId="0" animBg="1"/>
      <p:bldP spid="32" grpId="0"/>
      <p:bldP spid="33" grpId="0" animBg="1"/>
      <p:bldP spid="34" grpId="0" animBg="1"/>
      <p:bldP spid="35" grpId="0" animBg="1"/>
      <p:bldP spid="36" grpId="0" animBg="1"/>
      <p:bldP spid="3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5FCE39-09F5-369C-24A5-F9DFB15DAF58}"/>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7ED96D02-4E1B-7F02-5ADE-C75168BC224E}"/>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A67C08EA-2BF3-76F3-3C4B-D37A159517EE}"/>
              </a:ext>
            </a:extLst>
          </p:cNvPr>
          <p:cNvSpPr>
            <a:spLocks noGrp="1"/>
          </p:cNvSpPr>
          <p:nvPr>
            <p:ph type="sldNum" sz="quarter" idx="12"/>
          </p:nvPr>
        </p:nvSpPr>
        <p:spPr/>
        <p:txBody>
          <a:bodyPr/>
          <a:lstStyle/>
          <a:p>
            <a:pPr>
              <a:defRPr/>
            </a:pPr>
            <a:fld id="{2842C21F-AE33-4746-B537-1CCBA51D5359}" type="slidenum">
              <a:rPr lang="en-US" smtClean="0"/>
              <a:pPr>
                <a:defRPr/>
              </a:pPr>
              <a:t>39</a:t>
            </a:fld>
            <a:endParaRPr lang="en-US"/>
          </a:p>
        </p:txBody>
      </p:sp>
      <p:graphicFrame>
        <p:nvGraphicFramePr>
          <p:cNvPr id="5" name="Table 4" descr="Sorting just the top part of the Table by the FROM column groups the new marks in an alphabetical list allowing easier inspection and selection of which new marks are within the required distances of the existing valid benchmarks.">
            <a:extLst>
              <a:ext uri="{FF2B5EF4-FFF2-40B4-BE49-F238E27FC236}">
                <a16:creationId xmlns:a16="http://schemas.microsoft.com/office/drawing/2014/main" id="{5B5940D5-EED0-31E2-B163-296BAA71BE95}"/>
              </a:ext>
            </a:extLst>
          </p:cNvPr>
          <p:cNvGraphicFramePr>
            <a:graphicFrameLocks noGrp="1"/>
          </p:cNvGraphicFramePr>
          <p:nvPr>
            <p:extLst>
              <p:ext uri="{D42A27DB-BD31-4B8C-83A1-F6EECF244321}">
                <p14:modId xmlns:p14="http://schemas.microsoft.com/office/powerpoint/2010/main" val="1164690887"/>
              </p:ext>
            </p:extLst>
          </p:nvPr>
        </p:nvGraphicFramePr>
        <p:xfrm>
          <a:off x="5006953" y="1140121"/>
          <a:ext cx="3575890" cy="3358319"/>
        </p:xfrm>
        <a:graphic>
          <a:graphicData uri="http://schemas.openxmlformats.org/drawingml/2006/table">
            <a:tbl>
              <a:tblPr firstRow="1" bandRow="1"/>
              <a:tblGrid>
                <a:gridCol w="772634">
                  <a:extLst>
                    <a:ext uri="{9D8B030D-6E8A-4147-A177-3AD203B41FA5}">
                      <a16:colId xmlns:a16="http://schemas.microsoft.com/office/drawing/2014/main" val="3785600098"/>
                    </a:ext>
                  </a:extLst>
                </a:gridCol>
                <a:gridCol w="786809">
                  <a:extLst>
                    <a:ext uri="{9D8B030D-6E8A-4147-A177-3AD203B41FA5}">
                      <a16:colId xmlns:a16="http://schemas.microsoft.com/office/drawing/2014/main" val="1879340391"/>
                    </a:ext>
                  </a:extLst>
                </a:gridCol>
                <a:gridCol w="2016447">
                  <a:extLst>
                    <a:ext uri="{9D8B030D-6E8A-4147-A177-3AD203B41FA5}">
                      <a16:colId xmlns:a16="http://schemas.microsoft.com/office/drawing/2014/main" val="730577248"/>
                    </a:ext>
                  </a:extLst>
                </a:gridCol>
              </a:tblGrid>
              <a:tr h="330879">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pPr algn="ctr"/>
                      <a:r>
                        <a:rPr lang="en-US" sz="1400" dirty="0">
                          <a:latin typeface="+mn-lt"/>
                        </a:rPr>
                        <a:t>From</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pPr algn="ctr"/>
                      <a:r>
                        <a:rPr lang="en-US" sz="1400" dirty="0">
                          <a:latin typeface="+mn-lt"/>
                        </a:rPr>
                        <a:t>To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pPr algn="ctr"/>
                      <a:r>
                        <a:rPr lang="en-US" sz="1400" dirty="0">
                          <a:latin typeface="+mn-lt"/>
                        </a:rPr>
                        <a:t>Distance (km)</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extLst>
                  <a:ext uri="{0D108BD9-81ED-4DB2-BD59-A6C34878D82A}">
                    <a16:rowId xmlns:a16="http://schemas.microsoft.com/office/drawing/2014/main" val="3088801088"/>
                  </a:ext>
                </a:extLst>
              </a:tr>
              <a:tr h="302744">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h</a:t>
                      </a:r>
                    </a:p>
                  </a:txBody>
                  <a:tcPr marL="9525" marR="9525" marT="9525"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A</a:t>
                      </a:r>
                    </a:p>
                  </a:txBody>
                  <a:tcPr marL="9525" marR="9525" marT="9525"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20</a:t>
                      </a:r>
                    </a:p>
                  </a:txBody>
                  <a:tcPr marL="9525" marR="9525" marT="9525"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alpha val="15000"/>
                      </a:srgbClr>
                    </a:solidFill>
                  </a:tcPr>
                </a:tc>
                <a:extLst>
                  <a:ext uri="{0D108BD9-81ED-4DB2-BD59-A6C34878D82A}">
                    <a16:rowId xmlns:a16="http://schemas.microsoft.com/office/drawing/2014/main" val="2513957023"/>
                  </a:ext>
                </a:extLst>
              </a:tr>
              <a:tr h="302744">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i</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B</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dirty="0">
                          <a:solidFill>
                            <a:srgbClr val="000000"/>
                          </a:solidFill>
                          <a:effectLst/>
                          <a:latin typeface="+mn-lt"/>
                        </a:rPr>
                        <a:t>20</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alpha val="15000"/>
                      </a:srgbClr>
                    </a:solidFill>
                  </a:tcPr>
                </a:tc>
                <a:extLst>
                  <a:ext uri="{0D108BD9-81ED-4DB2-BD59-A6C34878D82A}">
                    <a16:rowId xmlns:a16="http://schemas.microsoft.com/office/drawing/2014/main" val="3748237944"/>
                  </a:ext>
                </a:extLst>
              </a:tr>
              <a:tr h="302744">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j</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23</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alpha val="15000"/>
                      </a:srgbClr>
                    </a:solidFill>
                  </a:tcPr>
                </a:tc>
                <a:extLst>
                  <a:ext uri="{0D108BD9-81ED-4DB2-BD59-A6C34878D82A}">
                    <a16:rowId xmlns:a16="http://schemas.microsoft.com/office/drawing/2014/main" val="952224676"/>
                  </a:ext>
                </a:extLst>
              </a:tr>
              <a:tr h="302744">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j</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B</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dirty="0">
                          <a:solidFill>
                            <a:srgbClr val="000000"/>
                          </a:solidFill>
                          <a:effectLst/>
                          <a:latin typeface="+mn-lt"/>
                        </a:rPr>
                        <a:t>25</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alpha val="15000"/>
                      </a:srgbClr>
                    </a:solidFill>
                  </a:tcPr>
                </a:tc>
                <a:extLst>
                  <a:ext uri="{0D108BD9-81ED-4DB2-BD59-A6C34878D82A}">
                    <a16:rowId xmlns:a16="http://schemas.microsoft.com/office/drawing/2014/main" val="4270431394"/>
                  </a:ext>
                </a:extLst>
              </a:tr>
              <a:tr h="302744">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19</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alpha val="15000"/>
                      </a:srgbClr>
                    </a:solidFill>
                  </a:tcPr>
                </a:tc>
                <a:extLst>
                  <a:ext uri="{0D108BD9-81ED-4DB2-BD59-A6C34878D82A}">
                    <a16:rowId xmlns:a16="http://schemas.microsoft.com/office/drawing/2014/main" val="1977552902"/>
                  </a:ext>
                </a:extLst>
              </a:tr>
              <a:tr h="302744">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D</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dirty="0">
                          <a:solidFill>
                            <a:srgbClr val="000000"/>
                          </a:solidFill>
                          <a:effectLst/>
                          <a:latin typeface="+mn-lt"/>
                        </a:rPr>
                        <a:t>18</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alpha val="15000"/>
                      </a:srgbClr>
                    </a:solidFill>
                  </a:tcPr>
                </a:tc>
                <a:extLst>
                  <a:ext uri="{0D108BD9-81ED-4DB2-BD59-A6C34878D82A}">
                    <a16:rowId xmlns:a16="http://schemas.microsoft.com/office/drawing/2014/main" val="3862885977"/>
                  </a:ext>
                </a:extLst>
              </a:tr>
              <a:tr h="302744">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m</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14</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alpha val="15000"/>
                      </a:srgbClr>
                    </a:solidFill>
                  </a:tcPr>
                </a:tc>
                <a:extLst>
                  <a:ext uri="{0D108BD9-81ED-4DB2-BD59-A6C34878D82A}">
                    <a16:rowId xmlns:a16="http://schemas.microsoft.com/office/drawing/2014/main" val="698925886"/>
                  </a:ext>
                </a:extLst>
              </a:tr>
              <a:tr h="302744">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m</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D</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25</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alpha val="15000"/>
                      </a:srgbClr>
                    </a:solidFill>
                  </a:tcPr>
                </a:tc>
                <a:extLst>
                  <a:ext uri="{0D108BD9-81ED-4DB2-BD59-A6C34878D82A}">
                    <a16:rowId xmlns:a16="http://schemas.microsoft.com/office/drawing/2014/main" val="412103781"/>
                  </a:ext>
                </a:extLst>
              </a:tr>
              <a:tr h="302744">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p</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F</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21</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alpha val="15000"/>
                      </a:srgbClr>
                    </a:solidFill>
                  </a:tcPr>
                </a:tc>
                <a:extLst>
                  <a:ext uri="{0D108BD9-81ED-4DB2-BD59-A6C34878D82A}">
                    <a16:rowId xmlns:a16="http://schemas.microsoft.com/office/drawing/2014/main" val="3835171305"/>
                  </a:ext>
                </a:extLst>
              </a:tr>
              <a:tr h="302744">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p</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a:solidFill>
                            <a:srgbClr val="000000"/>
                          </a:solidFill>
                          <a:effectLst/>
                          <a:latin typeface="+mn-lt"/>
                        </a:rPr>
                        <a:t>G</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rtl="0" fontAlgn="ctr"/>
                      <a:r>
                        <a:rPr lang="en-US" sz="1400" b="0" i="0" u="none" strike="noStrike" dirty="0">
                          <a:solidFill>
                            <a:srgbClr val="000000"/>
                          </a:solidFill>
                          <a:effectLst/>
                          <a:latin typeface="+mn-lt"/>
                        </a:rPr>
                        <a:t>25</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alpha val="15000"/>
                      </a:srgbClr>
                    </a:solidFill>
                  </a:tcPr>
                </a:tc>
                <a:extLst>
                  <a:ext uri="{0D108BD9-81ED-4DB2-BD59-A6C34878D82A}">
                    <a16:rowId xmlns:a16="http://schemas.microsoft.com/office/drawing/2014/main" val="3173681404"/>
                  </a:ext>
                </a:extLst>
              </a:tr>
            </a:tbl>
          </a:graphicData>
        </a:graphic>
      </p:graphicFrame>
      <p:sp>
        <p:nvSpPr>
          <p:cNvPr id="6" name="TextBox 5">
            <a:extLst>
              <a:ext uri="{FF2B5EF4-FFF2-40B4-BE49-F238E27FC236}">
                <a16:creationId xmlns:a16="http://schemas.microsoft.com/office/drawing/2014/main" id="{2501037F-07C0-7D56-430D-76E72221D8E9}"/>
              </a:ext>
            </a:extLst>
          </p:cNvPr>
          <p:cNvSpPr txBox="1"/>
          <p:nvPr/>
        </p:nvSpPr>
        <p:spPr>
          <a:xfrm>
            <a:off x="4959475" y="825281"/>
            <a:ext cx="4016449" cy="307777"/>
          </a:xfrm>
          <a:prstGeom prst="rect">
            <a:avLst/>
          </a:prstGeom>
          <a:noFill/>
        </p:spPr>
        <p:txBody>
          <a:bodyPr wrap="square" rtlCol="0">
            <a:spAutoFit/>
          </a:bodyPr>
          <a:lstStyle/>
          <a:p>
            <a:pPr defTabSz="457200"/>
            <a:r>
              <a:rPr lang="en-US" sz="1400" dirty="0">
                <a:solidFill>
                  <a:prstClr val="black"/>
                </a:solidFill>
                <a:latin typeface="Arial" panose="020B0604020202020204"/>
                <a:ea typeface="MS PGothic" panose="020B0600070205080204" pitchFamily="34" charset="-128"/>
              </a:rPr>
              <a:t>Re-sort the top part of the table by From column.</a:t>
            </a:r>
          </a:p>
        </p:txBody>
      </p:sp>
      <p:sp>
        <p:nvSpPr>
          <p:cNvPr id="7" name="Oval 6">
            <a:extLst>
              <a:ext uri="{FF2B5EF4-FFF2-40B4-BE49-F238E27FC236}">
                <a16:creationId xmlns:a16="http://schemas.microsoft.com/office/drawing/2014/main" id="{644B8D92-D198-96D8-1039-A8A4BD264EB2}"/>
              </a:ext>
            </a:extLst>
          </p:cNvPr>
          <p:cNvSpPr/>
          <p:nvPr/>
        </p:nvSpPr>
        <p:spPr>
          <a:xfrm>
            <a:off x="5104389" y="2388080"/>
            <a:ext cx="606057" cy="310296"/>
          </a:xfrm>
          <a:prstGeom prst="ellipse">
            <a:avLst/>
          </a:prstGeom>
          <a:noFill/>
          <a:ln w="25400" cap="flat" cmpd="sng" algn="ctr">
            <a:solidFill>
              <a:srgbClr val="00B05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8" name="Oval 7">
            <a:extLst>
              <a:ext uri="{FF2B5EF4-FFF2-40B4-BE49-F238E27FC236}">
                <a16:creationId xmlns:a16="http://schemas.microsoft.com/office/drawing/2014/main" id="{208051FB-C01E-2ADE-00D7-EDEE0331F636}"/>
              </a:ext>
            </a:extLst>
          </p:cNvPr>
          <p:cNvSpPr/>
          <p:nvPr/>
        </p:nvSpPr>
        <p:spPr>
          <a:xfrm>
            <a:off x="5114259" y="2089302"/>
            <a:ext cx="606057" cy="310296"/>
          </a:xfrm>
          <a:prstGeom prst="ellipse">
            <a:avLst/>
          </a:prstGeom>
          <a:noFill/>
          <a:ln w="25400" cap="flat" cmpd="sng" algn="ctr">
            <a:solidFill>
              <a:srgbClr val="00B05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9" name="Oval 8">
            <a:extLst>
              <a:ext uri="{FF2B5EF4-FFF2-40B4-BE49-F238E27FC236}">
                <a16:creationId xmlns:a16="http://schemas.microsoft.com/office/drawing/2014/main" id="{1801654E-12DE-4B3E-D0F7-E27BD59CF258}"/>
              </a:ext>
            </a:extLst>
          </p:cNvPr>
          <p:cNvSpPr/>
          <p:nvPr/>
        </p:nvSpPr>
        <p:spPr>
          <a:xfrm>
            <a:off x="5114259" y="4198776"/>
            <a:ext cx="606057" cy="310296"/>
          </a:xfrm>
          <a:prstGeom prst="ellipse">
            <a:avLst/>
          </a:prstGeom>
          <a:noFill/>
          <a:ln w="25400"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10" name="Oval 9">
            <a:extLst>
              <a:ext uri="{FF2B5EF4-FFF2-40B4-BE49-F238E27FC236}">
                <a16:creationId xmlns:a16="http://schemas.microsoft.com/office/drawing/2014/main" id="{1D1ED959-7FCB-F49F-7044-9FCEBF882C72}"/>
              </a:ext>
            </a:extLst>
          </p:cNvPr>
          <p:cNvSpPr/>
          <p:nvPr/>
        </p:nvSpPr>
        <p:spPr>
          <a:xfrm>
            <a:off x="5114259" y="3877848"/>
            <a:ext cx="606057" cy="310296"/>
          </a:xfrm>
          <a:prstGeom prst="ellipse">
            <a:avLst/>
          </a:prstGeom>
          <a:noFill/>
          <a:ln w="25400"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11" name="Oval 10">
            <a:extLst>
              <a:ext uri="{FF2B5EF4-FFF2-40B4-BE49-F238E27FC236}">
                <a16:creationId xmlns:a16="http://schemas.microsoft.com/office/drawing/2014/main" id="{7EA63CF1-7790-46BA-1821-14A7E45367B8}"/>
              </a:ext>
            </a:extLst>
          </p:cNvPr>
          <p:cNvSpPr/>
          <p:nvPr/>
        </p:nvSpPr>
        <p:spPr>
          <a:xfrm>
            <a:off x="5114259" y="3593274"/>
            <a:ext cx="606057" cy="310296"/>
          </a:xfrm>
          <a:prstGeom prst="ellipse">
            <a:avLst/>
          </a:prstGeom>
          <a:noFill/>
          <a:ln w="25400" cap="flat" cmpd="sng" algn="ctr">
            <a:solidFill>
              <a:srgbClr val="0070C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12" name="Oval 11">
            <a:extLst>
              <a:ext uri="{FF2B5EF4-FFF2-40B4-BE49-F238E27FC236}">
                <a16:creationId xmlns:a16="http://schemas.microsoft.com/office/drawing/2014/main" id="{4D57F16A-3F6C-BCD4-D5B1-F5B0F92C64ED}"/>
              </a:ext>
            </a:extLst>
          </p:cNvPr>
          <p:cNvSpPr/>
          <p:nvPr/>
        </p:nvSpPr>
        <p:spPr>
          <a:xfrm>
            <a:off x="5114259" y="3299127"/>
            <a:ext cx="606057" cy="310296"/>
          </a:xfrm>
          <a:prstGeom prst="ellipse">
            <a:avLst/>
          </a:prstGeom>
          <a:noFill/>
          <a:ln w="25400" cap="flat" cmpd="sng" algn="ctr">
            <a:solidFill>
              <a:srgbClr val="0070C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13" name="TextBox 12">
            <a:extLst>
              <a:ext uri="{FF2B5EF4-FFF2-40B4-BE49-F238E27FC236}">
                <a16:creationId xmlns:a16="http://schemas.microsoft.com/office/drawing/2014/main" id="{0A365262-1562-E131-ED5A-688C800917E6}"/>
              </a:ext>
            </a:extLst>
          </p:cNvPr>
          <p:cNvSpPr txBox="1"/>
          <p:nvPr/>
        </p:nvSpPr>
        <p:spPr>
          <a:xfrm>
            <a:off x="4959475" y="4564178"/>
            <a:ext cx="3820971" cy="307777"/>
          </a:xfrm>
          <a:prstGeom prst="rect">
            <a:avLst/>
          </a:prstGeom>
          <a:noFill/>
        </p:spPr>
        <p:txBody>
          <a:bodyPr wrap="square" rtlCol="0">
            <a:spAutoFit/>
          </a:bodyPr>
          <a:lstStyle/>
          <a:p>
            <a:pPr defTabSz="457200"/>
            <a:r>
              <a:rPr lang="en-US" sz="1400" dirty="0">
                <a:solidFill>
                  <a:prstClr val="black"/>
                </a:solidFill>
                <a:latin typeface="Arial" panose="020B0604020202020204"/>
                <a:ea typeface="MS PGothic" panose="020B0600070205080204" pitchFamily="34" charset="-128"/>
              </a:rPr>
              <a:t>j, m, p have 2 or more entries less than 30 km</a:t>
            </a:r>
          </a:p>
        </p:txBody>
      </p:sp>
      <p:sp>
        <p:nvSpPr>
          <p:cNvPr id="14" name="TextBox 13">
            <a:extLst>
              <a:ext uri="{FF2B5EF4-FFF2-40B4-BE49-F238E27FC236}">
                <a16:creationId xmlns:a16="http://schemas.microsoft.com/office/drawing/2014/main" id="{4FD90DBF-C53F-D5F7-743B-905DCA4D3993}"/>
              </a:ext>
            </a:extLst>
          </p:cNvPr>
          <p:cNvSpPr txBox="1"/>
          <p:nvPr/>
        </p:nvSpPr>
        <p:spPr>
          <a:xfrm rot="20920806">
            <a:off x="5471469" y="5665368"/>
            <a:ext cx="3624525" cy="338554"/>
          </a:xfrm>
          <a:prstGeom prst="rect">
            <a:avLst/>
          </a:prstGeom>
          <a:noFill/>
        </p:spPr>
        <p:txBody>
          <a:bodyPr wrap="square" rtlCol="0">
            <a:spAutoFit/>
          </a:bodyPr>
          <a:lstStyle/>
          <a:p>
            <a:pPr defTabSz="457200"/>
            <a:r>
              <a:rPr lang="en-US" sz="1600" dirty="0">
                <a:solidFill>
                  <a:srgbClr val="FF0000"/>
                </a:solidFill>
                <a:latin typeface="Arial" panose="020B0604020202020204"/>
                <a:ea typeface="MS PGothic" panose="020B0600070205080204" pitchFamily="34" charset="-128"/>
              </a:rPr>
              <a:t>Establishing Orthometric Heights</a:t>
            </a:r>
          </a:p>
        </p:txBody>
      </p:sp>
      <p:sp>
        <p:nvSpPr>
          <p:cNvPr id="15" name="TextBox 14">
            <a:extLst>
              <a:ext uri="{FF2B5EF4-FFF2-40B4-BE49-F238E27FC236}">
                <a16:creationId xmlns:a16="http://schemas.microsoft.com/office/drawing/2014/main" id="{A253997F-B0D8-5A77-7E2C-DD09BB0BDD91}"/>
              </a:ext>
            </a:extLst>
          </p:cNvPr>
          <p:cNvSpPr txBox="1"/>
          <p:nvPr/>
        </p:nvSpPr>
        <p:spPr>
          <a:xfrm>
            <a:off x="322870" y="460365"/>
            <a:ext cx="6226404" cy="307777"/>
          </a:xfrm>
          <a:prstGeom prst="rect">
            <a:avLst/>
          </a:prstGeom>
          <a:noFill/>
        </p:spPr>
        <p:txBody>
          <a:bodyPr wrap="square">
            <a:spAutoFit/>
          </a:bodyPr>
          <a:lstStyle/>
          <a:p>
            <a:pPr defTabSz="457200"/>
            <a:r>
              <a:rPr lang="en-US" sz="1400" dirty="0">
                <a:solidFill>
                  <a:prstClr val="black"/>
                </a:solidFill>
                <a:latin typeface="Arial" panose="020B0604020202020204"/>
                <a:ea typeface="MS PGothic" panose="020B0600070205080204" pitchFamily="34" charset="-128"/>
              </a:rPr>
              <a:t>Figure 13A - </a:t>
            </a:r>
            <a:r>
              <a:rPr lang="en-US" altLang="en-US" sz="1400" dirty="0">
                <a:solidFill>
                  <a:srgbClr val="000000"/>
                </a:solidFill>
                <a:latin typeface="Arial" panose="020B0604020202020204"/>
                <a:ea typeface="MS PGothic" panose="020B0600070205080204" pitchFamily="34" charset="-128"/>
                <a:cs typeface="Arial" panose="020B0604020202020204" pitchFamily="34" charset="0"/>
              </a:rPr>
              <a:t>Benchmark Distance Tabulation  (3-column format)</a:t>
            </a:r>
            <a:endParaRPr lang="en-US" altLang="en-US" sz="1400" dirty="0">
              <a:solidFill>
                <a:prstClr val="black"/>
              </a:solidFill>
              <a:latin typeface="Arial" panose="020B0604020202020204"/>
              <a:ea typeface="MS PGothic" panose="020B0600070205080204" pitchFamily="34" charset="-128"/>
            </a:endParaRPr>
          </a:p>
        </p:txBody>
      </p:sp>
      <p:sp>
        <p:nvSpPr>
          <p:cNvPr id="16" name="TextBox 15">
            <a:extLst>
              <a:ext uri="{FF2B5EF4-FFF2-40B4-BE49-F238E27FC236}">
                <a16:creationId xmlns:a16="http://schemas.microsoft.com/office/drawing/2014/main" id="{775BB9ED-8D38-6633-ED71-7C19FC9ED618}"/>
              </a:ext>
            </a:extLst>
          </p:cNvPr>
          <p:cNvSpPr txBox="1"/>
          <p:nvPr/>
        </p:nvSpPr>
        <p:spPr>
          <a:xfrm>
            <a:off x="435036" y="895198"/>
            <a:ext cx="4136968" cy="1354217"/>
          </a:xfrm>
          <a:prstGeom prst="rect">
            <a:avLst/>
          </a:prstGeom>
          <a:noFill/>
        </p:spPr>
        <p:txBody>
          <a:bodyPr wrap="square" rtlCol="0">
            <a:spAutoFit/>
          </a:bodyPr>
          <a:lstStyle/>
          <a:p>
            <a:pPr defTabSz="457200"/>
            <a:r>
              <a:rPr lang="en-US" b="1" u="sng" dirty="0">
                <a:solidFill>
                  <a:prstClr val="black"/>
                </a:solidFill>
                <a:latin typeface="Arial" panose="020B0604020202020204"/>
                <a:ea typeface="MS PGothic" panose="020B0600070205080204" pitchFamily="34" charset="-128"/>
              </a:rPr>
              <a:t>Question:</a:t>
            </a:r>
          </a:p>
          <a:p>
            <a:pPr defTabSz="457200"/>
            <a:r>
              <a:rPr lang="en-US" sz="1600" dirty="0">
                <a:solidFill>
                  <a:prstClr val="black"/>
                </a:solidFill>
                <a:latin typeface="Arial" panose="020B0604020202020204"/>
                <a:ea typeface="MS PGothic" panose="020B0600070205080204" pitchFamily="34" charset="-128"/>
              </a:rPr>
              <a:t>What can you do to increase the number of new marks that are within the Maximum Allowable Distance of 2 or more existing valid benchmarks?</a:t>
            </a:r>
          </a:p>
        </p:txBody>
      </p:sp>
      <p:sp>
        <p:nvSpPr>
          <p:cNvPr id="17" name="TextBox 16">
            <a:extLst>
              <a:ext uri="{FF2B5EF4-FFF2-40B4-BE49-F238E27FC236}">
                <a16:creationId xmlns:a16="http://schemas.microsoft.com/office/drawing/2014/main" id="{4FAE6AB4-6A7C-D896-D74B-71B27F63D740}"/>
              </a:ext>
            </a:extLst>
          </p:cNvPr>
          <p:cNvSpPr txBox="1"/>
          <p:nvPr/>
        </p:nvSpPr>
        <p:spPr>
          <a:xfrm>
            <a:off x="433931" y="2499716"/>
            <a:ext cx="4136967" cy="1846659"/>
          </a:xfrm>
          <a:prstGeom prst="rect">
            <a:avLst/>
          </a:prstGeom>
          <a:noFill/>
        </p:spPr>
        <p:txBody>
          <a:bodyPr wrap="square" rtlCol="0">
            <a:spAutoFit/>
          </a:bodyPr>
          <a:lstStyle/>
          <a:p>
            <a:pPr defTabSz="457200"/>
            <a:r>
              <a:rPr lang="en-US" b="1" i="1" u="sng" dirty="0">
                <a:solidFill>
                  <a:prstClr val="black"/>
                </a:solidFill>
                <a:latin typeface="Arial" panose="020B0604020202020204"/>
                <a:ea typeface="MS PGothic" panose="020B0600070205080204" pitchFamily="34" charset="-128"/>
              </a:rPr>
              <a:t>Answer:</a:t>
            </a:r>
          </a:p>
          <a:p>
            <a:pPr defTabSz="457200"/>
            <a:r>
              <a:rPr lang="en-US" sz="1600" i="1" dirty="0">
                <a:solidFill>
                  <a:prstClr val="black"/>
                </a:solidFill>
                <a:latin typeface="Arial" panose="020B0604020202020204"/>
                <a:ea typeface="MS PGothic" panose="020B0600070205080204" pitchFamily="34" charset="-128"/>
              </a:rPr>
              <a:t>Increase the Radius.</a:t>
            </a:r>
          </a:p>
          <a:p>
            <a:pPr defTabSz="457200"/>
            <a:r>
              <a:rPr lang="en-US" sz="1600" i="1" dirty="0">
                <a:solidFill>
                  <a:prstClr val="black"/>
                </a:solidFill>
                <a:latin typeface="Arial" panose="020B0604020202020204"/>
                <a:ea typeface="MS PGothic" panose="020B0600070205080204" pitchFamily="34" charset="-128"/>
              </a:rPr>
              <a:t>But How?</a:t>
            </a:r>
          </a:p>
          <a:p>
            <a:pPr defTabSz="457200"/>
            <a:endParaRPr lang="en-US" sz="1600" i="1" dirty="0">
              <a:solidFill>
                <a:prstClr val="black"/>
              </a:solidFill>
              <a:latin typeface="Arial" panose="020B0604020202020204"/>
              <a:ea typeface="MS PGothic" panose="020B0600070205080204" pitchFamily="34" charset="-128"/>
            </a:endParaRPr>
          </a:p>
          <a:p>
            <a:pPr defTabSz="457200"/>
            <a:r>
              <a:rPr lang="en-US" sz="1600" i="1" dirty="0">
                <a:solidFill>
                  <a:prstClr val="black"/>
                </a:solidFill>
                <a:latin typeface="Arial" panose="020B0604020202020204"/>
                <a:ea typeface="MS PGothic" panose="020B0600070205080204" pitchFamily="34" charset="-128"/>
              </a:rPr>
              <a:t>Longer Distances require Longer Duration Occupations. </a:t>
            </a:r>
          </a:p>
          <a:p>
            <a:pPr defTabSz="457200"/>
            <a:r>
              <a:rPr lang="en-US" sz="1600" i="1" dirty="0">
                <a:solidFill>
                  <a:prstClr val="black"/>
                </a:solidFill>
                <a:latin typeface="Arial" panose="020B0604020202020204"/>
                <a:ea typeface="MS PGothic" panose="020B0600070205080204" pitchFamily="34" charset="-128"/>
              </a:rPr>
              <a:t>(see Figure 14 – next slide)</a:t>
            </a:r>
            <a:endParaRPr lang="en-US" i="1" dirty="0">
              <a:solidFill>
                <a:prstClr val="black"/>
              </a:solidFill>
              <a:latin typeface="Arial" panose="020B0604020202020204"/>
              <a:ea typeface="MS PGothic" panose="020B0600070205080204" pitchFamily="34" charset="-128"/>
            </a:endParaRPr>
          </a:p>
        </p:txBody>
      </p:sp>
      <p:sp>
        <p:nvSpPr>
          <p:cNvPr id="18" name="TextBox 17">
            <a:extLst>
              <a:ext uri="{FF2B5EF4-FFF2-40B4-BE49-F238E27FC236}">
                <a16:creationId xmlns:a16="http://schemas.microsoft.com/office/drawing/2014/main" id="{F4DA7910-385F-E4CB-C457-D166177FF339}"/>
              </a:ext>
            </a:extLst>
          </p:cNvPr>
          <p:cNvSpPr txBox="1"/>
          <p:nvPr/>
        </p:nvSpPr>
        <p:spPr>
          <a:xfrm>
            <a:off x="435037" y="4630712"/>
            <a:ext cx="4136967" cy="1077218"/>
          </a:xfrm>
          <a:prstGeom prst="rect">
            <a:avLst/>
          </a:prstGeom>
          <a:noFill/>
        </p:spPr>
        <p:txBody>
          <a:bodyPr wrap="square" rtlCol="0">
            <a:spAutoFit/>
          </a:bodyPr>
          <a:lstStyle/>
          <a:p>
            <a:pPr defTabSz="457200"/>
            <a:r>
              <a:rPr lang="en-US" sz="1600" dirty="0">
                <a:solidFill>
                  <a:prstClr val="black"/>
                </a:solidFill>
                <a:latin typeface="Arial" panose="020B0604020202020204"/>
                <a:ea typeface="MS PGothic" panose="020B0600070205080204" pitchFamily="34" charset="-128"/>
              </a:rPr>
              <a:t>Inspecting the tabulated distances reveals that you could include most of the new benchmarks if you use a 45 km Maximum Allowable Distance criterion. </a:t>
            </a:r>
          </a:p>
        </p:txBody>
      </p:sp>
      <p:sp>
        <p:nvSpPr>
          <p:cNvPr id="19" name="Arrow: Right 18">
            <a:extLst>
              <a:ext uri="{FF2B5EF4-FFF2-40B4-BE49-F238E27FC236}">
                <a16:creationId xmlns:a16="http://schemas.microsoft.com/office/drawing/2014/main" id="{D7432A84-61BD-09BB-ED61-B278A50EA0EE}"/>
              </a:ext>
            </a:extLst>
          </p:cNvPr>
          <p:cNvSpPr/>
          <p:nvPr/>
        </p:nvSpPr>
        <p:spPr>
          <a:xfrm rot="5400000">
            <a:off x="4813453" y="1634611"/>
            <a:ext cx="601609" cy="307777"/>
          </a:xfrm>
          <a:prstGeom prst="rightArrow">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Tree>
    <p:extLst>
      <p:ext uri="{BB962C8B-B14F-4D97-AF65-F5344CB8AC3E}">
        <p14:creationId xmlns:p14="http://schemas.microsoft.com/office/powerpoint/2010/main" val="1986361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750"/>
                            </p:stCondLst>
                            <p:childTnLst>
                              <p:par>
                                <p:cTn id="9" presetID="22" presetClass="entr" presetSubtype="1" fill="hold"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500"/>
                            </p:stCondLst>
                            <p:childTnLst>
                              <p:par>
                                <p:cTn id="13" presetID="22" presetClass="entr" presetSubtype="1" fill="hold" grpId="0" nodeType="afterEffect">
                                  <p:stCondLst>
                                    <p:cond delay="250"/>
                                  </p:stCondLst>
                                  <p:childTnLst>
                                    <p:set>
                                      <p:cBhvr>
                                        <p:cTn id="14" dur="1" fill="hold">
                                          <p:stCondLst>
                                            <p:cond delay="0"/>
                                          </p:stCondLst>
                                        </p:cTn>
                                        <p:tgtEl>
                                          <p:spTgt spid="19"/>
                                        </p:tgtEl>
                                        <p:attrNameLst>
                                          <p:attrName>style.visibility</p:attrName>
                                        </p:attrNameLst>
                                      </p:cBhvr>
                                      <p:to>
                                        <p:strVal val="visible"/>
                                      </p:to>
                                    </p:set>
                                    <p:animEffect transition="in" filter="wipe(up)">
                                      <p:cBhvr>
                                        <p:cTn id="15" dur="500"/>
                                        <p:tgtEl>
                                          <p:spTgt spid="19"/>
                                        </p:tgtEl>
                                      </p:cBhvr>
                                    </p:animEffect>
                                  </p:childTnLst>
                                </p:cTn>
                              </p:par>
                            </p:childTnLst>
                          </p:cTn>
                        </p:par>
                        <p:par>
                          <p:cTn id="16" fill="hold">
                            <p:stCondLst>
                              <p:cond delay="2250"/>
                            </p:stCondLst>
                            <p:childTnLst>
                              <p:par>
                                <p:cTn id="17" presetID="22" presetClass="entr" presetSubtype="1" fill="hold" grpId="0" nodeType="afterEffect">
                                  <p:stCondLst>
                                    <p:cond delay="25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par>
                          <p:cTn id="20" fill="hold">
                            <p:stCondLst>
                              <p:cond delay="3000"/>
                            </p:stCondLst>
                            <p:childTnLst>
                              <p:par>
                                <p:cTn id="21" presetID="22" presetClass="entr" presetSubtype="1" fill="hold" grpId="0" nodeType="afterEffect">
                                  <p:stCondLst>
                                    <p:cond delay="25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500"/>
                                        <p:tgtEl>
                                          <p:spTgt spid="7"/>
                                        </p:tgtEl>
                                      </p:cBhvr>
                                    </p:animEffect>
                                  </p:childTnLst>
                                </p:cTn>
                              </p:par>
                            </p:childTnLst>
                          </p:cTn>
                        </p:par>
                        <p:par>
                          <p:cTn id="24" fill="hold">
                            <p:stCondLst>
                              <p:cond delay="3750"/>
                            </p:stCondLst>
                            <p:childTnLst>
                              <p:par>
                                <p:cTn id="25" presetID="22" presetClass="entr" presetSubtype="1" fill="hold" grpId="0" nodeType="afterEffect">
                                  <p:stCondLst>
                                    <p:cond delay="25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500"/>
                                        <p:tgtEl>
                                          <p:spTgt spid="12"/>
                                        </p:tgtEl>
                                      </p:cBhvr>
                                    </p:animEffect>
                                  </p:childTnLst>
                                </p:cTn>
                              </p:par>
                            </p:childTnLst>
                          </p:cTn>
                        </p:par>
                        <p:par>
                          <p:cTn id="28" fill="hold">
                            <p:stCondLst>
                              <p:cond delay="4500"/>
                            </p:stCondLst>
                            <p:childTnLst>
                              <p:par>
                                <p:cTn id="29" presetID="22" presetClass="entr" presetSubtype="1" fill="hold" grpId="0" nodeType="afterEffect">
                                  <p:stCondLst>
                                    <p:cond delay="25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childTnLst>
                          </p:cTn>
                        </p:par>
                        <p:par>
                          <p:cTn id="32" fill="hold">
                            <p:stCondLst>
                              <p:cond delay="5250"/>
                            </p:stCondLst>
                            <p:childTnLst>
                              <p:par>
                                <p:cTn id="33" presetID="22" presetClass="entr" presetSubtype="1" fill="hold" grpId="0" nodeType="afterEffect">
                                  <p:stCondLst>
                                    <p:cond delay="250"/>
                                  </p:stCondLst>
                                  <p:childTnLst>
                                    <p:set>
                                      <p:cBhvr>
                                        <p:cTn id="34" dur="1" fill="hold">
                                          <p:stCondLst>
                                            <p:cond delay="0"/>
                                          </p:stCondLst>
                                        </p:cTn>
                                        <p:tgtEl>
                                          <p:spTgt spid="10"/>
                                        </p:tgtEl>
                                        <p:attrNameLst>
                                          <p:attrName>style.visibility</p:attrName>
                                        </p:attrNameLst>
                                      </p:cBhvr>
                                      <p:to>
                                        <p:strVal val="visible"/>
                                      </p:to>
                                    </p:set>
                                    <p:animEffect transition="in" filter="wipe(up)">
                                      <p:cBhvr>
                                        <p:cTn id="35" dur="500"/>
                                        <p:tgtEl>
                                          <p:spTgt spid="10"/>
                                        </p:tgtEl>
                                      </p:cBhvr>
                                    </p:animEffect>
                                  </p:childTnLst>
                                </p:cTn>
                              </p:par>
                            </p:childTnLst>
                          </p:cTn>
                        </p:par>
                        <p:par>
                          <p:cTn id="36" fill="hold">
                            <p:stCondLst>
                              <p:cond delay="6000"/>
                            </p:stCondLst>
                            <p:childTnLst>
                              <p:par>
                                <p:cTn id="37" presetID="22" presetClass="entr" presetSubtype="1" fill="hold" grpId="0" nodeType="afterEffect">
                                  <p:stCondLst>
                                    <p:cond delay="250"/>
                                  </p:stCondLst>
                                  <p:childTnLst>
                                    <p:set>
                                      <p:cBhvr>
                                        <p:cTn id="38" dur="1" fill="hold">
                                          <p:stCondLst>
                                            <p:cond delay="0"/>
                                          </p:stCondLst>
                                        </p:cTn>
                                        <p:tgtEl>
                                          <p:spTgt spid="9"/>
                                        </p:tgtEl>
                                        <p:attrNameLst>
                                          <p:attrName>style.visibility</p:attrName>
                                        </p:attrNameLst>
                                      </p:cBhvr>
                                      <p:to>
                                        <p:strVal val="visible"/>
                                      </p:to>
                                    </p:set>
                                    <p:animEffect transition="in" filter="wipe(up)">
                                      <p:cBhvr>
                                        <p:cTn id="39" dur="500"/>
                                        <p:tgtEl>
                                          <p:spTgt spid="9"/>
                                        </p:tgtEl>
                                      </p:cBhvr>
                                    </p:animEffect>
                                  </p:childTnLst>
                                </p:cTn>
                              </p:par>
                            </p:childTnLst>
                          </p:cTn>
                        </p:par>
                        <p:par>
                          <p:cTn id="40" fill="hold">
                            <p:stCondLst>
                              <p:cond delay="6750"/>
                            </p:stCondLst>
                            <p:childTnLst>
                              <p:par>
                                <p:cTn id="41" presetID="22" presetClass="entr" presetSubtype="8" fill="hold" grpId="0" nodeType="afterEffect">
                                  <p:stCondLst>
                                    <p:cond delay="250"/>
                                  </p:stCondLst>
                                  <p:childTnLst>
                                    <p:set>
                                      <p:cBhvr>
                                        <p:cTn id="42" dur="1" fill="hold">
                                          <p:stCondLst>
                                            <p:cond delay="0"/>
                                          </p:stCondLst>
                                        </p:cTn>
                                        <p:tgtEl>
                                          <p:spTgt spid="13"/>
                                        </p:tgtEl>
                                        <p:attrNameLst>
                                          <p:attrName>style.visibility</p:attrName>
                                        </p:attrNameLst>
                                      </p:cBhvr>
                                      <p:to>
                                        <p:strVal val="visible"/>
                                      </p:to>
                                    </p:set>
                                    <p:animEffect transition="in" filter="wipe(left)">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animBg="1"/>
      <p:bldP spid="12" grpId="0" animBg="1"/>
      <p:bldP spid="13" grpId="0"/>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4000"/>
              <a:t>Workshop Outline</a:t>
            </a:r>
          </a:p>
        </p:txBody>
      </p:sp>
      <p:sp>
        <p:nvSpPr>
          <p:cNvPr id="5123" name="Content Placeholder 2"/>
          <p:cNvSpPr>
            <a:spLocks noGrp="1"/>
          </p:cNvSpPr>
          <p:nvPr>
            <p:ph idx="1"/>
          </p:nvPr>
        </p:nvSpPr>
        <p:spPr>
          <a:xfrm>
            <a:off x="457200" y="1279525"/>
            <a:ext cx="8686800" cy="4938713"/>
          </a:xfrm>
        </p:spPr>
        <p:txBody>
          <a:bodyPr/>
          <a:lstStyle/>
          <a:p>
            <a:pPr marL="461963" indent="-461963">
              <a:buFont typeface="Wingdings" pitchFamily="2" charset="2"/>
              <a:buChar char="Ø"/>
            </a:pPr>
            <a:r>
              <a:rPr lang="en-US" sz="2800" b="1" dirty="0"/>
              <a:t>Introduction</a:t>
            </a:r>
          </a:p>
          <a:p>
            <a:pPr marL="461963" indent="-461963"/>
            <a:r>
              <a:rPr lang="en-US" sz="2800" dirty="0"/>
              <a:t>Step 1 : Creating a Project</a:t>
            </a:r>
          </a:p>
          <a:p>
            <a:pPr marL="461963" indent="-461963"/>
            <a:r>
              <a:rPr lang="en-US" sz="2800" dirty="0"/>
              <a:t>Step 2 : Uploading Data</a:t>
            </a:r>
          </a:p>
          <a:p>
            <a:pPr marL="461963" indent="-461963"/>
            <a:r>
              <a:rPr lang="en-US" sz="2800" dirty="0"/>
              <a:t>Step 3 : Session Processing</a:t>
            </a:r>
          </a:p>
          <a:p>
            <a:pPr marL="461963" indent="-461963"/>
            <a:r>
              <a:rPr lang="en-US" sz="2800" dirty="0"/>
              <a:t>Step 4 : Network Adjustment</a:t>
            </a:r>
            <a:endParaRPr lang="en-US" dirty="0"/>
          </a:p>
        </p:txBody>
      </p:sp>
      <p:sp>
        <p:nvSpPr>
          <p:cNvPr id="4" name="Date Placeholder 3"/>
          <p:cNvSpPr>
            <a:spLocks noGrp="1"/>
          </p:cNvSpPr>
          <p:nvPr>
            <p:ph type="dt" sz="quarter" idx="10"/>
          </p:nvPr>
        </p:nvSpPr>
        <p:spPr/>
        <p:txBody>
          <a:bodyPr/>
          <a:lstStyle/>
          <a:p>
            <a:pPr>
              <a:defRPr/>
            </a:pPr>
            <a:r>
              <a:rPr lang="en-US"/>
              <a:t>2023-10-16</a:t>
            </a:r>
            <a:endParaRPr lang="en-US" dirty="0"/>
          </a:p>
        </p:txBody>
      </p:sp>
      <p:sp>
        <p:nvSpPr>
          <p:cNvPr id="5" name="Slide Number Placeholder 4"/>
          <p:cNvSpPr>
            <a:spLocks noGrp="1"/>
          </p:cNvSpPr>
          <p:nvPr>
            <p:ph type="sldNum" sz="quarter" idx="12"/>
          </p:nvPr>
        </p:nvSpPr>
        <p:spPr/>
        <p:txBody>
          <a:bodyPr/>
          <a:lstStyle/>
          <a:p>
            <a:pPr>
              <a:defRPr/>
            </a:pPr>
            <a:fld id="{3762A72E-26F8-40B0-8CD7-8BDED64597D1}" type="slidenum">
              <a:rPr lang="en-US" smtClean="0"/>
              <a:pPr>
                <a:defRPr/>
              </a:pPr>
              <a:t>4</a:t>
            </a:fld>
            <a:endParaRPr lang="en-US"/>
          </a:p>
        </p:txBody>
      </p:sp>
      <p:sp>
        <p:nvSpPr>
          <p:cNvPr id="6" name="Footer Placeholder 5"/>
          <p:cNvSpPr>
            <a:spLocks noGrp="1"/>
          </p:cNvSpPr>
          <p:nvPr>
            <p:ph type="ftr" sz="quarter" idx="11"/>
          </p:nvPr>
        </p:nvSpPr>
        <p:spPr/>
        <p:txBody>
          <a:bodyPr/>
          <a:lstStyle/>
          <a:p>
            <a:pPr>
              <a:defRPr/>
            </a:pPr>
            <a:r>
              <a:rPr lang="en-US"/>
              <a:t>Submit Project to NGS</a:t>
            </a:r>
          </a:p>
        </p:txBody>
      </p:sp>
      <p:sp>
        <p:nvSpPr>
          <p:cNvPr id="2" name="TextBox 1">
            <a:extLst>
              <a:ext uri="{FF2B5EF4-FFF2-40B4-BE49-F238E27FC236}">
                <a16:creationId xmlns:a16="http://schemas.microsoft.com/office/drawing/2014/main" id="{0D5C37A8-0622-456E-8B8B-B1FFE811123D}"/>
              </a:ext>
            </a:extLst>
          </p:cNvPr>
          <p:cNvSpPr txBox="1"/>
          <p:nvPr/>
        </p:nvSpPr>
        <p:spPr>
          <a:xfrm rot="21307541">
            <a:off x="215820" y="4148716"/>
            <a:ext cx="4159876" cy="1815882"/>
          </a:xfrm>
          <a:prstGeom prst="rect">
            <a:avLst/>
          </a:prstGeom>
          <a:noFill/>
        </p:spPr>
        <p:txBody>
          <a:bodyPr wrap="square" rtlCol="0">
            <a:spAutoFit/>
          </a:bodyPr>
          <a:lstStyle/>
          <a:p>
            <a:r>
              <a:rPr lang="en-US" sz="2800" dirty="0">
                <a:solidFill>
                  <a:srgbClr val="0070C0"/>
                </a:solidFill>
                <a:latin typeface="+mn-lt"/>
              </a:rPr>
              <a:t>Step 5 : Submit to NGS</a:t>
            </a:r>
          </a:p>
          <a:p>
            <a:r>
              <a:rPr lang="en-US" sz="2800" dirty="0">
                <a:solidFill>
                  <a:srgbClr val="0070C0"/>
                </a:solidFill>
                <a:latin typeface="+mn-lt"/>
              </a:rPr>
              <a:t>Is an optional step and will be covered in a separate training.</a:t>
            </a:r>
          </a:p>
        </p:txBody>
      </p:sp>
      <p:sp>
        <p:nvSpPr>
          <p:cNvPr id="3" name="TextBox 2">
            <a:extLst>
              <a:ext uri="{FF2B5EF4-FFF2-40B4-BE49-F238E27FC236}">
                <a16:creationId xmlns:a16="http://schemas.microsoft.com/office/drawing/2014/main" id="{CB3EA9A0-6737-4F65-44EC-3E16276FAC77}"/>
              </a:ext>
            </a:extLst>
          </p:cNvPr>
          <p:cNvSpPr txBox="1"/>
          <p:nvPr/>
        </p:nvSpPr>
        <p:spPr>
          <a:xfrm rot="21277351">
            <a:off x="4431259" y="3897137"/>
            <a:ext cx="4572492" cy="1938992"/>
          </a:xfrm>
          <a:prstGeom prst="rect">
            <a:avLst/>
          </a:prstGeom>
          <a:noFill/>
        </p:spPr>
        <p:txBody>
          <a:bodyPr wrap="square" rtlCol="0">
            <a:spAutoFit/>
          </a:bodyPr>
          <a:lstStyle/>
          <a:p>
            <a:r>
              <a:rPr lang="en-US" sz="1200" b="1" dirty="0"/>
              <a:t>OPUS-Projects Manager's Training October 25-26, 2023, </a:t>
            </a:r>
          </a:p>
          <a:p>
            <a:r>
              <a:rPr lang="en-US" sz="1200" dirty="0"/>
              <a:t>with an optional session on October 27, 2023</a:t>
            </a:r>
          </a:p>
          <a:p>
            <a:r>
              <a:rPr lang="en-US" sz="1200" dirty="0"/>
              <a:t>Trainer: Dave Zenk,  Northern Plains Regional Geodetic Advisor   </a:t>
            </a:r>
          </a:p>
          <a:p>
            <a:r>
              <a:rPr lang="en-US" sz="1200" dirty="0"/>
              <a:t> </a:t>
            </a:r>
          </a:p>
          <a:p>
            <a:r>
              <a:rPr lang="en-US" sz="1200" dirty="0"/>
              <a:t>The class will run from 11:00am - 5:00pm ET on Wednesday, October 25, and Thursday, October 26. </a:t>
            </a:r>
          </a:p>
          <a:p>
            <a:endParaRPr lang="en-US" sz="1200" dirty="0"/>
          </a:p>
          <a:p>
            <a:r>
              <a:rPr lang="en-US" sz="1200" dirty="0"/>
              <a:t>Friday, October 27, 1:00pm-4:00pm ET is an OPTIONAL SESSION, and will cover procedures necessary to submit projects for inclusion in the NGS database.</a:t>
            </a:r>
          </a:p>
        </p:txBody>
      </p:sp>
      <p:sp>
        <p:nvSpPr>
          <p:cNvPr id="8" name="Arrow: Right 7">
            <a:extLst>
              <a:ext uri="{FF2B5EF4-FFF2-40B4-BE49-F238E27FC236}">
                <a16:creationId xmlns:a16="http://schemas.microsoft.com/office/drawing/2014/main" id="{BFDF9B55-3590-5845-A18A-6BA845B6A495}"/>
              </a:ext>
            </a:extLst>
          </p:cNvPr>
          <p:cNvSpPr/>
          <p:nvPr/>
        </p:nvSpPr>
        <p:spPr>
          <a:xfrm>
            <a:off x="1698858" y="5587092"/>
            <a:ext cx="2445071" cy="2662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5FCE39-09F5-369C-24A5-F9DFB15DAF58}"/>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7ED96D02-4E1B-7F02-5ADE-C75168BC224E}"/>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A67C08EA-2BF3-76F3-3C4B-D37A159517EE}"/>
              </a:ext>
            </a:extLst>
          </p:cNvPr>
          <p:cNvSpPr>
            <a:spLocks noGrp="1"/>
          </p:cNvSpPr>
          <p:nvPr>
            <p:ph type="sldNum" sz="quarter" idx="12"/>
          </p:nvPr>
        </p:nvSpPr>
        <p:spPr/>
        <p:txBody>
          <a:bodyPr/>
          <a:lstStyle/>
          <a:p>
            <a:pPr>
              <a:defRPr/>
            </a:pPr>
            <a:fld id="{2842C21F-AE33-4746-B537-1CCBA51D5359}" type="slidenum">
              <a:rPr lang="en-US" smtClean="0"/>
              <a:pPr>
                <a:defRPr/>
              </a:pPr>
              <a:t>40</a:t>
            </a:fld>
            <a:endParaRPr lang="en-US"/>
          </a:p>
        </p:txBody>
      </p:sp>
      <p:sp>
        <p:nvSpPr>
          <p:cNvPr id="5" name="TextBox 4">
            <a:extLst>
              <a:ext uri="{FF2B5EF4-FFF2-40B4-BE49-F238E27FC236}">
                <a16:creationId xmlns:a16="http://schemas.microsoft.com/office/drawing/2014/main" id="{CFDEDBE0-1060-FB1D-BC89-41B96A3CA1C2}"/>
              </a:ext>
            </a:extLst>
          </p:cNvPr>
          <p:cNvSpPr txBox="1"/>
          <p:nvPr/>
        </p:nvSpPr>
        <p:spPr>
          <a:xfrm>
            <a:off x="322869" y="460365"/>
            <a:ext cx="8198961" cy="307777"/>
          </a:xfrm>
          <a:prstGeom prst="rect">
            <a:avLst/>
          </a:prstGeom>
          <a:noFill/>
        </p:spPr>
        <p:txBody>
          <a:bodyPr wrap="square">
            <a:spAutoFit/>
          </a:bodyPr>
          <a:lstStyle/>
          <a:p>
            <a:pPr defTabSz="457200"/>
            <a:r>
              <a:rPr lang="en-US" sz="1400" dirty="0">
                <a:solidFill>
                  <a:prstClr val="black"/>
                </a:solidFill>
                <a:latin typeface="Arial" panose="020B0604020202020204"/>
                <a:ea typeface="MS PGothic" panose="020B0600070205080204" pitchFamily="34" charset="-128"/>
              </a:rPr>
              <a:t>Figure 14 - Allowable Distance to Vertical Constraints to Achieve Orthometric Height (K-Code)</a:t>
            </a:r>
            <a:endParaRPr lang="en-US" altLang="en-US" sz="1400" dirty="0">
              <a:solidFill>
                <a:prstClr val="black"/>
              </a:solidFill>
              <a:latin typeface="Arial" panose="020B0604020202020204"/>
              <a:ea typeface="MS PGothic" panose="020B0600070205080204" pitchFamily="34" charset="-128"/>
            </a:endParaRPr>
          </a:p>
        </p:txBody>
      </p:sp>
      <p:pic>
        <p:nvPicPr>
          <p:cNvPr id="6" name="Picture 2" descr="A chart which plots the Maximum Allowable Distance to existing valid benchmarks versus Observation Duration.">
            <a:extLst>
              <a:ext uri="{FF2B5EF4-FFF2-40B4-BE49-F238E27FC236}">
                <a16:creationId xmlns:a16="http://schemas.microsoft.com/office/drawing/2014/main" id="{E2F5F084-369B-6DA0-B65B-F68A61393B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688" y="1113982"/>
            <a:ext cx="5810250" cy="380047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1BCA19D-FB9F-9AC7-ACF4-313BF24E890D}"/>
              </a:ext>
            </a:extLst>
          </p:cNvPr>
          <p:cNvSpPr txBox="1"/>
          <p:nvPr/>
        </p:nvSpPr>
        <p:spPr>
          <a:xfrm>
            <a:off x="500147" y="4998687"/>
            <a:ext cx="5849791" cy="523220"/>
          </a:xfrm>
          <a:prstGeom prst="rect">
            <a:avLst/>
          </a:prstGeom>
          <a:noFill/>
        </p:spPr>
        <p:txBody>
          <a:bodyPr wrap="square" rtlCol="0">
            <a:spAutoFit/>
          </a:bodyPr>
          <a:lstStyle/>
          <a:p>
            <a:pPr defTabSz="457200"/>
            <a:r>
              <a:rPr lang="en-US" sz="1400" i="1" dirty="0">
                <a:solidFill>
                  <a:srgbClr val="000000"/>
                </a:solidFill>
                <a:latin typeface="Arial" panose="020B0604020202020204" pitchFamily="34" charset="0"/>
                <a:ea typeface="MS PGothic" panose="020B0600070205080204" pitchFamily="34" charset="-128"/>
              </a:rPr>
              <a:t>Occupation Duration times apply to the new marks where you want to derive its orthometric height with GNSS.</a:t>
            </a:r>
            <a:endParaRPr lang="en-US" sz="1100" i="1" dirty="0">
              <a:solidFill>
                <a:prstClr val="black"/>
              </a:solidFill>
              <a:latin typeface="Arial" panose="020B0604020202020204"/>
              <a:ea typeface="MS PGothic" panose="020B0600070205080204" pitchFamily="34" charset="-128"/>
            </a:endParaRPr>
          </a:p>
        </p:txBody>
      </p:sp>
      <p:cxnSp>
        <p:nvCxnSpPr>
          <p:cNvPr id="8" name="Straight Arrow Connector 7">
            <a:extLst>
              <a:ext uri="{FF2B5EF4-FFF2-40B4-BE49-F238E27FC236}">
                <a16:creationId xmlns:a16="http://schemas.microsoft.com/office/drawing/2014/main" id="{D0EE83EE-6ED8-C14D-BAC0-0432F6E8F404}"/>
              </a:ext>
            </a:extLst>
          </p:cNvPr>
          <p:cNvCxnSpPr>
            <a:cxnSpLocks/>
          </p:cNvCxnSpPr>
          <p:nvPr/>
        </p:nvCxnSpPr>
        <p:spPr>
          <a:xfrm>
            <a:off x="1499608" y="1870962"/>
            <a:ext cx="2490820" cy="0"/>
          </a:xfrm>
          <a:prstGeom prst="straightConnector1">
            <a:avLst/>
          </a:prstGeom>
          <a:noFill/>
          <a:ln w="25400" cap="flat" cmpd="sng" algn="ctr">
            <a:solidFill>
              <a:srgbClr val="FF0000"/>
            </a:solidFill>
            <a:prstDash val="solid"/>
            <a:tailEnd type="triangle" w="lg" len="lg"/>
          </a:ln>
          <a:effectLst>
            <a:outerShdw blurRad="40000" dist="20000" dir="5400000" rotWithShape="0">
              <a:srgbClr val="000000">
                <a:alpha val="38000"/>
              </a:srgbClr>
            </a:outerShdw>
          </a:effectLst>
        </p:spPr>
      </p:cxnSp>
      <p:cxnSp>
        <p:nvCxnSpPr>
          <p:cNvPr id="9" name="Straight Arrow Connector 8">
            <a:extLst>
              <a:ext uri="{FF2B5EF4-FFF2-40B4-BE49-F238E27FC236}">
                <a16:creationId xmlns:a16="http://schemas.microsoft.com/office/drawing/2014/main" id="{8ADB04C1-281C-AD0C-7339-5AE7F22E48A9}"/>
              </a:ext>
            </a:extLst>
          </p:cNvPr>
          <p:cNvCxnSpPr>
            <a:cxnSpLocks/>
          </p:cNvCxnSpPr>
          <p:nvPr/>
        </p:nvCxnSpPr>
        <p:spPr>
          <a:xfrm>
            <a:off x="3990428" y="1858482"/>
            <a:ext cx="0" cy="1010094"/>
          </a:xfrm>
          <a:prstGeom prst="straightConnector1">
            <a:avLst/>
          </a:prstGeom>
          <a:noFill/>
          <a:ln w="25400" cap="flat" cmpd="sng" algn="ctr">
            <a:solidFill>
              <a:srgbClr val="FF0000"/>
            </a:solidFill>
            <a:prstDash val="solid"/>
            <a:tailEnd type="triangle" w="lg" len="lg"/>
          </a:ln>
          <a:effectLst>
            <a:outerShdw blurRad="40000" dist="20000" dir="5400000" rotWithShape="0">
              <a:srgbClr val="000000">
                <a:alpha val="38000"/>
              </a:srgbClr>
            </a:outerShdw>
          </a:effectLst>
        </p:spPr>
      </p:cxnSp>
      <p:sp>
        <p:nvSpPr>
          <p:cNvPr id="10" name="TextBox 9">
            <a:extLst>
              <a:ext uri="{FF2B5EF4-FFF2-40B4-BE49-F238E27FC236}">
                <a16:creationId xmlns:a16="http://schemas.microsoft.com/office/drawing/2014/main" id="{E3FC2BBB-2C91-E0FD-A9A8-B279605E1744}"/>
              </a:ext>
            </a:extLst>
          </p:cNvPr>
          <p:cNvSpPr txBox="1"/>
          <p:nvPr/>
        </p:nvSpPr>
        <p:spPr>
          <a:xfrm>
            <a:off x="1499608" y="1516960"/>
            <a:ext cx="917769" cy="307777"/>
          </a:xfrm>
          <a:prstGeom prst="rect">
            <a:avLst/>
          </a:prstGeom>
          <a:noFill/>
        </p:spPr>
        <p:txBody>
          <a:bodyPr wrap="square" rtlCol="0">
            <a:spAutoFit/>
          </a:bodyPr>
          <a:lstStyle/>
          <a:p>
            <a:pPr defTabSz="457200"/>
            <a:r>
              <a:rPr lang="en-US" sz="1400" dirty="0">
                <a:solidFill>
                  <a:srgbClr val="FF0000"/>
                </a:solidFill>
                <a:latin typeface="Calibri" panose="020F0502020204030204" pitchFamily="34" charset="0"/>
                <a:ea typeface="MS PGothic" panose="020B0600070205080204" pitchFamily="34" charset="-128"/>
              </a:rPr>
              <a:t>45 km</a:t>
            </a:r>
          </a:p>
        </p:txBody>
      </p:sp>
      <p:sp>
        <p:nvSpPr>
          <p:cNvPr id="11" name="TextBox 10">
            <a:extLst>
              <a:ext uri="{FF2B5EF4-FFF2-40B4-BE49-F238E27FC236}">
                <a16:creationId xmlns:a16="http://schemas.microsoft.com/office/drawing/2014/main" id="{16F13CFA-A9EF-9B67-C95F-35DFA12F2B5F}"/>
              </a:ext>
            </a:extLst>
          </p:cNvPr>
          <p:cNvSpPr txBox="1"/>
          <p:nvPr/>
        </p:nvSpPr>
        <p:spPr>
          <a:xfrm rot="16200000">
            <a:off x="3427010" y="2190591"/>
            <a:ext cx="791233" cy="307777"/>
          </a:xfrm>
          <a:prstGeom prst="rect">
            <a:avLst/>
          </a:prstGeom>
          <a:noFill/>
        </p:spPr>
        <p:txBody>
          <a:bodyPr wrap="square" rtlCol="0">
            <a:spAutoFit/>
          </a:bodyPr>
          <a:lstStyle/>
          <a:p>
            <a:pPr defTabSz="457200"/>
            <a:r>
              <a:rPr lang="en-US" sz="1400" dirty="0">
                <a:solidFill>
                  <a:srgbClr val="FF0000"/>
                </a:solidFill>
                <a:latin typeface="Calibri" panose="020F0502020204030204" pitchFamily="34" charset="0"/>
                <a:ea typeface="MS PGothic" panose="020B0600070205080204" pitchFamily="34" charset="-128"/>
              </a:rPr>
              <a:t>5 </a:t>
            </a:r>
            <a:r>
              <a:rPr lang="en-US" sz="1400" dirty="0" err="1">
                <a:solidFill>
                  <a:srgbClr val="FF0000"/>
                </a:solidFill>
                <a:latin typeface="Calibri" panose="020F0502020204030204" pitchFamily="34" charset="0"/>
                <a:ea typeface="MS PGothic" panose="020B0600070205080204" pitchFamily="34" charset="-128"/>
              </a:rPr>
              <a:t>hrs</a:t>
            </a:r>
            <a:endParaRPr lang="en-US" sz="1400" dirty="0">
              <a:solidFill>
                <a:srgbClr val="FF0000"/>
              </a:solidFill>
              <a:latin typeface="Calibri" panose="020F0502020204030204" pitchFamily="34" charset="0"/>
              <a:ea typeface="MS PGothic" panose="020B0600070205080204" pitchFamily="34" charset="-128"/>
            </a:endParaRPr>
          </a:p>
        </p:txBody>
      </p:sp>
      <p:sp>
        <p:nvSpPr>
          <p:cNvPr id="12" name="TextBox 11">
            <a:extLst>
              <a:ext uri="{FF2B5EF4-FFF2-40B4-BE49-F238E27FC236}">
                <a16:creationId xmlns:a16="http://schemas.microsoft.com/office/drawing/2014/main" id="{A44A5DBD-C7C0-2997-E272-2452D4E04459}"/>
              </a:ext>
            </a:extLst>
          </p:cNvPr>
          <p:cNvSpPr txBox="1"/>
          <p:nvPr/>
        </p:nvSpPr>
        <p:spPr>
          <a:xfrm>
            <a:off x="4128485" y="2166450"/>
            <a:ext cx="1110830" cy="507831"/>
          </a:xfrm>
          <a:prstGeom prst="rect">
            <a:avLst/>
          </a:prstGeom>
          <a:noFill/>
        </p:spPr>
        <p:txBody>
          <a:bodyPr wrap="square" rtlCol="0">
            <a:spAutoFit/>
          </a:bodyPr>
          <a:lstStyle/>
          <a:p>
            <a:pPr algn="ctr" defTabSz="457200">
              <a:spcBef>
                <a:spcPts val="0"/>
              </a:spcBef>
              <a:spcAft>
                <a:spcPts val="0"/>
              </a:spcAft>
            </a:pPr>
            <a:r>
              <a:rPr lang="en-US" sz="900" i="1" dirty="0">
                <a:solidFill>
                  <a:srgbClr val="FF0000"/>
                </a:solidFill>
                <a:latin typeface="Arial" panose="020B0604020202020204"/>
                <a:ea typeface="MS PGothic" panose="020B0600070205080204" pitchFamily="34" charset="-128"/>
                <a:cs typeface="Calibri" panose="020F0502020204030204" pitchFamily="34" charset="0"/>
              </a:rPr>
              <a:t>Average Duration of 2 Longest Occupations</a:t>
            </a:r>
          </a:p>
        </p:txBody>
      </p:sp>
      <p:graphicFrame>
        <p:nvGraphicFramePr>
          <p:cNvPr id="13" name="Table 12" descr="A table which shows the Maximum Allowable Distance to existing valid benchmarks versus Observation Duration.">
            <a:extLst>
              <a:ext uri="{FF2B5EF4-FFF2-40B4-BE49-F238E27FC236}">
                <a16:creationId xmlns:a16="http://schemas.microsoft.com/office/drawing/2014/main" id="{7E5EB982-CC50-6FD8-C346-F82E7326FFD0}"/>
              </a:ext>
            </a:extLst>
          </p:cNvPr>
          <p:cNvGraphicFramePr>
            <a:graphicFrameLocks noGrp="1"/>
          </p:cNvGraphicFramePr>
          <p:nvPr>
            <p:extLst>
              <p:ext uri="{D42A27DB-BD31-4B8C-83A1-F6EECF244321}">
                <p14:modId xmlns:p14="http://schemas.microsoft.com/office/powerpoint/2010/main" val="2368647096"/>
              </p:ext>
            </p:extLst>
          </p:nvPr>
        </p:nvGraphicFramePr>
        <p:xfrm>
          <a:off x="6463698" y="1113982"/>
          <a:ext cx="2459421" cy="2202805"/>
        </p:xfrm>
        <a:graphic>
          <a:graphicData uri="http://schemas.openxmlformats.org/drawingml/2006/table">
            <a:tbl>
              <a:tblPr firstRow="1" bandRow="1"/>
              <a:tblGrid>
                <a:gridCol w="1282426">
                  <a:extLst>
                    <a:ext uri="{9D8B030D-6E8A-4147-A177-3AD203B41FA5}">
                      <a16:colId xmlns:a16="http://schemas.microsoft.com/office/drawing/2014/main" val="3685938462"/>
                    </a:ext>
                  </a:extLst>
                </a:gridCol>
                <a:gridCol w="1176995">
                  <a:extLst>
                    <a:ext uri="{9D8B030D-6E8A-4147-A177-3AD203B41FA5}">
                      <a16:colId xmlns:a16="http://schemas.microsoft.com/office/drawing/2014/main" val="447772864"/>
                    </a:ext>
                  </a:extLst>
                </a:gridCol>
              </a:tblGrid>
              <a:tr h="539461">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pPr algn="ctr"/>
                      <a:r>
                        <a:rPr lang="en-US" sz="1200" b="1" dirty="0">
                          <a:solidFill>
                            <a:schemeClr val="bg1"/>
                          </a:solidFill>
                        </a:rPr>
                        <a:t>Maximum Allowable Distance (km)</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pPr algn="ctr"/>
                      <a:r>
                        <a:rPr lang="en-US" sz="1200" b="1" dirty="0">
                          <a:solidFill>
                            <a:schemeClr val="bg1"/>
                          </a:solidFill>
                        </a:rPr>
                        <a:t>Occupation Duration (</a:t>
                      </a:r>
                      <a:r>
                        <a:rPr lang="en-US" sz="1200" b="1" dirty="0" err="1">
                          <a:solidFill>
                            <a:schemeClr val="bg1"/>
                          </a:solidFill>
                        </a:rPr>
                        <a:t>hrs</a:t>
                      </a:r>
                      <a:r>
                        <a:rPr lang="en-US" sz="1200" b="1" dirty="0">
                          <a:solidFill>
                            <a:schemeClr val="bg1"/>
                          </a:solidFill>
                        </a:rPr>
                        <a:t>)</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extLst>
                  <a:ext uri="{0D108BD9-81ED-4DB2-BD59-A6C34878D82A}">
                    <a16:rowId xmlns:a16="http://schemas.microsoft.com/office/drawing/2014/main" val="537262323"/>
                  </a:ext>
                </a:extLst>
              </a:tr>
              <a:tr h="312545">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200" b="0" dirty="0">
                          <a:solidFill>
                            <a:schemeClr val="tx1"/>
                          </a:solidFill>
                        </a:rPr>
                        <a:t>30 km</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200" b="0" dirty="0">
                          <a:solidFill>
                            <a:schemeClr val="tx1"/>
                          </a:solidFill>
                        </a:rPr>
                        <a:t>2 </a:t>
                      </a:r>
                      <a:r>
                        <a:rPr lang="en-US" sz="1200" b="0" dirty="0" err="1">
                          <a:solidFill>
                            <a:schemeClr val="tx1"/>
                          </a:solidFill>
                        </a:rPr>
                        <a:t>hrs</a:t>
                      </a:r>
                      <a:endParaRPr lang="en-US" sz="1200" b="0" dirty="0">
                        <a:solidFill>
                          <a:schemeClr val="tx1"/>
                        </a:solidFill>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297234074"/>
                  </a:ext>
                </a:extLst>
              </a:tr>
              <a:tr h="312545">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200" b="0" dirty="0">
                          <a:solidFill>
                            <a:schemeClr val="tx1"/>
                          </a:solidFill>
                        </a:rPr>
                        <a:t>35 km</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200" b="0" dirty="0">
                          <a:solidFill>
                            <a:schemeClr val="tx1"/>
                          </a:solidFill>
                        </a:rPr>
                        <a:t>3 </a:t>
                      </a:r>
                      <a:r>
                        <a:rPr lang="en-US" sz="1200" b="0" dirty="0" err="1">
                          <a:solidFill>
                            <a:schemeClr val="tx1"/>
                          </a:solidFill>
                        </a:rPr>
                        <a:t>hrs</a:t>
                      </a:r>
                      <a:endParaRPr lang="en-US" sz="1200" b="0" dirty="0">
                        <a:solidFill>
                          <a:schemeClr val="tx1"/>
                        </a:solidFill>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536101634"/>
                  </a:ext>
                </a:extLst>
              </a:tr>
              <a:tr h="312545">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200" b="0" dirty="0">
                          <a:solidFill>
                            <a:schemeClr val="tx1"/>
                          </a:solidFill>
                        </a:rPr>
                        <a:t>40 km</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200" b="0" dirty="0">
                          <a:solidFill>
                            <a:schemeClr val="tx1"/>
                          </a:solidFill>
                        </a:rPr>
                        <a:t>4 </a:t>
                      </a:r>
                      <a:r>
                        <a:rPr lang="en-US" sz="1200" b="0" dirty="0" err="1">
                          <a:solidFill>
                            <a:schemeClr val="tx1"/>
                          </a:solidFill>
                        </a:rPr>
                        <a:t>hrs</a:t>
                      </a:r>
                      <a:endParaRPr lang="en-US" sz="1200" b="0" dirty="0">
                        <a:solidFill>
                          <a:schemeClr val="tx1"/>
                        </a:solidFill>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2567423284"/>
                  </a:ext>
                </a:extLst>
              </a:tr>
              <a:tr h="312545">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200" b="0" dirty="0">
                          <a:solidFill>
                            <a:schemeClr val="tx1"/>
                          </a:solidFill>
                        </a:rPr>
                        <a:t>45 km</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200" b="0" dirty="0">
                          <a:solidFill>
                            <a:schemeClr val="tx1"/>
                          </a:solidFill>
                        </a:rPr>
                        <a:t>5 </a:t>
                      </a:r>
                      <a:r>
                        <a:rPr lang="en-US" sz="1200" b="0" dirty="0" err="1">
                          <a:solidFill>
                            <a:schemeClr val="tx1"/>
                          </a:solidFill>
                        </a:rPr>
                        <a:t>hrs</a:t>
                      </a:r>
                      <a:endParaRPr lang="en-US" sz="1200" b="0" dirty="0">
                        <a:solidFill>
                          <a:schemeClr val="tx1"/>
                        </a:solidFill>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3265567891"/>
                  </a:ext>
                </a:extLst>
              </a:tr>
              <a:tr h="312545">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200" b="0" dirty="0">
                          <a:solidFill>
                            <a:schemeClr val="tx1"/>
                          </a:solidFill>
                        </a:rPr>
                        <a:t>50 km</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200" b="0" dirty="0">
                          <a:solidFill>
                            <a:schemeClr val="tx1"/>
                          </a:solidFill>
                        </a:rPr>
                        <a:t>6 </a:t>
                      </a:r>
                      <a:r>
                        <a:rPr lang="en-US" sz="1200" b="0" dirty="0" err="1">
                          <a:solidFill>
                            <a:schemeClr val="tx1"/>
                          </a:solidFill>
                        </a:rPr>
                        <a:t>hrs</a:t>
                      </a:r>
                      <a:endParaRPr lang="en-US" sz="1200" b="0" dirty="0">
                        <a:solidFill>
                          <a:schemeClr val="tx1"/>
                        </a:solidFill>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702229259"/>
                  </a:ext>
                </a:extLst>
              </a:tr>
            </a:tbl>
          </a:graphicData>
        </a:graphic>
      </p:graphicFrame>
    </p:spTree>
    <p:extLst>
      <p:ext uri="{BB962C8B-B14F-4D97-AF65-F5344CB8AC3E}">
        <p14:creationId xmlns:p14="http://schemas.microsoft.com/office/powerpoint/2010/main" val="695752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750"/>
                            </p:stCondLst>
                            <p:childTnLst>
                              <p:par>
                                <p:cTn id="9" presetID="22" presetClass="entr" presetSubtype="8" fill="hold" nodeType="afterEffect">
                                  <p:stCondLst>
                                    <p:cond delay="25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500"/>
                            </p:stCondLst>
                            <p:childTnLst>
                              <p:par>
                                <p:cTn id="13" presetID="22" presetClass="entr" presetSubtype="1" fill="hold" nodeType="afterEffect">
                                  <p:stCondLst>
                                    <p:cond delay="25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2250"/>
                            </p:stCondLst>
                            <p:childTnLst>
                              <p:par>
                                <p:cTn id="17" presetID="22" presetClass="entr" presetSubtype="1" fill="hold" grpId="0" nodeType="afterEffect">
                                  <p:stCondLst>
                                    <p:cond delay="25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5FCE39-09F5-369C-24A5-F9DFB15DAF58}"/>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7ED96D02-4E1B-7F02-5ADE-C75168BC224E}"/>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A67C08EA-2BF3-76F3-3C4B-D37A159517EE}"/>
              </a:ext>
            </a:extLst>
          </p:cNvPr>
          <p:cNvSpPr>
            <a:spLocks noGrp="1"/>
          </p:cNvSpPr>
          <p:nvPr>
            <p:ph type="sldNum" sz="quarter" idx="12"/>
          </p:nvPr>
        </p:nvSpPr>
        <p:spPr/>
        <p:txBody>
          <a:bodyPr/>
          <a:lstStyle/>
          <a:p>
            <a:pPr>
              <a:defRPr/>
            </a:pPr>
            <a:fld id="{2842C21F-AE33-4746-B537-1CCBA51D5359}" type="slidenum">
              <a:rPr lang="en-US" smtClean="0"/>
              <a:pPr>
                <a:defRPr/>
              </a:pPr>
              <a:t>41</a:t>
            </a:fld>
            <a:endParaRPr lang="en-US"/>
          </a:p>
        </p:txBody>
      </p:sp>
      <p:sp>
        <p:nvSpPr>
          <p:cNvPr id="5" name="TextBox 4">
            <a:extLst>
              <a:ext uri="{FF2B5EF4-FFF2-40B4-BE49-F238E27FC236}">
                <a16:creationId xmlns:a16="http://schemas.microsoft.com/office/drawing/2014/main" id="{9CB0F452-4C5E-64E5-C370-D6624C8A0B06}"/>
              </a:ext>
            </a:extLst>
          </p:cNvPr>
          <p:cNvSpPr txBox="1"/>
          <p:nvPr/>
        </p:nvSpPr>
        <p:spPr>
          <a:xfrm>
            <a:off x="322869" y="460365"/>
            <a:ext cx="8198961" cy="307777"/>
          </a:xfrm>
          <a:prstGeom prst="rect">
            <a:avLst/>
          </a:prstGeom>
          <a:noFill/>
        </p:spPr>
        <p:txBody>
          <a:bodyPr wrap="square">
            <a:spAutoFit/>
          </a:bodyPr>
          <a:lstStyle/>
          <a:p>
            <a:pPr defTabSz="457200"/>
            <a:r>
              <a:rPr lang="en-US" sz="1400" dirty="0">
                <a:solidFill>
                  <a:prstClr val="black"/>
                </a:solidFill>
                <a:latin typeface="Arial" panose="020B0604020202020204"/>
                <a:ea typeface="MS PGothic" panose="020B0600070205080204" pitchFamily="34" charset="-128"/>
              </a:rPr>
              <a:t>Figure 14 - Allowable Distance to Vertical Constraints to Achieve Orthometric Height (K-Code)</a:t>
            </a:r>
            <a:endParaRPr lang="en-US" altLang="en-US" sz="1400" dirty="0">
              <a:solidFill>
                <a:prstClr val="black"/>
              </a:solidFill>
              <a:latin typeface="Arial" panose="020B0604020202020204"/>
              <a:ea typeface="MS PGothic" panose="020B0600070205080204" pitchFamily="34" charset="-128"/>
            </a:endParaRPr>
          </a:p>
        </p:txBody>
      </p:sp>
      <p:sp>
        <p:nvSpPr>
          <p:cNvPr id="6" name="TextBox 5">
            <a:extLst>
              <a:ext uri="{FF2B5EF4-FFF2-40B4-BE49-F238E27FC236}">
                <a16:creationId xmlns:a16="http://schemas.microsoft.com/office/drawing/2014/main" id="{D1F0AC63-8D44-5863-6A14-A4CBF70D0183}"/>
              </a:ext>
            </a:extLst>
          </p:cNvPr>
          <p:cNvSpPr txBox="1"/>
          <p:nvPr/>
        </p:nvSpPr>
        <p:spPr>
          <a:xfrm rot="20920806">
            <a:off x="5471469" y="5665368"/>
            <a:ext cx="3624525" cy="338554"/>
          </a:xfrm>
          <a:prstGeom prst="rect">
            <a:avLst/>
          </a:prstGeom>
          <a:noFill/>
        </p:spPr>
        <p:txBody>
          <a:bodyPr wrap="square" rtlCol="0">
            <a:spAutoFit/>
          </a:bodyPr>
          <a:lstStyle/>
          <a:p>
            <a:pPr defTabSz="457200"/>
            <a:r>
              <a:rPr lang="en-US" sz="1600" dirty="0">
                <a:solidFill>
                  <a:srgbClr val="FF0000"/>
                </a:solidFill>
                <a:latin typeface="Arial" panose="020B0604020202020204"/>
                <a:ea typeface="MS PGothic" panose="020B0600070205080204" pitchFamily="34" charset="-128"/>
              </a:rPr>
              <a:t>Establishing Orthometric Heights</a:t>
            </a:r>
          </a:p>
        </p:txBody>
      </p:sp>
      <p:sp>
        <p:nvSpPr>
          <p:cNvPr id="7" name="TextBox 6">
            <a:extLst>
              <a:ext uri="{FF2B5EF4-FFF2-40B4-BE49-F238E27FC236}">
                <a16:creationId xmlns:a16="http://schemas.microsoft.com/office/drawing/2014/main" id="{4375F271-6927-5AFC-D776-04E3257A987A}"/>
              </a:ext>
            </a:extLst>
          </p:cNvPr>
          <p:cNvSpPr txBox="1"/>
          <p:nvPr/>
        </p:nvSpPr>
        <p:spPr>
          <a:xfrm>
            <a:off x="247650" y="1178377"/>
            <a:ext cx="8667750" cy="4462760"/>
          </a:xfrm>
          <a:prstGeom prst="rect">
            <a:avLst/>
          </a:prstGeom>
          <a:noFill/>
        </p:spPr>
        <p:txBody>
          <a:bodyPr wrap="square">
            <a:spAutoFit/>
          </a:bodyPr>
          <a:lstStyle/>
          <a:p>
            <a:pPr defTabSz="457200"/>
            <a:r>
              <a:rPr lang="en-US" dirty="0">
                <a:solidFill>
                  <a:prstClr val="black"/>
                </a:solidFill>
                <a:latin typeface="Arial" panose="020B0604020202020204"/>
                <a:ea typeface="MS PGothic" panose="020B0600070205080204" pitchFamily="34" charset="-128"/>
              </a:rPr>
              <a:t>Tips on Using Figure 14</a:t>
            </a:r>
          </a:p>
          <a:p>
            <a:pPr defTabSz="457200"/>
            <a:endParaRPr lang="en-US" sz="1400" dirty="0">
              <a:solidFill>
                <a:prstClr val="black"/>
              </a:solidFill>
              <a:latin typeface="Arial" panose="020B0604020202020204"/>
              <a:ea typeface="MS PGothic" panose="020B0600070205080204" pitchFamily="34" charset="-128"/>
            </a:endParaRPr>
          </a:p>
          <a:p>
            <a:pPr defTabSz="457200"/>
            <a:r>
              <a:rPr lang="en-US" sz="1400" dirty="0">
                <a:solidFill>
                  <a:prstClr val="black"/>
                </a:solidFill>
                <a:latin typeface="Arial" panose="020B0604020202020204"/>
                <a:ea typeface="MS PGothic" panose="020B0600070205080204" pitchFamily="34" charset="-128"/>
              </a:rPr>
              <a:t>The chart in Figure 14 is only meant to help you plan how long to occupy new marks in order to determine high accuracy orthometric heights with GNSS (i.e., to get the so-called K-height classification in the IDB). The session duration on such new marks is dependent on the distance to two nearby existing valid benchmarks. For a given new mark, you would look at your project map, find the two nearest existing valid benchmarks, and plot their distances on this chart.</a:t>
            </a:r>
          </a:p>
          <a:p>
            <a:pPr defTabSz="457200"/>
            <a:endParaRPr lang="en-US" sz="1400" dirty="0">
              <a:solidFill>
                <a:prstClr val="black"/>
              </a:solidFill>
              <a:latin typeface="Arial" panose="020B0604020202020204"/>
              <a:ea typeface="MS PGothic" panose="020B0600070205080204" pitchFamily="34" charset="-128"/>
            </a:endParaRPr>
          </a:p>
          <a:p>
            <a:pPr defTabSz="457200"/>
            <a:r>
              <a:rPr lang="en-US" sz="1400" dirty="0">
                <a:solidFill>
                  <a:prstClr val="black"/>
                </a:solidFill>
                <a:latin typeface="Arial" panose="020B0604020202020204"/>
                <a:ea typeface="MS PGothic" panose="020B0600070205080204" pitchFamily="34" charset="-128"/>
              </a:rPr>
              <a:t>Say one is at 30 km, and the other is at 50 km. The more distant benchmark is further so select 50 km. The chart indicates to occupy the new mark for 6 hours. </a:t>
            </a:r>
          </a:p>
          <a:p>
            <a:pPr defTabSz="457200"/>
            <a:endParaRPr lang="en-US" sz="1400" dirty="0">
              <a:solidFill>
                <a:prstClr val="black"/>
              </a:solidFill>
              <a:latin typeface="Arial" panose="020B0604020202020204"/>
              <a:ea typeface="MS PGothic" panose="020B0600070205080204" pitchFamily="34" charset="-128"/>
            </a:endParaRPr>
          </a:p>
          <a:p>
            <a:pPr defTabSz="457200"/>
            <a:r>
              <a:rPr lang="en-US" sz="1400" dirty="0">
                <a:solidFill>
                  <a:prstClr val="black"/>
                </a:solidFill>
                <a:latin typeface="Arial" panose="020B0604020202020204"/>
                <a:ea typeface="MS PGothic" panose="020B0600070205080204" pitchFamily="34" charset="-128"/>
              </a:rPr>
              <a:t>Since the Standard requires a minimum of 2 or 3 sessions depending on Classification, then the surveyor should occupy the new mark for an average of 6 hours for the 2 or 3 sessions to meet the Specification.</a:t>
            </a:r>
          </a:p>
          <a:p>
            <a:pPr defTabSz="457200"/>
            <a:endParaRPr lang="en-US" sz="1400" dirty="0">
              <a:solidFill>
                <a:prstClr val="black"/>
              </a:solidFill>
              <a:latin typeface="Arial" panose="020B0604020202020204"/>
              <a:ea typeface="MS PGothic" panose="020B0600070205080204" pitchFamily="34" charset="-128"/>
            </a:endParaRPr>
          </a:p>
          <a:p>
            <a:pPr defTabSz="457200"/>
            <a:r>
              <a:rPr lang="en-US" sz="1400" dirty="0">
                <a:solidFill>
                  <a:prstClr val="black"/>
                </a:solidFill>
                <a:latin typeface="Arial" panose="020B0604020202020204"/>
                <a:ea typeface="MS PGothic" panose="020B0600070205080204" pitchFamily="34" charset="-128"/>
              </a:rPr>
              <a:t>For existing valid benchmarks, they already have published orthometric heights. In that case, this chart doesn't apply (you are not determining their orthometric height). Instead, they should be occupied according to the desired Standard for ellipsoid heights.</a:t>
            </a:r>
          </a:p>
          <a:p>
            <a:pPr defTabSz="457200"/>
            <a:endParaRPr lang="en-US" sz="1400" dirty="0">
              <a:solidFill>
                <a:prstClr val="black"/>
              </a:solidFill>
              <a:latin typeface="Arial" panose="020B0604020202020204"/>
              <a:ea typeface="MS PGothic" panose="020B0600070205080204" pitchFamily="34" charset="-128"/>
            </a:endParaRPr>
          </a:p>
          <a:p>
            <a:pPr defTabSz="457200"/>
            <a:r>
              <a:rPr lang="en-US" sz="1400" dirty="0">
                <a:solidFill>
                  <a:prstClr val="black"/>
                </a:solidFill>
                <a:latin typeface="Arial" panose="020B0604020202020204"/>
                <a:ea typeface="MS PGothic" panose="020B0600070205080204" pitchFamily="34" charset="-128"/>
              </a:rPr>
              <a:t>The general rule for Figure 14:  Occupation Duration times apply to the new marks where you want to derive its orthometric height with GNSS. </a:t>
            </a:r>
          </a:p>
        </p:txBody>
      </p:sp>
    </p:spTree>
    <p:extLst>
      <p:ext uri="{BB962C8B-B14F-4D97-AF65-F5344CB8AC3E}">
        <p14:creationId xmlns:p14="http://schemas.microsoft.com/office/powerpoint/2010/main" val="6996747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5FCE39-09F5-369C-24A5-F9DFB15DAF58}"/>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7ED96D02-4E1B-7F02-5ADE-C75168BC224E}"/>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A67C08EA-2BF3-76F3-3C4B-D37A159517EE}"/>
              </a:ext>
            </a:extLst>
          </p:cNvPr>
          <p:cNvSpPr>
            <a:spLocks noGrp="1"/>
          </p:cNvSpPr>
          <p:nvPr>
            <p:ph type="sldNum" sz="quarter" idx="12"/>
          </p:nvPr>
        </p:nvSpPr>
        <p:spPr/>
        <p:txBody>
          <a:bodyPr/>
          <a:lstStyle/>
          <a:p>
            <a:pPr>
              <a:defRPr/>
            </a:pPr>
            <a:fld id="{2842C21F-AE33-4746-B537-1CCBA51D5359}" type="slidenum">
              <a:rPr lang="en-US" smtClean="0"/>
              <a:pPr>
                <a:defRPr/>
              </a:pPr>
              <a:t>42</a:t>
            </a:fld>
            <a:endParaRPr lang="en-US"/>
          </a:p>
        </p:txBody>
      </p:sp>
      <p:sp>
        <p:nvSpPr>
          <p:cNvPr id="5" name="Title 4">
            <a:extLst>
              <a:ext uri="{FF2B5EF4-FFF2-40B4-BE49-F238E27FC236}">
                <a16:creationId xmlns:a16="http://schemas.microsoft.com/office/drawing/2014/main" id="{0C5D1516-DDFA-33E1-91CE-B91BF72711A0}"/>
              </a:ext>
            </a:extLst>
          </p:cNvPr>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3600" kern="1200">
                <a:solidFill>
                  <a:schemeClr val="tx1"/>
                </a:solidFill>
                <a:latin typeface="+mj-lt"/>
                <a:ea typeface="MS PGothic" panose="020B0600070205080204" pitchFamily="34" charset="-128"/>
                <a:cs typeface="ＭＳ Ｐゴシック" charset="0"/>
              </a:defRPr>
            </a:lvl1pPr>
            <a:lvl2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rPr>
              <a:t>Why the Long Occupations for OPUS PP?</a:t>
            </a:r>
            <a:endParaRPr kumimoji="0" lang="en-US" sz="36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endParaRPr>
          </a:p>
        </p:txBody>
      </p:sp>
      <p:sp>
        <p:nvSpPr>
          <p:cNvPr id="6" name="Content Placeholder 5">
            <a:extLst>
              <a:ext uri="{FF2B5EF4-FFF2-40B4-BE49-F238E27FC236}">
                <a16:creationId xmlns:a16="http://schemas.microsoft.com/office/drawing/2014/main" id="{3BDA9C48-0025-532F-B8D7-9388C8660A12}"/>
              </a:ext>
            </a:extLst>
          </p:cNvPr>
          <p:cNvSpPr txBox="1">
            <a:spLocks/>
          </p:cNvSpPr>
          <p:nvPr/>
        </p:nvSpPr>
        <p:spPr bwMode="auto">
          <a:xfrm>
            <a:off x="457200" y="1600200"/>
            <a:ext cx="8229600" cy="4665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panose="020B0604020202020204" pitchFamily="34" charset="0"/>
              <a:buChar char="•"/>
              <a:defRPr sz="2800" kern="1200" baseline="0">
                <a:solidFill>
                  <a:schemeClr val="tx1"/>
                </a:solidFill>
                <a:latin typeface="Times New Roman" panose="02020603050405020304" pitchFamily="18" charset="0"/>
                <a:ea typeface="MS PGothic" panose="020B0600070205080204" pitchFamily="34" charset="-128"/>
                <a:cs typeface="ＭＳ Ｐゴシック" charset="0"/>
              </a:defRPr>
            </a:lvl1pPr>
            <a:lvl2pPr marL="742950" indent="-28575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j-lt"/>
                <a:ea typeface="MS PGothic" panose="020B0600070205080204" pitchFamily="34" charset="-128"/>
                <a:cs typeface="+mn-cs"/>
              </a:defRPr>
            </a:lvl2pPr>
            <a:lvl3pPr marL="1143000" indent="-228600" algn="l" defTabSz="457200" rtl="0" eaLnBrk="1" fontAlgn="base" hangingPunct="1">
              <a:spcBef>
                <a:spcPct val="20000"/>
              </a:spcBef>
              <a:spcAft>
                <a:spcPct val="0"/>
              </a:spcAft>
              <a:buFont typeface="Arial" panose="020B0604020202020204" pitchFamily="34" charset="0"/>
              <a:buChar char="•"/>
              <a:defRPr sz="2000" kern="1200" baseline="0">
                <a:solidFill>
                  <a:schemeClr val="tx1"/>
                </a:solidFill>
                <a:latin typeface="Times New Roman" panose="02020603050405020304" pitchFamily="18" charset="0"/>
                <a:ea typeface="MS PGothic" panose="020B0600070205080204" pitchFamily="34" charset="-128"/>
                <a:cs typeface="Times New Roman" panose="02020603050405020304" pitchFamily="18" charset="0"/>
              </a:defRPr>
            </a:lvl3pPr>
            <a:lvl4pPr marL="1600200" indent="-228600" algn="l" defTabSz="457200" rtl="0" eaLnBrk="1" fontAlgn="base" hangingPunct="1">
              <a:spcBef>
                <a:spcPct val="20000"/>
              </a:spcBef>
              <a:spcAft>
                <a:spcPct val="0"/>
              </a:spcAft>
              <a:buFont typeface="Arial" panose="020B0604020202020204" pitchFamily="34" charset="0"/>
              <a:buChar char="–"/>
              <a:defRPr sz="1800" kern="1200" baseline="0">
                <a:solidFill>
                  <a:schemeClr val="tx1"/>
                </a:solidFill>
                <a:latin typeface="Times New Roman" panose="02020603050405020304" pitchFamily="18" charset="0"/>
                <a:ea typeface="MS PGothic" panose="020B0600070205080204" pitchFamily="34" charset="-128"/>
                <a:cs typeface="+mn-cs"/>
              </a:defRPr>
            </a:lvl4pPr>
            <a:lvl5pPr marL="2057400" indent="-228600" algn="l" defTabSz="457200" rtl="0" eaLnBrk="1" fontAlgn="base" hangingPunct="1">
              <a:spcBef>
                <a:spcPct val="20000"/>
              </a:spcBef>
              <a:spcAft>
                <a:spcPct val="0"/>
              </a:spcAft>
              <a:buFont typeface="Arial" panose="020B0604020202020204" pitchFamily="34" charset="0"/>
              <a:buChar char="»"/>
              <a:defRPr sz="1800" kern="1200" baseline="0">
                <a:solidFill>
                  <a:schemeClr val="tx1"/>
                </a:solidFill>
                <a:latin typeface="Times New Roman" panose="02020603050405020304" pitchFamily="18" charset="0"/>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2000" b="1" i="1" u="none" strike="noStrike" kern="1200" cap="none" spc="0" normalizeH="0" baseline="0" noProof="0">
                <a:ln>
                  <a:noFill/>
                </a:ln>
                <a:solidFill>
                  <a:sysClr val="windowText" lastClr="000000"/>
                </a:solidFill>
                <a:effectLst/>
                <a:uLnTx/>
                <a:uFillTx/>
                <a:latin typeface="Times New Roman" panose="02020603050405020304" pitchFamily="18" charset="0"/>
                <a:ea typeface="MS PGothic" panose="020B0600070205080204" pitchFamily="34" charset="-128"/>
              </a:rPr>
              <a:t>Q:  WHY does OPUS PP require such long durations?</a:t>
            </a:r>
          </a:p>
          <a:p>
            <a:pPr marL="342900" marR="0" lvl="0" indent="-34290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ysClr val="windowText" lastClr="000000"/>
                </a:solidFill>
                <a:effectLst/>
                <a:uLnTx/>
                <a:uFillTx/>
                <a:latin typeface="Times New Roman" panose="02020603050405020304" pitchFamily="18" charset="0"/>
                <a:ea typeface="MS PGothic" panose="020B0600070205080204" pitchFamily="34" charset="-128"/>
              </a:rPr>
              <a:t>A:  Because OPUS uses a post-processing engine that takes into account many variables that might or might not be considered in non-NGS softwares.</a:t>
            </a:r>
          </a:p>
          <a:p>
            <a:pPr marL="742950" marR="0" lvl="1" indent="-28575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cs typeface="+mn-cs"/>
              </a:rPr>
              <a:t>These include ocean loading, earth tides, correction for the motion of the earth's center-of-mass.</a:t>
            </a:r>
          </a:p>
          <a:p>
            <a:pPr marL="742950" marR="0" lvl="1" indent="-28575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cs typeface="+mn-cs"/>
              </a:rPr>
              <a:t>Successfully solving for these variables requires more data over a longer duration. </a:t>
            </a:r>
          </a:p>
          <a:p>
            <a:pPr marL="742950" marR="0" lvl="1" indent="-28575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cs typeface="+mn-cs"/>
              </a:rPr>
              <a:t>NGS does not know whether any particular software (or the surveyor's choice of settings within) has included any of these effects, so NGS limits the GVX PP and other GVX methods to shorter baselines and sets shorter occupation durations for them.</a:t>
            </a:r>
            <a:endParaRPr kumimoji="0" lang="en-US" sz="18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cs typeface="+mn-cs"/>
            </a:endParaRPr>
          </a:p>
        </p:txBody>
      </p:sp>
    </p:spTree>
    <p:extLst>
      <p:ext uri="{BB962C8B-B14F-4D97-AF65-F5344CB8AC3E}">
        <p14:creationId xmlns:p14="http://schemas.microsoft.com/office/powerpoint/2010/main" val="41845570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EAEBE8B-F98E-16A0-8478-30E03B81B2FD}"/>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F55260F0-80C8-A205-74F0-1958DA074FC2}"/>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AA5E18B7-3EB7-6925-C2A4-7995395DC396}"/>
              </a:ext>
            </a:extLst>
          </p:cNvPr>
          <p:cNvSpPr>
            <a:spLocks noGrp="1"/>
          </p:cNvSpPr>
          <p:nvPr>
            <p:ph type="sldNum" sz="quarter" idx="12"/>
          </p:nvPr>
        </p:nvSpPr>
        <p:spPr/>
        <p:txBody>
          <a:bodyPr/>
          <a:lstStyle/>
          <a:p>
            <a:pPr>
              <a:defRPr/>
            </a:pPr>
            <a:fld id="{2842C21F-AE33-4746-B537-1CCBA51D5359}" type="slidenum">
              <a:rPr lang="en-US" smtClean="0"/>
              <a:pPr>
                <a:defRPr/>
              </a:pPr>
              <a:t>43</a:t>
            </a:fld>
            <a:endParaRPr lang="en-US"/>
          </a:p>
        </p:txBody>
      </p:sp>
      <p:sp>
        <p:nvSpPr>
          <p:cNvPr id="5" name="Title 1">
            <a:extLst>
              <a:ext uri="{FF2B5EF4-FFF2-40B4-BE49-F238E27FC236}">
                <a16:creationId xmlns:a16="http://schemas.microsoft.com/office/drawing/2014/main" id="{4B6349F8-B10A-C040-32A8-60F0070B3C26}"/>
              </a:ext>
            </a:extLst>
          </p:cNvPr>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3600" kern="1200">
                <a:solidFill>
                  <a:schemeClr val="tx1"/>
                </a:solidFill>
                <a:latin typeface="+mj-lt"/>
                <a:ea typeface="MS PGothic" panose="020B0600070205080204" pitchFamily="34" charset="-128"/>
                <a:cs typeface="ＭＳ Ｐゴシック" charset="0"/>
              </a:defRPr>
            </a:lvl1pPr>
            <a:lvl2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rPr>
              <a:t>Survey Design for Greatest Efficiency</a:t>
            </a:r>
            <a:endParaRPr kumimoji="0" lang="en-US" sz="36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endParaRPr>
          </a:p>
        </p:txBody>
      </p:sp>
      <p:sp>
        <p:nvSpPr>
          <p:cNvPr id="6" name="Content Placeholder 2">
            <a:extLst>
              <a:ext uri="{FF2B5EF4-FFF2-40B4-BE49-F238E27FC236}">
                <a16:creationId xmlns:a16="http://schemas.microsoft.com/office/drawing/2014/main" id="{6994A761-9080-4F4D-4A0D-037CEF58F169}"/>
              </a:ext>
            </a:extLst>
          </p:cNvPr>
          <p:cNvSpPr txBox="1">
            <a:spLocks/>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panose="020B0604020202020204" pitchFamily="34" charset="0"/>
              <a:buChar char="•"/>
              <a:defRPr sz="2800" kern="1200" baseline="0">
                <a:solidFill>
                  <a:schemeClr val="tx1"/>
                </a:solidFill>
                <a:latin typeface="Times New Roman" panose="02020603050405020304" pitchFamily="18" charset="0"/>
                <a:ea typeface="MS PGothic" panose="020B0600070205080204" pitchFamily="34" charset="-128"/>
                <a:cs typeface="ＭＳ Ｐゴシック" charset="0"/>
              </a:defRPr>
            </a:lvl1pPr>
            <a:lvl2pPr marL="742950" indent="-28575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j-lt"/>
                <a:ea typeface="MS PGothic" panose="020B0600070205080204" pitchFamily="34" charset="-128"/>
                <a:cs typeface="+mn-cs"/>
              </a:defRPr>
            </a:lvl2pPr>
            <a:lvl3pPr marL="1143000" indent="-228600" algn="l" defTabSz="457200" rtl="0" eaLnBrk="1" fontAlgn="base" hangingPunct="1">
              <a:spcBef>
                <a:spcPct val="20000"/>
              </a:spcBef>
              <a:spcAft>
                <a:spcPct val="0"/>
              </a:spcAft>
              <a:buFont typeface="Arial" panose="020B0604020202020204" pitchFamily="34" charset="0"/>
              <a:buChar char="•"/>
              <a:defRPr sz="2000" kern="1200" baseline="0">
                <a:solidFill>
                  <a:schemeClr val="tx1"/>
                </a:solidFill>
                <a:latin typeface="Times New Roman" panose="02020603050405020304" pitchFamily="18" charset="0"/>
                <a:ea typeface="MS PGothic" panose="020B0600070205080204" pitchFamily="34" charset="-128"/>
                <a:cs typeface="Times New Roman" panose="02020603050405020304" pitchFamily="18" charset="0"/>
              </a:defRPr>
            </a:lvl3pPr>
            <a:lvl4pPr marL="1600200" indent="-228600" algn="l" defTabSz="457200" rtl="0" eaLnBrk="1" fontAlgn="base" hangingPunct="1">
              <a:spcBef>
                <a:spcPct val="20000"/>
              </a:spcBef>
              <a:spcAft>
                <a:spcPct val="0"/>
              </a:spcAft>
              <a:buFont typeface="Arial" panose="020B0604020202020204" pitchFamily="34" charset="0"/>
              <a:buChar char="–"/>
              <a:defRPr sz="1800" kern="1200" baseline="0">
                <a:solidFill>
                  <a:schemeClr val="tx1"/>
                </a:solidFill>
                <a:latin typeface="Times New Roman" panose="02020603050405020304" pitchFamily="18" charset="0"/>
                <a:ea typeface="MS PGothic" panose="020B0600070205080204" pitchFamily="34" charset="-128"/>
                <a:cs typeface="+mn-cs"/>
              </a:defRPr>
            </a:lvl4pPr>
            <a:lvl5pPr marL="2057400" indent="-228600" algn="l" defTabSz="457200" rtl="0" eaLnBrk="1" fontAlgn="base" hangingPunct="1">
              <a:spcBef>
                <a:spcPct val="20000"/>
              </a:spcBef>
              <a:spcAft>
                <a:spcPct val="0"/>
              </a:spcAft>
              <a:buFont typeface="Arial" panose="020B0604020202020204" pitchFamily="34" charset="0"/>
              <a:buChar char="»"/>
              <a:defRPr sz="1800" kern="1200" baseline="0">
                <a:solidFill>
                  <a:schemeClr val="tx1"/>
                </a:solidFill>
                <a:latin typeface="Times New Roman" panose="02020603050405020304" pitchFamily="18" charset="0"/>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2800" b="0" i="0" u="none" strike="noStrike" kern="1200" cap="none" spc="0" normalizeH="0" baseline="0" noProof="0">
                <a:ln>
                  <a:noFill/>
                </a:ln>
                <a:solidFill>
                  <a:sysClr val="windowText" lastClr="000000"/>
                </a:solidFill>
                <a:effectLst/>
                <a:uLnTx/>
                <a:uFillTx/>
                <a:latin typeface="Times New Roman" panose="02020603050405020304" pitchFamily="18" charset="0"/>
                <a:ea typeface="MS PGothic" panose="020B0600070205080204" pitchFamily="34" charset="-128"/>
              </a:rPr>
              <a:t>No absolute rule.</a:t>
            </a:r>
          </a:p>
          <a:p>
            <a:pPr marL="742950" marR="0" lvl="1" indent="-28575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24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cs typeface="+mn-cs"/>
              </a:rPr>
              <a:t>Use OPUS PP methods to connect to NSRS at CORS (and other control) and to establish verifiable positions on points from which shorter duration GVX methods can be employed.</a:t>
            </a:r>
          </a:p>
          <a:p>
            <a:pPr marL="742950" marR="0" lvl="1" indent="-28575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24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cs typeface="+mn-cs"/>
              </a:rPr>
              <a:t>A combination of methods (OPUS PP + GVX) is likely the most efficient.</a:t>
            </a:r>
          </a:p>
          <a:p>
            <a:pPr marL="742950" marR="0" lvl="1" indent="-28575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24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cs typeface="+mn-cs"/>
              </a:rPr>
              <a:t>But, it all depends on local trade-offs, capability, and survey requirements.</a:t>
            </a:r>
            <a:endParaRPr kumimoji="0" lang="en-US" sz="24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cs typeface="+mn-cs"/>
            </a:endParaRPr>
          </a:p>
        </p:txBody>
      </p:sp>
    </p:spTree>
    <p:extLst>
      <p:ext uri="{BB962C8B-B14F-4D97-AF65-F5344CB8AC3E}">
        <p14:creationId xmlns:p14="http://schemas.microsoft.com/office/powerpoint/2010/main" val="32989388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EAEBE8B-F98E-16A0-8478-30E03B81B2FD}"/>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F55260F0-80C8-A205-74F0-1958DA074FC2}"/>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AA5E18B7-3EB7-6925-C2A4-7995395DC396}"/>
              </a:ext>
            </a:extLst>
          </p:cNvPr>
          <p:cNvSpPr>
            <a:spLocks noGrp="1"/>
          </p:cNvSpPr>
          <p:nvPr>
            <p:ph type="sldNum" sz="quarter" idx="12"/>
          </p:nvPr>
        </p:nvSpPr>
        <p:spPr/>
        <p:txBody>
          <a:bodyPr/>
          <a:lstStyle/>
          <a:p>
            <a:pPr>
              <a:defRPr/>
            </a:pPr>
            <a:fld id="{2842C21F-AE33-4746-B537-1CCBA51D5359}" type="slidenum">
              <a:rPr lang="en-US" smtClean="0"/>
              <a:pPr>
                <a:defRPr/>
              </a:pPr>
              <a:t>44</a:t>
            </a:fld>
            <a:endParaRPr lang="en-US"/>
          </a:p>
        </p:txBody>
      </p:sp>
      <p:sp>
        <p:nvSpPr>
          <p:cNvPr id="5" name="Title 1">
            <a:extLst>
              <a:ext uri="{FF2B5EF4-FFF2-40B4-BE49-F238E27FC236}">
                <a16:creationId xmlns:a16="http://schemas.microsoft.com/office/drawing/2014/main" id="{3AB59E35-9BFB-D87C-5745-CC789ED88AE8}"/>
              </a:ext>
            </a:extLst>
          </p:cNvPr>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3600" kern="1200">
                <a:solidFill>
                  <a:schemeClr val="tx1"/>
                </a:solidFill>
                <a:latin typeface="+mj-lt"/>
                <a:ea typeface="MS PGothic" panose="020B0600070205080204" pitchFamily="34" charset="-128"/>
                <a:cs typeface="ＭＳ Ｐゴシック" charset="0"/>
              </a:defRPr>
            </a:lvl1pPr>
            <a:lvl2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rPr>
              <a:t>Project Proposal</a:t>
            </a:r>
          </a:p>
        </p:txBody>
      </p:sp>
      <p:sp>
        <p:nvSpPr>
          <p:cNvPr id="6" name="Content Placeholder 2">
            <a:extLst>
              <a:ext uri="{FF2B5EF4-FFF2-40B4-BE49-F238E27FC236}">
                <a16:creationId xmlns:a16="http://schemas.microsoft.com/office/drawing/2014/main" id="{4D514B5B-7B7F-E55F-D939-3D3F7B5026CF}"/>
              </a:ext>
            </a:extLst>
          </p:cNvPr>
          <p:cNvSpPr txBox="1">
            <a:spLocks/>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panose="020B0604020202020204" pitchFamily="34" charset="0"/>
              <a:buChar char="•"/>
              <a:defRPr sz="2800" kern="1200" baseline="0">
                <a:solidFill>
                  <a:schemeClr val="tx1"/>
                </a:solidFill>
                <a:latin typeface="Times New Roman" panose="02020603050405020304" pitchFamily="18" charset="0"/>
                <a:ea typeface="MS PGothic" panose="020B0600070205080204" pitchFamily="34" charset="-128"/>
                <a:cs typeface="ＭＳ Ｐゴシック" charset="0"/>
              </a:defRPr>
            </a:lvl1pPr>
            <a:lvl2pPr marL="742950" indent="-28575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j-lt"/>
                <a:ea typeface="MS PGothic" panose="020B0600070205080204" pitchFamily="34" charset="-128"/>
                <a:cs typeface="+mn-cs"/>
              </a:defRPr>
            </a:lvl2pPr>
            <a:lvl3pPr marL="1143000" indent="-228600" algn="l" defTabSz="457200" rtl="0" eaLnBrk="1" fontAlgn="base" hangingPunct="1">
              <a:spcBef>
                <a:spcPct val="20000"/>
              </a:spcBef>
              <a:spcAft>
                <a:spcPct val="0"/>
              </a:spcAft>
              <a:buFont typeface="Arial" panose="020B0604020202020204" pitchFamily="34" charset="0"/>
              <a:buChar char="•"/>
              <a:defRPr sz="2000" kern="1200" baseline="0">
                <a:solidFill>
                  <a:schemeClr val="tx1"/>
                </a:solidFill>
                <a:latin typeface="Times New Roman" panose="02020603050405020304" pitchFamily="18" charset="0"/>
                <a:ea typeface="MS PGothic" panose="020B0600070205080204" pitchFamily="34" charset="-128"/>
                <a:cs typeface="Times New Roman" panose="02020603050405020304" pitchFamily="18" charset="0"/>
              </a:defRPr>
            </a:lvl3pPr>
            <a:lvl4pPr marL="1600200" indent="-228600" algn="l" defTabSz="457200" rtl="0" eaLnBrk="1" fontAlgn="base" hangingPunct="1">
              <a:spcBef>
                <a:spcPct val="20000"/>
              </a:spcBef>
              <a:spcAft>
                <a:spcPct val="0"/>
              </a:spcAft>
              <a:buFont typeface="Arial" panose="020B0604020202020204" pitchFamily="34" charset="0"/>
              <a:buChar char="–"/>
              <a:defRPr sz="1800" kern="1200" baseline="0">
                <a:solidFill>
                  <a:schemeClr val="tx1"/>
                </a:solidFill>
                <a:latin typeface="Times New Roman" panose="02020603050405020304" pitchFamily="18" charset="0"/>
                <a:ea typeface="MS PGothic" panose="020B0600070205080204" pitchFamily="34" charset="-128"/>
                <a:cs typeface="+mn-cs"/>
              </a:defRPr>
            </a:lvl4pPr>
            <a:lvl5pPr marL="2057400" indent="-228600" algn="l" defTabSz="457200" rtl="0" eaLnBrk="1" fontAlgn="base" hangingPunct="1">
              <a:spcBef>
                <a:spcPct val="20000"/>
              </a:spcBef>
              <a:spcAft>
                <a:spcPct val="0"/>
              </a:spcAft>
              <a:buFont typeface="Arial" panose="020B0604020202020204" pitchFamily="34" charset="0"/>
              <a:buChar char="»"/>
              <a:defRPr sz="1800" kern="1200" baseline="0">
                <a:solidFill>
                  <a:schemeClr val="tx1"/>
                </a:solidFill>
                <a:latin typeface="Times New Roman" panose="02020603050405020304" pitchFamily="18" charset="0"/>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S PGothic" panose="020B0600070205080204" pitchFamily="34" charset="-128"/>
              </a:rPr>
              <a:t>It is the surveyor’s responsibility to plan the survey project carefully, then submit a Project Proposal to NGS for approval.</a:t>
            </a:r>
          </a:p>
          <a:p>
            <a:pPr marL="742950" marR="0" lvl="1" indent="-28575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cs typeface="+mn-cs"/>
              </a:rPr>
              <a:t>NGS provides a web page and Sample Project Proposal template for this purpose.</a:t>
            </a:r>
          </a:p>
          <a:p>
            <a:pPr marL="342900" marR="0" lvl="0" indent="-34290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S PGothic" panose="020B0600070205080204" pitchFamily="34" charset="-128"/>
              </a:rPr>
              <a:t>The Standards and Specifications make several mentions of “</a:t>
            </a:r>
            <a:r>
              <a:rPr kumimoji="0" lang="en-US" sz="2800" b="0" i="1" u="none" strike="noStrike" kern="1200" cap="none" spc="0" normalizeH="0" baseline="0" noProof="0" dirty="0">
                <a:ln>
                  <a:noFill/>
                </a:ln>
                <a:solidFill>
                  <a:sysClr val="windowText" lastClr="000000"/>
                </a:solidFill>
                <a:effectLst/>
                <a:uLnTx/>
                <a:uFillTx/>
                <a:latin typeface="Times New Roman" panose="02020603050405020304" pitchFamily="18" charset="0"/>
                <a:ea typeface="MS PGothic" panose="020B0600070205080204" pitchFamily="34" charset="-128"/>
              </a:rPr>
              <a:t>unless pre-approved in the Project Proposal</a:t>
            </a:r>
            <a:r>
              <a:rPr kumimoji="0" lang="en-US" sz="28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S PGothic" panose="020B0600070205080204" pitchFamily="34" charset="-128"/>
              </a:rPr>
              <a:t>”.  The project proposal must address the need for such pre-approvals and discuss the justification for the requested pre-approvals.</a:t>
            </a:r>
          </a:p>
          <a:p>
            <a:pPr marL="342900" marR="0" lvl="0" indent="-34290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S PGothic" panose="020B0600070205080204" pitchFamily="34" charset="-128"/>
            </a:endParaRPr>
          </a:p>
        </p:txBody>
      </p:sp>
    </p:spTree>
    <p:extLst>
      <p:ext uri="{BB962C8B-B14F-4D97-AF65-F5344CB8AC3E}">
        <p14:creationId xmlns:p14="http://schemas.microsoft.com/office/powerpoint/2010/main" val="13051158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EAEBE8B-F98E-16A0-8478-30E03B81B2FD}"/>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F55260F0-80C8-A205-74F0-1958DA074FC2}"/>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AA5E18B7-3EB7-6925-C2A4-7995395DC396}"/>
              </a:ext>
            </a:extLst>
          </p:cNvPr>
          <p:cNvSpPr>
            <a:spLocks noGrp="1"/>
          </p:cNvSpPr>
          <p:nvPr>
            <p:ph type="sldNum" sz="quarter" idx="12"/>
          </p:nvPr>
        </p:nvSpPr>
        <p:spPr/>
        <p:txBody>
          <a:bodyPr/>
          <a:lstStyle/>
          <a:p>
            <a:pPr>
              <a:defRPr/>
            </a:pPr>
            <a:fld id="{2842C21F-AE33-4746-B537-1CCBA51D5359}" type="slidenum">
              <a:rPr lang="en-US" smtClean="0"/>
              <a:pPr>
                <a:defRPr/>
              </a:pPr>
              <a:t>45</a:t>
            </a:fld>
            <a:endParaRPr lang="en-US"/>
          </a:p>
        </p:txBody>
      </p:sp>
      <p:sp>
        <p:nvSpPr>
          <p:cNvPr id="5" name="Title 1">
            <a:extLst>
              <a:ext uri="{FF2B5EF4-FFF2-40B4-BE49-F238E27FC236}">
                <a16:creationId xmlns:a16="http://schemas.microsoft.com/office/drawing/2014/main" id="{7A646C56-1A77-16C4-A98E-B805D99F034C}"/>
              </a:ext>
            </a:extLst>
          </p:cNvPr>
          <p:cNvSpPr txBox="1">
            <a:spLocks/>
          </p:cNvSpPr>
          <p:nvPr/>
        </p:nvSpPr>
        <p:spPr bwMode="auto">
          <a:xfrm>
            <a:off x="457200" y="274638"/>
            <a:ext cx="455786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3600" kern="1200">
                <a:solidFill>
                  <a:schemeClr val="tx1"/>
                </a:solidFill>
                <a:latin typeface="+mj-lt"/>
                <a:ea typeface="MS PGothic" panose="020B0600070205080204" pitchFamily="34" charset="-128"/>
                <a:cs typeface="ＭＳ Ｐゴシック" charset="0"/>
              </a:defRPr>
            </a:lvl1pPr>
            <a:lvl2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rPr>
              <a:t>Project Proposal Page</a:t>
            </a:r>
          </a:p>
        </p:txBody>
      </p:sp>
      <p:sp>
        <p:nvSpPr>
          <p:cNvPr id="6" name="Content Placeholder 2">
            <a:extLst>
              <a:ext uri="{FF2B5EF4-FFF2-40B4-BE49-F238E27FC236}">
                <a16:creationId xmlns:a16="http://schemas.microsoft.com/office/drawing/2014/main" id="{9CB7200B-A5FE-9932-8E9B-09E51CB3694F}"/>
              </a:ext>
            </a:extLst>
          </p:cNvPr>
          <p:cNvSpPr txBox="1">
            <a:spLocks/>
          </p:cNvSpPr>
          <p:nvPr/>
        </p:nvSpPr>
        <p:spPr bwMode="auto">
          <a:xfrm>
            <a:off x="263951" y="1300899"/>
            <a:ext cx="5341945" cy="483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panose="020B0604020202020204" pitchFamily="34" charset="0"/>
              <a:buChar char="•"/>
              <a:defRPr sz="2800" kern="1200" baseline="0">
                <a:solidFill>
                  <a:schemeClr val="tx1"/>
                </a:solidFill>
                <a:latin typeface="Times New Roman" panose="02020603050405020304" pitchFamily="18" charset="0"/>
                <a:ea typeface="MS PGothic" panose="020B0600070205080204" pitchFamily="34" charset="-128"/>
                <a:cs typeface="ＭＳ Ｐゴシック" charset="0"/>
              </a:defRPr>
            </a:lvl1pPr>
            <a:lvl2pPr marL="742950" indent="-28575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j-lt"/>
                <a:ea typeface="MS PGothic" panose="020B0600070205080204" pitchFamily="34" charset="-128"/>
                <a:cs typeface="+mn-cs"/>
              </a:defRPr>
            </a:lvl2pPr>
            <a:lvl3pPr marL="1143000" indent="-228600" algn="l" defTabSz="457200" rtl="0" eaLnBrk="1" fontAlgn="base" hangingPunct="1">
              <a:spcBef>
                <a:spcPct val="20000"/>
              </a:spcBef>
              <a:spcAft>
                <a:spcPct val="0"/>
              </a:spcAft>
              <a:buFont typeface="Arial" panose="020B0604020202020204" pitchFamily="34" charset="0"/>
              <a:buChar char="•"/>
              <a:defRPr sz="2000" kern="1200" baseline="0">
                <a:solidFill>
                  <a:schemeClr val="tx1"/>
                </a:solidFill>
                <a:latin typeface="Times New Roman" panose="02020603050405020304" pitchFamily="18" charset="0"/>
                <a:ea typeface="MS PGothic" panose="020B0600070205080204" pitchFamily="34" charset="-128"/>
                <a:cs typeface="Times New Roman" panose="02020603050405020304" pitchFamily="18" charset="0"/>
              </a:defRPr>
            </a:lvl3pPr>
            <a:lvl4pPr marL="1600200" indent="-228600" algn="l" defTabSz="457200" rtl="0" eaLnBrk="1" fontAlgn="base" hangingPunct="1">
              <a:spcBef>
                <a:spcPct val="20000"/>
              </a:spcBef>
              <a:spcAft>
                <a:spcPct val="0"/>
              </a:spcAft>
              <a:buFont typeface="Arial" panose="020B0604020202020204" pitchFamily="34" charset="0"/>
              <a:buChar char="–"/>
              <a:defRPr sz="1800" kern="1200" baseline="0">
                <a:solidFill>
                  <a:schemeClr val="tx1"/>
                </a:solidFill>
                <a:latin typeface="Times New Roman" panose="02020603050405020304" pitchFamily="18" charset="0"/>
                <a:ea typeface="MS PGothic" panose="020B0600070205080204" pitchFamily="34" charset="-128"/>
                <a:cs typeface="+mn-cs"/>
              </a:defRPr>
            </a:lvl4pPr>
            <a:lvl5pPr marL="2057400" indent="-228600" algn="l" defTabSz="457200" rtl="0" eaLnBrk="1" fontAlgn="base" hangingPunct="1">
              <a:spcBef>
                <a:spcPct val="20000"/>
              </a:spcBef>
              <a:spcAft>
                <a:spcPct val="0"/>
              </a:spcAft>
              <a:buFont typeface="Arial" panose="020B0604020202020204" pitchFamily="34" charset="0"/>
              <a:buChar char="»"/>
              <a:defRPr sz="1800" kern="1200" baseline="0">
                <a:solidFill>
                  <a:schemeClr val="tx1"/>
                </a:solidFill>
                <a:latin typeface="Times New Roman" panose="02020603050405020304" pitchFamily="18" charset="0"/>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ysClr val="windowText" lastClr="000000"/>
                </a:solidFill>
                <a:effectLst/>
                <a:uLnTx/>
                <a:uFillTx/>
                <a:latin typeface="Times New Roman" panose="02020603050405020304" pitchFamily="18" charset="0"/>
                <a:ea typeface="MS PGothic" panose="020B0600070205080204" pitchFamily="34" charset="-128"/>
              </a:rPr>
              <a:t>https://geodesy.noaa.gov/SurveyProposal/</a:t>
            </a:r>
            <a:endParaRPr kumimoji="0" lang="en-US" sz="20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S PGothic" panose="020B0600070205080204" pitchFamily="34" charset="-128"/>
            </a:endParaRPr>
          </a:p>
        </p:txBody>
      </p:sp>
      <p:pic>
        <p:nvPicPr>
          <p:cNvPr id="7" name="Picture 6" descr="A screen shot of the NGS Project Proposal web page emphasizing the location of sample Project Proposals and Project Reports.">
            <a:extLst>
              <a:ext uri="{FF2B5EF4-FFF2-40B4-BE49-F238E27FC236}">
                <a16:creationId xmlns:a16="http://schemas.microsoft.com/office/drawing/2014/main" id="{4BEB0FC6-9B55-D6B0-49BA-419A246B0FDA}"/>
              </a:ext>
            </a:extLst>
          </p:cNvPr>
          <p:cNvPicPr>
            <a:picLocks noChangeAspect="1"/>
          </p:cNvPicPr>
          <p:nvPr/>
        </p:nvPicPr>
        <p:blipFill>
          <a:blip r:embed="rId3"/>
          <a:stretch>
            <a:fillRect/>
          </a:stretch>
        </p:blipFill>
        <p:spPr>
          <a:xfrm>
            <a:off x="5056747" y="65990"/>
            <a:ext cx="4040118" cy="6356350"/>
          </a:xfrm>
          <a:prstGeom prst="rect">
            <a:avLst/>
          </a:prstGeom>
        </p:spPr>
      </p:pic>
      <p:cxnSp>
        <p:nvCxnSpPr>
          <p:cNvPr id="8" name="Straight Arrow Connector 7">
            <a:extLst>
              <a:ext uri="{FF2B5EF4-FFF2-40B4-BE49-F238E27FC236}">
                <a16:creationId xmlns:a16="http://schemas.microsoft.com/office/drawing/2014/main" id="{139CD7F7-7680-20A8-0B74-D5EE31474839}"/>
              </a:ext>
            </a:extLst>
          </p:cNvPr>
          <p:cNvCxnSpPr>
            <a:cxnSpLocks/>
            <a:stCxn id="10" idx="3"/>
            <a:endCxn id="9" idx="2"/>
          </p:cNvCxnSpPr>
          <p:nvPr/>
        </p:nvCxnSpPr>
        <p:spPr>
          <a:xfrm>
            <a:off x="4572000" y="5313182"/>
            <a:ext cx="2543216" cy="1"/>
          </a:xfrm>
          <a:prstGeom prst="straightConnector1">
            <a:avLst/>
          </a:prstGeom>
          <a:noFill/>
          <a:ln w="25400" cap="flat" cmpd="sng" algn="ctr">
            <a:solidFill>
              <a:srgbClr val="4F81BD"/>
            </a:solidFill>
            <a:prstDash val="solid"/>
            <a:tailEnd type="triangle"/>
          </a:ln>
          <a:effectLst>
            <a:outerShdw blurRad="40000" dist="20000" dir="5400000" rotWithShape="0">
              <a:srgbClr val="000000">
                <a:alpha val="38000"/>
              </a:srgbClr>
            </a:outerShdw>
          </a:effectLst>
        </p:spPr>
      </p:cxnSp>
      <p:sp>
        <p:nvSpPr>
          <p:cNvPr id="9" name="Oval 8">
            <a:extLst>
              <a:ext uri="{FF2B5EF4-FFF2-40B4-BE49-F238E27FC236}">
                <a16:creationId xmlns:a16="http://schemas.microsoft.com/office/drawing/2014/main" id="{D51EF1A9-A567-07C5-9B0A-0EC56CCA4C1B}"/>
              </a:ext>
            </a:extLst>
          </p:cNvPr>
          <p:cNvSpPr/>
          <p:nvPr/>
        </p:nvSpPr>
        <p:spPr>
          <a:xfrm>
            <a:off x="7115216" y="4998564"/>
            <a:ext cx="1981649" cy="629237"/>
          </a:xfrm>
          <a:prstGeom prst="ellipse">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10" name="TextBox 9">
            <a:extLst>
              <a:ext uri="{FF2B5EF4-FFF2-40B4-BE49-F238E27FC236}">
                <a16:creationId xmlns:a16="http://schemas.microsoft.com/office/drawing/2014/main" id="{84836475-9BA6-8CB8-C66C-7AD08A2C606D}"/>
              </a:ext>
            </a:extLst>
          </p:cNvPr>
          <p:cNvSpPr txBox="1"/>
          <p:nvPr/>
        </p:nvSpPr>
        <p:spPr>
          <a:xfrm>
            <a:off x="1896660" y="5128516"/>
            <a:ext cx="2675340" cy="369332"/>
          </a:xfrm>
          <a:prstGeom prst="rect">
            <a:avLst/>
          </a:prstGeom>
          <a:noFill/>
        </p:spPr>
        <p:txBody>
          <a:bodyPr wrap="square" rtlCol="0">
            <a:spAutoFit/>
          </a:bodyPr>
          <a:lstStyle/>
          <a:p>
            <a:pPr defTabSz="457200"/>
            <a:r>
              <a:rPr lang="en-US" dirty="0">
                <a:solidFill>
                  <a:srgbClr val="0070C0"/>
                </a:solidFill>
                <a:latin typeface="Calibri" panose="020F0502020204030204" pitchFamily="34" charset="0"/>
                <a:ea typeface="MS PGothic" panose="020B0600070205080204" pitchFamily="34" charset="-128"/>
              </a:rPr>
              <a:t>Sample Project Proposals</a:t>
            </a:r>
          </a:p>
        </p:txBody>
      </p:sp>
      <p:sp>
        <p:nvSpPr>
          <p:cNvPr id="11" name="TextBox 10">
            <a:extLst>
              <a:ext uri="{FF2B5EF4-FFF2-40B4-BE49-F238E27FC236}">
                <a16:creationId xmlns:a16="http://schemas.microsoft.com/office/drawing/2014/main" id="{AA09A6F3-2119-4E26-EB78-562E12CEBC4C}"/>
              </a:ext>
            </a:extLst>
          </p:cNvPr>
          <p:cNvSpPr txBox="1"/>
          <p:nvPr/>
        </p:nvSpPr>
        <p:spPr>
          <a:xfrm>
            <a:off x="1896660" y="2161544"/>
            <a:ext cx="2675340" cy="369332"/>
          </a:xfrm>
          <a:prstGeom prst="rect">
            <a:avLst/>
          </a:prstGeom>
          <a:noFill/>
        </p:spPr>
        <p:txBody>
          <a:bodyPr wrap="square" rtlCol="0">
            <a:spAutoFit/>
          </a:bodyPr>
          <a:lstStyle/>
          <a:p>
            <a:pPr defTabSz="457200"/>
            <a:r>
              <a:rPr lang="en-US" dirty="0">
                <a:solidFill>
                  <a:srgbClr val="0070C0"/>
                </a:solidFill>
                <a:latin typeface="Calibri" panose="020F0502020204030204" pitchFamily="34" charset="0"/>
                <a:ea typeface="MS PGothic" panose="020B0600070205080204" pitchFamily="34" charset="-128"/>
              </a:rPr>
              <a:t>Sample Project Reports</a:t>
            </a:r>
          </a:p>
        </p:txBody>
      </p:sp>
      <p:cxnSp>
        <p:nvCxnSpPr>
          <p:cNvPr id="12" name="Straight Arrow Connector 11">
            <a:extLst>
              <a:ext uri="{FF2B5EF4-FFF2-40B4-BE49-F238E27FC236}">
                <a16:creationId xmlns:a16="http://schemas.microsoft.com/office/drawing/2014/main" id="{CC385704-2DFF-CEA5-6E36-9B84848285BE}"/>
              </a:ext>
            </a:extLst>
          </p:cNvPr>
          <p:cNvCxnSpPr>
            <a:cxnSpLocks/>
            <a:stCxn id="11" idx="3"/>
            <a:endCxn id="13" idx="2"/>
          </p:cNvCxnSpPr>
          <p:nvPr/>
        </p:nvCxnSpPr>
        <p:spPr>
          <a:xfrm>
            <a:off x="4572000" y="2346210"/>
            <a:ext cx="376238" cy="1"/>
          </a:xfrm>
          <a:prstGeom prst="straightConnector1">
            <a:avLst/>
          </a:prstGeom>
          <a:noFill/>
          <a:ln w="25400" cap="flat" cmpd="sng" algn="ctr">
            <a:solidFill>
              <a:srgbClr val="4F81BD"/>
            </a:solidFill>
            <a:prstDash val="solid"/>
            <a:tailEnd type="triangle"/>
          </a:ln>
          <a:effectLst>
            <a:outerShdw blurRad="40000" dist="20000" dir="5400000" rotWithShape="0">
              <a:srgbClr val="000000">
                <a:alpha val="38000"/>
              </a:srgbClr>
            </a:outerShdw>
          </a:effectLst>
        </p:spPr>
      </p:cxnSp>
      <p:sp>
        <p:nvSpPr>
          <p:cNvPr id="13" name="Oval 12">
            <a:extLst>
              <a:ext uri="{FF2B5EF4-FFF2-40B4-BE49-F238E27FC236}">
                <a16:creationId xmlns:a16="http://schemas.microsoft.com/office/drawing/2014/main" id="{3BFCCF09-E01A-2EDF-3E8F-A9BAF322E691}"/>
              </a:ext>
            </a:extLst>
          </p:cNvPr>
          <p:cNvSpPr/>
          <p:nvPr/>
        </p:nvSpPr>
        <p:spPr>
          <a:xfrm>
            <a:off x="4948238" y="2185987"/>
            <a:ext cx="909637" cy="320447"/>
          </a:xfrm>
          <a:prstGeom prst="ellipse">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14" name="Rectangle 13">
            <a:extLst>
              <a:ext uri="{FF2B5EF4-FFF2-40B4-BE49-F238E27FC236}">
                <a16:creationId xmlns:a16="http://schemas.microsoft.com/office/drawing/2014/main" id="{7C40CCBE-6521-D3CD-B240-C5A357AB4A35}"/>
              </a:ext>
            </a:extLst>
          </p:cNvPr>
          <p:cNvSpPr/>
          <p:nvPr/>
        </p:nvSpPr>
        <p:spPr>
          <a:xfrm>
            <a:off x="6099946" y="1417638"/>
            <a:ext cx="2675340" cy="1531300"/>
          </a:xfrm>
          <a:prstGeom prst="rect">
            <a:avLst/>
          </a:prstGeom>
          <a:solidFill>
            <a:srgbClr val="00C000">
              <a:alpha val="5000"/>
            </a:srgb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ACD3269-7564-88C7-5CE8-01EF7524E405}"/>
              </a:ext>
            </a:extLst>
          </p:cNvPr>
          <p:cNvSpPr/>
          <p:nvPr/>
        </p:nvSpPr>
        <p:spPr>
          <a:xfrm>
            <a:off x="6099946" y="3002275"/>
            <a:ext cx="2675340" cy="1290690"/>
          </a:xfrm>
          <a:prstGeom prst="rect">
            <a:avLst/>
          </a:prstGeom>
          <a:solidFill>
            <a:srgbClr val="00C000">
              <a:alpha val="5000"/>
            </a:srgb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B2552D7-8B4E-5090-73FA-C4CAF1368682}"/>
              </a:ext>
            </a:extLst>
          </p:cNvPr>
          <p:cNvSpPr/>
          <p:nvPr/>
        </p:nvSpPr>
        <p:spPr>
          <a:xfrm>
            <a:off x="6099946" y="4339684"/>
            <a:ext cx="2675340" cy="1288117"/>
          </a:xfrm>
          <a:prstGeom prst="rect">
            <a:avLst/>
          </a:prstGeom>
          <a:solidFill>
            <a:srgbClr val="00C000">
              <a:alpha val="5000"/>
            </a:srgb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29260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750"/>
                            </p:stCondLst>
                            <p:childTnLst>
                              <p:par>
                                <p:cTn id="9" presetID="22" presetClass="entr" presetSubtype="8" fill="hold" nodeType="afterEffect">
                                  <p:stCondLst>
                                    <p:cond delay="25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500"/>
                            </p:stCondLst>
                            <p:childTnLst>
                              <p:par>
                                <p:cTn id="13" presetID="22" presetClass="entr" presetSubtype="8" fill="hold" grpId="0" nodeType="afterEffect">
                                  <p:stCondLst>
                                    <p:cond delay="25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2250"/>
                            </p:stCondLst>
                            <p:childTnLst>
                              <p:par>
                                <p:cTn id="17" presetID="22" presetClass="entr" presetSubtype="8" fill="hold" grpId="0" nodeType="afterEffect">
                                  <p:stCondLst>
                                    <p:cond delay="25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3000"/>
                            </p:stCondLst>
                            <p:childTnLst>
                              <p:par>
                                <p:cTn id="21" presetID="22" presetClass="entr" presetSubtype="8" fill="hold" nodeType="afterEffect">
                                  <p:stCondLst>
                                    <p:cond delay="25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3750"/>
                            </p:stCondLst>
                            <p:childTnLst>
                              <p:par>
                                <p:cTn id="25" presetID="22" presetClass="entr" presetSubtype="8" fill="hold" grpId="0" nodeType="afterEffect">
                                  <p:stCondLst>
                                    <p:cond delay="25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par>
                          <p:cTn id="28" fill="hold">
                            <p:stCondLst>
                              <p:cond delay="4500"/>
                            </p:stCondLst>
                            <p:childTnLst>
                              <p:par>
                                <p:cTn id="29" presetID="22" presetClass="entr" presetSubtype="1" fill="hold" grpId="0" nodeType="afterEffect">
                                  <p:stCondLst>
                                    <p:cond delay="100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6000"/>
                            </p:stCondLst>
                            <p:childTnLst>
                              <p:par>
                                <p:cTn id="33" presetID="22" presetClass="entr" presetSubtype="1" fill="hold" grpId="0" nodeType="afterEffect">
                                  <p:stCondLst>
                                    <p:cond delay="1000"/>
                                  </p:stCondLst>
                                  <p:childTnLst>
                                    <p:set>
                                      <p:cBhvr>
                                        <p:cTn id="34" dur="1" fill="hold">
                                          <p:stCondLst>
                                            <p:cond delay="0"/>
                                          </p:stCondLst>
                                        </p:cTn>
                                        <p:tgtEl>
                                          <p:spTgt spid="15"/>
                                        </p:tgtEl>
                                        <p:attrNameLst>
                                          <p:attrName>style.visibility</p:attrName>
                                        </p:attrNameLst>
                                      </p:cBhvr>
                                      <p:to>
                                        <p:strVal val="visible"/>
                                      </p:to>
                                    </p:set>
                                    <p:animEffect transition="in" filter="wipe(up)">
                                      <p:cBhvr>
                                        <p:cTn id="35" dur="500"/>
                                        <p:tgtEl>
                                          <p:spTgt spid="15"/>
                                        </p:tgtEl>
                                      </p:cBhvr>
                                    </p:animEffect>
                                  </p:childTnLst>
                                </p:cTn>
                              </p:par>
                            </p:childTnLst>
                          </p:cTn>
                        </p:par>
                        <p:par>
                          <p:cTn id="36" fill="hold">
                            <p:stCondLst>
                              <p:cond delay="7500"/>
                            </p:stCondLst>
                            <p:childTnLst>
                              <p:par>
                                <p:cTn id="37" presetID="22" presetClass="entr" presetSubtype="1" fill="hold" grpId="0" nodeType="afterEffect">
                                  <p:stCondLst>
                                    <p:cond delay="100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3" grpId="0" animBg="1"/>
      <p:bldP spid="14" grpId="0" animBg="1"/>
      <p:bldP spid="15" grpId="0" animBg="1"/>
      <p:bldP spid="1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071FE92-3E71-C64D-5173-EFCFC6A6E1E4}"/>
              </a:ext>
            </a:extLst>
          </p:cNvPr>
          <p:cNvSpPr>
            <a:spLocks noGrp="1"/>
          </p:cNvSpPr>
          <p:nvPr>
            <p:ph type="title"/>
          </p:nvPr>
        </p:nvSpPr>
        <p:spPr/>
        <p:txBody>
          <a:bodyPr/>
          <a:lstStyle/>
          <a:p>
            <a:r>
              <a:rPr kumimoji="0" lang="en-US" sz="44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rPr>
              <a:t>Project Proposal</a:t>
            </a:r>
            <a:endParaRPr lang="en-US" dirty="0"/>
          </a:p>
        </p:txBody>
      </p:sp>
      <p:sp>
        <p:nvSpPr>
          <p:cNvPr id="2" name="Date Placeholder 1">
            <a:extLst>
              <a:ext uri="{FF2B5EF4-FFF2-40B4-BE49-F238E27FC236}">
                <a16:creationId xmlns:a16="http://schemas.microsoft.com/office/drawing/2014/main" id="{DC726793-17B7-E234-35EB-2CF7F8F032E4}"/>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3782F569-A652-C3DE-0DDE-966B14A9DD08}"/>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EE73E840-A1D1-E871-3FE4-D9B8BDCB8BD4}"/>
              </a:ext>
            </a:extLst>
          </p:cNvPr>
          <p:cNvSpPr>
            <a:spLocks noGrp="1"/>
          </p:cNvSpPr>
          <p:nvPr>
            <p:ph type="sldNum" sz="quarter" idx="12"/>
          </p:nvPr>
        </p:nvSpPr>
        <p:spPr/>
        <p:txBody>
          <a:bodyPr/>
          <a:lstStyle/>
          <a:p>
            <a:pPr>
              <a:defRPr/>
            </a:pPr>
            <a:fld id="{2842C21F-AE33-4746-B537-1CCBA51D5359}" type="slidenum">
              <a:rPr lang="en-US" smtClean="0"/>
              <a:pPr>
                <a:defRPr/>
              </a:pPr>
              <a:t>46</a:t>
            </a:fld>
            <a:endParaRPr lang="en-US"/>
          </a:p>
        </p:txBody>
      </p:sp>
      <p:graphicFrame>
        <p:nvGraphicFramePr>
          <p:cNvPr id="9" name="Table 8">
            <a:extLst>
              <a:ext uri="{FF2B5EF4-FFF2-40B4-BE49-F238E27FC236}">
                <a16:creationId xmlns:a16="http://schemas.microsoft.com/office/drawing/2014/main" id="{2576B7BA-C140-3BDB-E834-1077947026CD}"/>
              </a:ext>
            </a:extLst>
          </p:cNvPr>
          <p:cNvGraphicFramePr>
            <a:graphicFrameLocks noGrp="1"/>
          </p:cNvGraphicFramePr>
          <p:nvPr>
            <p:extLst>
              <p:ext uri="{D42A27DB-BD31-4B8C-83A1-F6EECF244321}">
                <p14:modId xmlns:p14="http://schemas.microsoft.com/office/powerpoint/2010/main" val="17402796"/>
              </p:ext>
            </p:extLst>
          </p:nvPr>
        </p:nvGraphicFramePr>
        <p:xfrm>
          <a:off x="603189" y="1569621"/>
          <a:ext cx="5416611" cy="3727444"/>
        </p:xfrm>
        <a:graphic>
          <a:graphicData uri="http://schemas.openxmlformats.org/drawingml/2006/table">
            <a:tbl>
              <a:tblPr/>
              <a:tblGrid>
                <a:gridCol w="1423038">
                  <a:extLst>
                    <a:ext uri="{9D8B030D-6E8A-4147-A177-3AD203B41FA5}">
                      <a16:colId xmlns:a16="http://schemas.microsoft.com/office/drawing/2014/main" val="4224204988"/>
                    </a:ext>
                  </a:extLst>
                </a:gridCol>
                <a:gridCol w="3993573">
                  <a:extLst>
                    <a:ext uri="{9D8B030D-6E8A-4147-A177-3AD203B41FA5}">
                      <a16:colId xmlns:a16="http://schemas.microsoft.com/office/drawing/2014/main" val="725245456"/>
                    </a:ext>
                  </a:extLst>
                </a:gridCol>
              </a:tblGrid>
              <a:tr h="164405">
                <a:tc gridSpan="2">
                  <a:txBody>
                    <a:bodyPr/>
                    <a:lstStyle/>
                    <a:p>
                      <a:pPr rtl="0" fontAlgn="t">
                        <a:spcBef>
                          <a:spcPts val="0"/>
                        </a:spcBef>
                        <a:spcAft>
                          <a:spcPts val="0"/>
                        </a:spcAft>
                      </a:pPr>
                      <a:r>
                        <a:rPr lang="en-US" sz="1000" b="1" i="0" u="none" strike="noStrike" dirty="0">
                          <a:solidFill>
                            <a:srgbClr val="000000"/>
                          </a:solidFill>
                          <a:effectLst/>
                          <a:latin typeface="+mn-lt"/>
                        </a:rPr>
                        <a:t>PROJECT INFORMATION</a:t>
                      </a: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DAF8"/>
                    </a:solidFill>
                  </a:tcPr>
                </a:tc>
                <a:tc hMerge="1">
                  <a:txBody>
                    <a:bodyPr/>
                    <a:lstStyle/>
                    <a:p>
                      <a:endParaRPr lang="en-US"/>
                    </a:p>
                  </a:txBody>
                  <a:tcPr/>
                </a:tc>
                <a:extLst>
                  <a:ext uri="{0D108BD9-81ED-4DB2-BD59-A6C34878D82A}">
                    <a16:rowId xmlns:a16="http://schemas.microsoft.com/office/drawing/2014/main" val="1986425322"/>
                  </a:ext>
                </a:extLst>
              </a:tr>
              <a:tr h="331942">
                <a:tc>
                  <a:txBody>
                    <a:bodyPr/>
                    <a:lstStyle/>
                    <a:p>
                      <a:pPr rtl="0" fontAlgn="t">
                        <a:spcBef>
                          <a:spcPts val="0"/>
                        </a:spcBef>
                        <a:spcAft>
                          <a:spcPts val="0"/>
                        </a:spcAft>
                      </a:pPr>
                      <a:r>
                        <a:rPr lang="en-US" sz="1000" b="0" i="0" u="none" strike="noStrike" dirty="0">
                          <a:solidFill>
                            <a:srgbClr val="000000"/>
                          </a:solidFill>
                          <a:effectLst/>
                          <a:latin typeface="+mn-lt"/>
                        </a:rPr>
                        <a:t>Classification</a:t>
                      </a: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1000" b="0" i="0" u="none" strike="noStrike" dirty="0">
                          <a:solidFill>
                            <a:srgbClr val="000000"/>
                          </a:solidFill>
                          <a:effectLst/>
                          <a:latin typeface="+mn-lt"/>
                        </a:rPr>
                        <a:t>Primary</a:t>
                      </a:r>
                      <a:endParaRPr lang="en-US" sz="1000" dirty="0">
                        <a:effectLst/>
                        <a:latin typeface="+mn-lt"/>
                      </a:endParaRPr>
                    </a:p>
                    <a:p>
                      <a:pPr rtl="0" fontAlgn="t">
                        <a:spcBef>
                          <a:spcPts val="0"/>
                        </a:spcBef>
                        <a:spcAft>
                          <a:spcPts val="0"/>
                        </a:spcAft>
                      </a:pPr>
                      <a:r>
                        <a:rPr lang="en-US" sz="1000" b="0" i="0" u="none" strike="noStrike" dirty="0">
                          <a:solidFill>
                            <a:srgbClr val="000000"/>
                          </a:solidFill>
                          <a:effectLst/>
                          <a:latin typeface="+mn-lt"/>
                        </a:rPr>
                        <a:t>Secondary</a:t>
                      </a:r>
                      <a:endParaRPr lang="en-US" sz="1000" dirty="0">
                        <a:effectLst/>
                        <a:latin typeface="+mn-lt"/>
                      </a:endParaRPr>
                    </a:p>
                    <a:p>
                      <a:pPr rtl="0" fontAlgn="t">
                        <a:spcBef>
                          <a:spcPts val="0"/>
                        </a:spcBef>
                        <a:spcAft>
                          <a:spcPts val="0"/>
                        </a:spcAft>
                      </a:pPr>
                      <a:r>
                        <a:rPr lang="en-US" sz="1000" b="0" i="0" u="none" strike="noStrike" dirty="0">
                          <a:solidFill>
                            <a:srgbClr val="000000"/>
                          </a:solidFill>
                          <a:effectLst/>
                          <a:latin typeface="+mn-lt"/>
                        </a:rPr>
                        <a:t>Local</a:t>
                      </a: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9928812"/>
                  </a:ext>
                </a:extLst>
              </a:tr>
              <a:tr h="428695">
                <a:tc>
                  <a:txBody>
                    <a:bodyPr/>
                    <a:lstStyle/>
                    <a:p>
                      <a:pPr rtl="0" fontAlgn="t">
                        <a:spcBef>
                          <a:spcPts val="0"/>
                        </a:spcBef>
                        <a:spcAft>
                          <a:spcPts val="0"/>
                        </a:spcAft>
                      </a:pPr>
                      <a:r>
                        <a:rPr lang="en-US" sz="1000" b="0" i="0" u="none" strike="noStrike" dirty="0">
                          <a:solidFill>
                            <a:srgbClr val="000000"/>
                          </a:solidFill>
                          <a:effectLst/>
                          <a:latin typeface="+mn-lt"/>
                        </a:rPr>
                        <a:t>Project Title</a:t>
                      </a: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t"/>
                      <a:br>
                        <a:rPr lang="en-US" sz="1000" dirty="0">
                          <a:effectLst/>
                          <a:latin typeface="+mn-lt"/>
                        </a:rPr>
                      </a:b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5659807"/>
                  </a:ext>
                </a:extLst>
              </a:tr>
              <a:tr h="428695">
                <a:tc>
                  <a:txBody>
                    <a:bodyPr/>
                    <a:lstStyle/>
                    <a:p>
                      <a:pPr rtl="0" fontAlgn="t">
                        <a:spcBef>
                          <a:spcPts val="0"/>
                        </a:spcBef>
                        <a:spcAft>
                          <a:spcPts val="0"/>
                        </a:spcAft>
                      </a:pPr>
                      <a:r>
                        <a:rPr lang="en-US" sz="1000" b="0" i="0" u="none" strike="noStrike" dirty="0">
                          <a:solidFill>
                            <a:srgbClr val="000000"/>
                          </a:solidFill>
                          <a:effectLst/>
                          <a:latin typeface="+mn-lt"/>
                        </a:rPr>
                        <a:t>State</a:t>
                      </a: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t"/>
                      <a:br>
                        <a:rPr lang="en-US" sz="1000" dirty="0">
                          <a:effectLst/>
                          <a:latin typeface="+mn-lt"/>
                        </a:rPr>
                      </a:b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7783078"/>
                  </a:ext>
                </a:extLst>
              </a:tr>
              <a:tr h="839251">
                <a:tc>
                  <a:txBody>
                    <a:bodyPr/>
                    <a:lstStyle/>
                    <a:p>
                      <a:pPr rtl="0" fontAlgn="t">
                        <a:spcBef>
                          <a:spcPts val="0"/>
                        </a:spcBef>
                        <a:spcAft>
                          <a:spcPts val="0"/>
                        </a:spcAft>
                      </a:pPr>
                      <a:r>
                        <a:rPr lang="en-US" sz="1000" b="0" i="0" u="none" strike="noStrike" dirty="0">
                          <a:solidFill>
                            <a:srgbClr val="000000"/>
                          </a:solidFill>
                          <a:effectLst/>
                          <a:latin typeface="+mn-lt"/>
                        </a:rPr>
                        <a:t>Survey Type</a:t>
                      </a: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1000" b="0" i="0" u="none" strike="noStrike" dirty="0">
                          <a:solidFill>
                            <a:srgbClr val="000000"/>
                          </a:solidFill>
                          <a:effectLst/>
                          <a:latin typeface="+mn-lt"/>
                        </a:rPr>
                        <a:t>GPS - FAA</a:t>
                      </a:r>
                      <a:endParaRPr lang="en-US" sz="1000" dirty="0">
                        <a:effectLst/>
                        <a:latin typeface="+mn-lt"/>
                      </a:endParaRPr>
                    </a:p>
                    <a:p>
                      <a:pPr rtl="0" fontAlgn="t">
                        <a:spcBef>
                          <a:spcPts val="0"/>
                        </a:spcBef>
                        <a:spcAft>
                          <a:spcPts val="0"/>
                        </a:spcAft>
                      </a:pPr>
                      <a:r>
                        <a:rPr lang="en-US" sz="1000" b="0" i="0" u="none" strike="noStrike" dirty="0">
                          <a:solidFill>
                            <a:srgbClr val="000000"/>
                          </a:solidFill>
                          <a:effectLst/>
                          <a:latin typeface="+mn-lt"/>
                        </a:rPr>
                        <a:t>GPS - </a:t>
                      </a:r>
                      <a:r>
                        <a:rPr lang="en-US" sz="1000" b="0" i="0" u="none" strike="noStrike" dirty="0" err="1">
                          <a:solidFill>
                            <a:srgbClr val="000000"/>
                          </a:solidFill>
                          <a:effectLst/>
                          <a:latin typeface="+mn-lt"/>
                        </a:rPr>
                        <a:t>Ht</a:t>
                      </a:r>
                      <a:r>
                        <a:rPr lang="en-US" sz="1000" b="0" i="0" u="none" strike="noStrike" dirty="0">
                          <a:solidFill>
                            <a:srgbClr val="000000"/>
                          </a:solidFill>
                          <a:effectLst/>
                          <a:latin typeface="+mn-lt"/>
                        </a:rPr>
                        <a:t> Mod</a:t>
                      </a:r>
                      <a:endParaRPr lang="en-US" sz="1000" dirty="0">
                        <a:effectLst/>
                        <a:latin typeface="+mn-lt"/>
                      </a:endParaRPr>
                    </a:p>
                    <a:p>
                      <a:pPr rtl="0" fontAlgn="t">
                        <a:spcBef>
                          <a:spcPts val="0"/>
                        </a:spcBef>
                        <a:spcAft>
                          <a:spcPts val="0"/>
                        </a:spcAft>
                      </a:pPr>
                      <a:r>
                        <a:rPr lang="en-US" sz="1000" b="0" i="0" u="none" strike="noStrike" dirty="0">
                          <a:solidFill>
                            <a:srgbClr val="000000"/>
                          </a:solidFill>
                          <a:effectLst/>
                          <a:latin typeface="+mn-lt"/>
                        </a:rPr>
                        <a:t>GPS - RTN/RTK GNSS Vectors</a:t>
                      </a:r>
                      <a:endParaRPr lang="en-US" sz="1000" dirty="0">
                        <a:effectLst/>
                        <a:latin typeface="+mn-lt"/>
                      </a:endParaRPr>
                    </a:p>
                    <a:p>
                      <a:pPr rtl="0" fontAlgn="t">
                        <a:spcBef>
                          <a:spcPts val="0"/>
                        </a:spcBef>
                        <a:spcAft>
                          <a:spcPts val="0"/>
                        </a:spcAft>
                      </a:pPr>
                      <a:r>
                        <a:rPr lang="en-US" sz="1000" b="0" i="0" u="none" strike="noStrike" dirty="0">
                          <a:solidFill>
                            <a:srgbClr val="000000"/>
                          </a:solidFill>
                          <a:effectLst/>
                          <a:latin typeface="+mn-lt"/>
                        </a:rPr>
                        <a:t>Leveling - 1st Order Class I</a:t>
                      </a:r>
                      <a:endParaRPr lang="en-US" sz="1000" dirty="0">
                        <a:effectLst/>
                        <a:latin typeface="+mn-lt"/>
                      </a:endParaRPr>
                    </a:p>
                    <a:p>
                      <a:pPr rtl="0" fontAlgn="t">
                        <a:spcBef>
                          <a:spcPts val="0"/>
                        </a:spcBef>
                        <a:spcAft>
                          <a:spcPts val="0"/>
                        </a:spcAft>
                      </a:pPr>
                      <a:r>
                        <a:rPr lang="en-US" sz="1000" b="0" i="0" u="none" strike="noStrike" dirty="0">
                          <a:solidFill>
                            <a:srgbClr val="000000"/>
                          </a:solidFill>
                          <a:effectLst/>
                          <a:latin typeface="+mn-lt"/>
                        </a:rPr>
                        <a:t>Leveling - 1st Order Class II</a:t>
                      </a:r>
                      <a:endParaRPr lang="en-US" sz="1000" dirty="0">
                        <a:effectLst/>
                        <a:latin typeface="+mn-lt"/>
                      </a:endParaRPr>
                    </a:p>
                    <a:p>
                      <a:pPr rtl="0" fontAlgn="t">
                        <a:spcBef>
                          <a:spcPts val="0"/>
                        </a:spcBef>
                        <a:spcAft>
                          <a:spcPts val="0"/>
                        </a:spcAft>
                      </a:pPr>
                      <a:r>
                        <a:rPr lang="en-US" sz="1000" b="0" i="0" u="none" strike="noStrike" dirty="0">
                          <a:solidFill>
                            <a:srgbClr val="000000"/>
                          </a:solidFill>
                          <a:effectLst/>
                          <a:latin typeface="+mn-lt"/>
                        </a:rPr>
                        <a:t>Leveling - 2nd Order Class I</a:t>
                      </a:r>
                      <a:endParaRPr lang="en-US" sz="1000" dirty="0">
                        <a:effectLst/>
                        <a:latin typeface="+mn-lt"/>
                      </a:endParaRPr>
                    </a:p>
                    <a:p>
                      <a:pPr rtl="0" fontAlgn="t">
                        <a:spcBef>
                          <a:spcPts val="0"/>
                        </a:spcBef>
                        <a:spcAft>
                          <a:spcPts val="0"/>
                        </a:spcAft>
                      </a:pPr>
                      <a:r>
                        <a:rPr lang="en-US" sz="1000" b="0" i="0" u="none" strike="noStrike" dirty="0">
                          <a:solidFill>
                            <a:srgbClr val="000000"/>
                          </a:solidFill>
                          <a:effectLst/>
                          <a:latin typeface="+mn-lt"/>
                        </a:rPr>
                        <a:t>Leveling - 2nd Order Class II</a:t>
                      </a:r>
                      <a:endParaRPr lang="en-US" sz="1000" dirty="0">
                        <a:effectLst/>
                        <a:latin typeface="+mn-lt"/>
                      </a:endParaRPr>
                    </a:p>
                    <a:p>
                      <a:pPr rtl="0" fontAlgn="t">
                        <a:spcBef>
                          <a:spcPts val="0"/>
                        </a:spcBef>
                        <a:spcAft>
                          <a:spcPts val="0"/>
                        </a:spcAft>
                      </a:pPr>
                      <a:r>
                        <a:rPr lang="en-US" sz="1000" b="0" i="0" u="none" strike="noStrike" dirty="0">
                          <a:solidFill>
                            <a:srgbClr val="000000"/>
                          </a:solidFill>
                          <a:effectLst/>
                          <a:latin typeface="+mn-lt"/>
                        </a:rPr>
                        <a:t>Leveling - 3rd Order Reset</a:t>
                      </a: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90241714"/>
                  </a:ext>
                </a:extLst>
              </a:tr>
              <a:tr h="428695">
                <a:tc>
                  <a:txBody>
                    <a:bodyPr/>
                    <a:lstStyle/>
                    <a:p>
                      <a:pPr rtl="0" fontAlgn="t">
                        <a:spcBef>
                          <a:spcPts val="0"/>
                        </a:spcBef>
                        <a:spcAft>
                          <a:spcPts val="0"/>
                        </a:spcAft>
                      </a:pPr>
                      <a:r>
                        <a:rPr lang="en-US" sz="1000" b="0" i="0" u="none" strike="noStrike" dirty="0">
                          <a:solidFill>
                            <a:srgbClr val="000000"/>
                          </a:solidFill>
                          <a:effectLst/>
                          <a:latin typeface="+mn-lt"/>
                        </a:rPr>
                        <a:t>Beginning on or about: </a:t>
                      </a: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t"/>
                      <a:br>
                        <a:rPr lang="en-US" sz="1000" dirty="0">
                          <a:effectLst/>
                          <a:latin typeface="+mn-lt"/>
                        </a:rPr>
                      </a:b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8340380"/>
                  </a:ext>
                </a:extLst>
              </a:tr>
              <a:tr h="428695">
                <a:tc>
                  <a:txBody>
                    <a:bodyPr/>
                    <a:lstStyle/>
                    <a:p>
                      <a:pPr rtl="0" fontAlgn="t">
                        <a:spcBef>
                          <a:spcPts val="0"/>
                        </a:spcBef>
                        <a:spcAft>
                          <a:spcPts val="0"/>
                        </a:spcAft>
                      </a:pPr>
                      <a:r>
                        <a:rPr lang="en-US" sz="1000" b="0" i="0" u="none" strike="noStrike" dirty="0">
                          <a:solidFill>
                            <a:srgbClr val="000000"/>
                          </a:solidFill>
                          <a:effectLst/>
                          <a:latin typeface="+mn-lt"/>
                        </a:rPr>
                        <a:t>Ending on or about :</a:t>
                      </a: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t"/>
                      <a:br>
                        <a:rPr lang="en-US" sz="1000" dirty="0">
                          <a:effectLst/>
                          <a:latin typeface="+mn-lt"/>
                        </a:rPr>
                      </a:b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7105249"/>
                  </a:ext>
                </a:extLst>
              </a:tr>
            </a:tbl>
          </a:graphicData>
        </a:graphic>
      </p:graphicFrame>
      <p:sp>
        <p:nvSpPr>
          <p:cNvPr id="8" name="TextBox 7">
            <a:extLst>
              <a:ext uri="{FF2B5EF4-FFF2-40B4-BE49-F238E27FC236}">
                <a16:creationId xmlns:a16="http://schemas.microsoft.com/office/drawing/2014/main" id="{D4B0D650-C008-6AF8-AFB5-11C1F8056496}"/>
              </a:ext>
            </a:extLst>
          </p:cNvPr>
          <p:cNvSpPr txBox="1"/>
          <p:nvPr/>
        </p:nvSpPr>
        <p:spPr>
          <a:xfrm>
            <a:off x="3230331" y="1200289"/>
            <a:ext cx="5578938" cy="369332"/>
          </a:xfrm>
          <a:prstGeom prst="rect">
            <a:avLst/>
          </a:prstGeom>
          <a:noFill/>
        </p:spPr>
        <p:txBody>
          <a:bodyPr wrap="square">
            <a:spAutoFit/>
          </a:bodyPr>
          <a:lstStyle/>
          <a:p>
            <a:r>
              <a:rPr lang="en-US" dirty="0"/>
              <a:t>Outline of a comprehensive sample project proposal.</a:t>
            </a:r>
          </a:p>
        </p:txBody>
      </p:sp>
    </p:spTree>
    <p:extLst>
      <p:ext uri="{BB962C8B-B14F-4D97-AF65-F5344CB8AC3E}">
        <p14:creationId xmlns:p14="http://schemas.microsoft.com/office/powerpoint/2010/main" val="16346208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D83A1-EC99-1EA2-1C1A-2B367AAF597E}"/>
              </a:ext>
            </a:extLst>
          </p:cNvPr>
          <p:cNvSpPr>
            <a:spLocks noGrp="1"/>
          </p:cNvSpPr>
          <p:nvPr>
            <p:ph type="title"/>
          </p:nvPr>
        </p:nvSpPr>
        <p:spPr/>
        <p:txBody>
          <a:bodyPr/>
          <a:lstStyle/>
          <a:p>
            <a:r>
              <a:rPr kumimoji="0" lang="en-US" sz="44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rPr>
              <a:t>Project Proposal</a:t>
            </a:r>
            <a:endParaRPr lang="en-US" dirty="0"/>
          </a:p>
        </p:txBody>
      </p:sp>
      <p:sp>
        <p:nvSpPr>
          <p:cNvPr id="3" name="Date Placeholder 2">
            <a:extLst>
              <a:ext uri="{FF2B5EF4-FFF2-40B4-BE49-F238E27FC236}">
                <a16:creationId xmlns:a16="http://schemas.microsoft.com/office/drawing/2014/main" id="{E0E81C6B-6880-EF13-A5E6-5C9ABEF5547F}"/>
              </a:ext>
            </a:extLst>
          </p:cNvPr>
          <p:cNvSpPr>
            <a:spLocks noGrp="1"/>
          </p:cNvSpPr>
          <p:nvPr>
            <p:ph type="dt" sz="half" idx="10"/>
          </p:nvPr>
        </p:nvSpPr>
        <p:spPr/>
        <p:txBody>
          <a:bodyPr/>
          <a:lstStyle/>
          <a:p>
            <a:pPr>
              <a:defRPr/>
            </a:pPr>
            <a:r>
              <a:rPr lang="en-US"/>
              <a:t>2023-10-16</a:t>
            </a:r>
            <a:endParaRPr lang="en-US" dirty="0"/>
          </a:p>
        </p:txBody>
      </p:sp>
      <p:sp>
        <p:nvSpPr>
          <p:cNvPr id="4" name="Footer Placeholder 3">
            <a:extLst>
              <a:ext uri="{FF2B5EF4-FFF2-40B4-BE49-F238E27FC236}">
                <a16:creationId xmlns:a16="http://schemas.microsoft.com/office/drawing/2014/main" id="{84A66533-01C4-B624-21C5-23E256405938}"/>
              </a:ext>
            </a:extLst>
          </p:cNvPr>
          <p:cNvSpPr>
            <a:spLocks noGrp="1"/>
          </p:cNvSpPr>
          <p:nvPr>
            <p:ph type="ftr" sz="quarter" idx="11"/>
          </p:nvPr>
        </p:nvSpPr>
        <p:spPr/>
        <p:txBody>
          <a:bodyPr/>
          <a:lstStyle/>
          <a:p>
            <a:pPr>
              <a:defRPr/>
            </a:pPr>
            <a:r>
              <a:rPr lang="en-US"/>
              <a:t>Submit Project to NGS</a:t>
            </a:r>
          </a:p>
        </p:txBody>
      </p:sp>
      <p:sp>
        <p:nvSpPr>
          <p:cNvPr id="5" name="Slide Number Placeholder 4">
            <a:extLst>
              <a:ext uri="{FF2B5EF4-FFF2-40B4-BE49-F238E27FC236}">
                <a16:creationId xmlns:a16="http://schemas.microsoft.com/office/drawing/2014/main" id="{954AE78E-3E5C-6222-B0A8-6AE7843BC33B}"/>
              </a:ext>
            </a:extLst>
          </p:cNvPr>
          <p:cNvSpPr>
            <a:spLocks noGrp="1"/>
          </p:cNvSpPr>
          <p:nvPr>
            <p:ph type="sldNum" sz="quarter" idx="12"/>
          </p:nvPr>
        </p:nvSpPr>
        <p:spPr/>
        <p:txBody>
          <a:bodyPr/>
          <a:lstStyle/>
          <a:p>
            <a:pPr>
              <a:defRPr/>
            </a:pPr>
            <a:fld id="{EB26A731-1E89-4A21-A26A-D51F11606EB3}" type="slidenum">
              <a:rPr lang="en-US" smtClean="0"/>
              <a:pPr>
                <a:defRPr/>
              </a:pPr>
              <a:t>47</a:t>
            </a:fld>
            <a:endParaRPr lang="en-US"/>
          </a:p>
        </p:txBody>
      </p:sp>
      <p:sp>
        <p:nvSpPr>
          <p:cNvPr id="9" name="TextBox 8">
            <a:extLst>
              <a:ext uri="{FF2B5EF4-FFF2-40B4-BE49-F238E27FC236}">
                <a16:creationId xmlns:a16="http://schemas.microsoft.com/office/drawing/2014/main" id="{A6019B89-6729-EBCB-37D0-7CEE1B842CA2}"/>
              </a:ext>
            </a:extLst>
          </p:cNvPr>
          <p:cNvSpPr txBox="1"/>
          <p:nvPr/>
        </p:nvSpPr>
        <p:spPr>
          <a:xfrm>
            <a:off x="3230331" y="1200289"/>
            <a:ext cx="5578938" cy="369332"/>
          </a:xfrm>
          <a:prstGeom prst="rect">
            <a:avLst/>
          </a:prstGeom>
          <a:noFill/>
        </p:spPr>
        <p:txBody>
          <a:bodyPr wrap="square">
            <a:spAutoFit/>
          </a:bodyPr>
          <a:lstStyle/>
          <a:p>
            <a:r>
              <a:rPr lang="en-US" dirty="0"/>
              <a:t>Outline of a comprehensive sample project proposal.</a:t>
            </a:r>
          </a:p>
        </p:txBody>
      </p:sp>
      <p:graphicFrame>
        <p:nvGraphicFramePr>
          <p:cNvPr id="11" name="Table 10">
            <a:extLst>
              <a:ext uri="{FF2B5EF4-FFF2-40B4-BE49-F238E27FC236}">
                <a16:creationId xmlns:a16="http://schemas.microsoft.com/office/drawing/2014/main" id="{736360FE-C82B-338E-088B-70015A882D56}"/>
              </a:ext>
            </a:extLst>
          </p:cNvPr>
          <p:cNvGraphicFramePr>
            <a:graphicFrameLocks noGrp="1"/>
          </p:cNvGraphicFramePr>
          <p:nvPr>
            <p:extLst>
              <p:ext uri="{D42A27DB-BD31-4B8C-83A1-F6EECF244321}">
                <p14:modId xmlns:p14="http://schemas.microsoft.com/office/powerpoint/2010/main" val="727604234"/>
              </p:ext>
            </p:extLst>
          </p:nvPr>
        </p:nvGraphicFramePr>
        <p:xfrm>
          <a:off x="603188" y="1569621"/>
          <a:ext cx="5416611" cy="3868888"/>
        </p:xfrm>
        <a:graphic>
          <a:graphicData uri="http://schemas.openxmlformats.org/drawingml/2006/table">
            <a:tbl>
              <a:tblPr/>
              <a:tblGrid>
                <a:gridCol w="1402257">
                  <a:extLst>
                    <a:ext uri="{9D8B030D-6E8A-4147-A177-3AD203B41FA5}">
                      <a16:colId xmlns:a16="http://schemas.microsoft.com/office/drawing/2014/main" val="4224204988"/>
                    </a:ext>
                  </a:extLst>
                </a:gridCol>
                <a:gridCol w="4014354">
                  <a:extLst>
                    <a:ext uri="{9D8B030D-6E8A-4147-A177-3AD203B41FA5}">
                      <a16:colId xmlns:a16="http://schemas.microsoft.com/office/drawing/2014/main" val="725245456"/>
                    </a:ext>
                  </a:extLst>
                </a:gridCol>
              </a:tblGrid>
              <a:tr h="229570">
                <a:tc gridSpan="2">
                  <a:txBody>
                    <a:bodyPr/>
                    <a:lstStyle/>
                    <a:p>
                      <a:pPr rtl="0" fontAlgn="t">
                        <a:spcBef>
                          <a:spcPts val="0"/>
                        </a:spcBef>
                        <a:spcAft>
                          <a:spcPts val="0"/>
                        </a:spcAft>
                      </a:pPr>
                      <a:r>
                        <a:rPr lang="en-US" sz="1000" b="1" i="0" u="none" strike="noStrike" dirty="0">
                          <a:solidFill>
                            <a:srgbClr val="000000"/>
                          </a:solidFill>
                          <a:effectLst/>
                          <a:latin typeface="+mn-lt"/>
                        </a:rPr>
                        <a:t>CONTACT INFORMATION</a:t>
                      </a: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DAF8"/>
                    </a:solidFill>
                  </a:tcPr>
                </a:tc>
                <a:tc hMerge="1">
                  <a:txBody>
                    <a:bodyPr/>
                    <a:lstStyle/>
                    <a:p>
                      <a:endParaRPr lang="en-US"/>
                    </a:p>
                  </a:txBody>
                  <a:tcPr/>
                </a:tc>
                <a:extLst>
                  <a:ext uri="{0D108BD9-81ED-4DB2-BD59-A6C34878D82A}">
                    <a16:rowId xmlns:a16="http://schemas.microsoft.com/office/drawing/2014/main" val="3922661933"/>
                  </a:ext>
                </a:extLst>
              </a:tr>
              <a:tr h="393297">
                <a:tc>
                  <a:txBody>
                    <a:bodyPr/>
                    <a:lstStyle/>
                    <a:p>
                      <a:pPr rtl="0" fontAlgn="t">
                        <a:spcBef>
                          <a:spcPts val="0"/>
                        </a:spcBef>
                        <a:spcAft>
                          <a:spcPts val="0"/>
                        </a:spcAft>
                      </a:pPr>
                      <a:r>
                        <a:rPr lang="en-US" sz="1000" b="0" i="0" u="none" strike="noStrike" dirty="0">
                          <a:solidFill>
                            <a:srgbClr val="000000"/>
                          </a:solidFill>
                          <a:effectLst/>
                          <a:latin typeface="+mn-lt"/>
                        </a:rPr>
                        <a:t>Adjusted by Agency</a:t>
                      </a: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1000" b="0" i="0" u="none" strike="noStrike">
                          <a:solidFill>
                            <a:srgbClr val="000000"/>
                          </a:solidFill>
                          <a:effectLst/>
                          <a:latin typeface="+mn-lt"/>
                        </a:rPr>
                        <a:t>You must have an NGS provided agency code before submitting data.</a:t>
                      </a:r>
                      <a:endParaRPr lang="en-US" sz="100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8629745"/>
                  </a:ext>
                </a:extLst>
              </a:tr>
              <a:tr h="393297">
                <a:tc>
                  <a:txBody>
                    <a:bodyPr/>
                    <a:lstStyle/>
                    <a:p>
                      <a:pPr rtl="0" fontAlgn="t">
                        <a:spcBef>
                          <a:spcPts val="0"/>
                        </a:spcBef>
                        <a:spcAft>
                          <a:spcPts val="0"/>
                        </a:spcAft>
                      </a:pPr>
                      <a:r>
                        <a:rPr lang="en-US" sz="1000" b="0" i="0" u="none" strike="noStrike" dirty="0">
                          <a:solidFill>
                            <a:srgbClr val="000000"/>
                          </a:solidFill>
                          <a:effectLst/>
                          <a:latin typeface="+mn-lt"/>
                        </a:rPr>
                        <a:t>Contact Name</a:t>
                      </a: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t"/>
                      <a:br>
                        <a:rPr lang="en-US" sz="1000">
                          <a:effectLst/>
                          <a:latin typeface="+mn-lt"/>
                        </a:rPr>
                      </a:br>
                      <a:endParaRPr lang="en-US" sz="100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7173864"/>
                  </a:ext>
                </a:extLst>
              </a:tr>
              <a:tr h="393297">
                <a:tc>
                  <a:txBody>
                    <a:bodyPr/>
                    <a:lstStyle/>
                    <a:p>
                      <a:pPr rtl="0" fontAlgn="t">
                        <a:spcBef>
                          <a:spcPts val="0"/>
                        </a:spcBef>
                        <a:spcAft>
                          <a:spcPts val="0"/>
                        </a:spcAft>
                      </a:pPr>
                      <a:r>
                        <a:rPr lang="en-US" sz="1000" b="0" i="0" u="none" strike="noStrike" dirty="0">
                          <a:solidFill>
                            <a:srgbClr val="000000"/>
                          </a:solidFill>
                          <a:effectLst/>
                          <a:latin typeface="+mn-lt"/>
                        </a:rPr>
                        <a:t>Email:</a:t>
                      </a: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t"/>
                      <a:br>
                        <a:rPr lang="en-US" sz="1000" dirty="0">
                          <a:effectLst/>
                          <a:latin typeface="+mn-lt"/>
                        </a:rPr>
                      </a:b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0909156"/>
                  </a:ext>
                </a:extLst>
              </a:tr>
              <a:tr h="393297">
                <a:tc>
                  <a:txBody>
                    <a:bodyPr/>
                    <a:lstStyle/>
                    <a:p>
                      <a:pPr rtl="0" fontAlgn="t">
                        <a:spcBef>
                          <a:spcPts val="0"/>
                        </a:spcBef>
                        <a:spcAft>
                          <a:spcPts val="0"/>
                        </a:spcAft>
                      </a:pPr>
                      <a:r>
                        <a:rPr lang="en-US" sz="1000" b="0" i="0" u="none" strike="noStrike" dirty="0">
                          <a:solidFill>
                            <a:srgbClr val="000000"/>
                          </a:solidFill>
                          <a:effectLst/>
                          <a:latin typeface="+mn-lt"/>
                        </a:rPr>
                        <a:t>Phone</a:t>
                      </a: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t"/>
                      <a:br>
                        <a:rPr lang="en-US" sz="1000">
                          <a:effectLst/>
                          <a:latin typeface="+mn-lt"/>
                        </a:rPr>
                      </a:br>
                      <a:endParaRPr lang="en-US" sz="100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1293606"/>
                  </a:ext>
                </a:extLst>
              </a:tr>
              <a:tr h="229570">
                <a:tc gridSpan="2">
                  <a:txBody>
                    <a:bodyPr/>
                    <a:lstStyle/>
                    <a:p>
                      <a:pPr rtl="0" fontAlgn="t">
                        <a:spcBef>
                          <a:spcPts val="0"/>
                        </a:spcBef>
                        <a:spcAft>
                          <a:spcPts val="0"/>
                        </a:spcAft>
                      </a:pPr>
                      <a:r>
                        <a:rPr lang="en-US" sz="1000" b="1" i="0" u="none" strike="noStrike">
                          <a:solidFill>
                            <a:srgbClr val="000000"/>
                          </a:solidFill>
                          <a:effectLst/>
                          <a:latin typeface="+mn-lt"/>
                        </a:rPr>
                        <a:t>ADDITIONAL COMMENTS</a:t>
                      </a:r>
                      <a:endParaRPr lang="en-US" sz="100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DAF8"/>
                    </a:solidFill>
                  </a:tcPr>
                </a:tc>
                <a:tc hMerge="1">
                  <a:txBody>
                    <a:bodyPr/>
                    <a:lstStyle/>
                    <a:p>
                      <a:endParaRPr lang="en-US"/>
                    </a:p>
                  </a:txBody>
                  <a:tcPr/>
                </a:tc>
                <a:extLst>
                  <a:ext uri="{0D108BD9-81ED-4DB2-BD59-A6C34878D82A}">
                    <a16:rowId xmlns:a16="http://schemas.microsoft.com/office/drawing/2014/main" val="2496905487"/>
                  </a:ext>
                </a:extLst>
              </a:tr>
              <a:tr h="229570">
                <a:tc gridSpan="2">
                  <a:txBody>
                    <a:bodyPr/>
                    <a:lstStyle/>
                    <a:p>
                      <a:pPr rtl="0" fontAlgn="t">
                        <a:spcBef>
                          <a:spcPts val="0"/>
                        </a:spcBef>
                        <a:spcAft>
                          <a:spcPts val="0"/>
                        </a:spcAft>
                      </a:pPr>
                      <a:r>
                        <a:rPr lang="en-US" sz="1000" b="0" i="0" u="none" strike="noStrike" dirty="0">
                          <a:solidFill>
                            <a:srgbClr val="000000"/>
                          </a:solidFill>
                          <a:effectLst/>
                          <a:latin typeface="+mn-lt"/>
                        </a:rPr>
                        <a:t>Comments to describe project.(500 characters):</a:t>
                      </a: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3444415759"/>
                  </a:ext>
                </a:extLst>
              </a:tr>
              <a:tr h="229570">
                <a:tc gridSpan="2">
                  <a:txBody>
                    <a:bodyPr/>
                    <a:lstStyle/>
                    <a:p>
                      <a:pPr rtl="0" fontAlgn="t">
                        <a:spcBef>
                          <a:spcPts val="0"/>
                        </a:spcBef>
                        <a:spcAft>
                          <a:spcPts val="0"/>
                        </a:spcAft>
                      </a:pPr>
                      <a:r>
                        <a:rPr lang="en-US" sz="1000" b="1" i="0" u="none" strike="noStrike" dirty="0">
                          <a:solidFill>
                            <a:srgbClr val="000000"/>
                          </a:solidFill>
                          <a:effectLst/>
                          <a:latin typeface="+mn-lt"/>
                        </a:rPr>
                        <a:t>PHOTOS AND SKETCHES</a:t>
                      </a: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DAF8"/>
                    </a:solidFill>
                  </a:tcPr>
                </a:tc>
                <a:tc hMerge="1">
                  <a:txBody>
                    <a:bodyPr/>
                    <a:lstStyle/>
                    <a:p>
                      <a:endParaRPr lang="en-US"/>
                    </a:p>
                  </a:txBody>
                  <a:tcPr/>
                </a:tc>
                <a:extLst>
                  <a:ext uri="{0D108BD9-81ED-4DB2-BD59-A6C34878D82A}">
                    <a16:rowId xmlns:a16="http://schemas.microsoft.com/office/drawing/2014/main" val="2982395139"/>
                  </a:ext>
                </a:extLst>
              </a:tr>
              <a:tr h="229570">
                <a:tc gridSpan="2">
                  <a:txBody>
                    <a:bodyPr/>
                    <a:lstStyle/>
                    <a:p>
                      <a:pPr rtl="0" fontAlgn="t">
                        <a:spcBef>
                          <a:spcPts val="0"/>
                        </a:spcBef>
                        <a:spcAft>
                          <a:spcPts val="0"/>
                        </a:spcAft>
                      </a:pPr>
                      <a:r>
                        <a:rPr lang="en-US" sz="1000" b="0" i="0" u="none" strike="noStrike" dirty="0">
                          <a:solidFill>
                            <a:srgbClr val="000000"/>
                          </a:solidFill>
                          <a:effectLst/>
                          <a:latin typeface="+mn-lt"/>
                        </a:rPr>
                        <a:t>Mark type, typical</a:t>
                      </a: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2326548060"/>
                  </a:ext>
                </a:extLst>
              </a:tr>
              <a:tr h="229570">
                <a:tc gridSpan="2">
                  <a:txBody>
                    <a:bodyPr/>
                    <a:lstStyle/>
                    <a:p>
                      <a:pPr rtl="0" fontAlgn="t">
                        <a:spcBef>
                          <a:spcPts val="0"/>
                        </a:spcBef>
                        <a:spcAft>
                          <a:spcPts val="0"/>
                        </a:spcAft>
                      </a:pPr>
                      <a:r>
                        <a:rPr lang="en-US" sz="1000" b="0" i="0" u="none" strike="noStrike" dirty="0">
                          <a:solidFill>
                            <a:srgbClr val="000000"/>
                          </a:solidFill>
                          <a:effectLst/>
                          <a:latin typeface="+mn-lt"/>
                        </a:rPr>
                        <a:t>Network Diagram</a:t>
                      </a: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2921161"/>
                  </a:ext>
                </a:extLst>
              </a:tr>
              <a:tr h="229570">
                <a:tc gridSpan="2">
                  <a:txBody>
                    <a:bodyPr/>
                    <a:lstStyle/>
                    <a:p>
                      <a:pPr rtl="0" fontAlgn="t">
                        <a:spcBef>
                          <a:spcPts val="0"/>
                        </a:spcBef>
                        <a:spcAft>
                          <a:spcPts val="0"/>
                        </a:spcAft>
                      </a:pPr>
                      <a:r>
                        <a:rPr lang="en-US" sz="1000" b="0" i="0" u="none" strike="noStrike" dirty="0">
                          <a:solidFill>
                            <a:srgbClr val="000000"/>
                          </a:solidFill>
                          <a:effectLst/>
                          <a:latin typeface="+mn-lt"/>
                        </a:rPr>
                        <a:t>Observation Schedule or Leveling Survey plan</a:t>
                      </a: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2408561218"/>
                  </a:ext>
                </a:extLst>
              </a:tr>
              <a:tr h="229570">
                <a:tc gridSpan="2">
                  <a:txBody>
                    <a:bodyPr/>
                    <a:lstStyle/>
                    <a:p>
                      <a:pPr rtl="0" fontAlgn="t">
                        <a:spcBef>
                          <a:spcPts val="0"/>
                        </a:spcBef>
                        <a:spcAft>
                          <a:spcPts val="0"/>
                        </a:spcAft>
                      </a:pPr>
                      <a:r>
                        <a:rPr lang="en-US" sz="1000" b="0" i="0" u="none" strike="noStrike" dirty="0">
                          <a:solidFill>
                            <a:srgbClr val="000000"/>
                          </a:solidFill>
                          <a:effectLst/>
                          <a:latin typeface="+mn-lt"/>
                        </a:rPr>
                        <a:t>Tripod</a:t>
                      </a: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497194773"/>
                  </a:ext>
                </a:extLst>
              </a:tr>
              <a:tr h="229570">
                <a:tc gridSpan="2">
                  <a:txBody>
                    <a:bodyPr/>
                    <a:lstStyle/>
                    <a:p>
                      <a:pPr rtl="0" fontAlgn="t">
                        <a:spcBef>
                          <a:spcPts val="0"/>
                        </a:spcBef>
                        <a:spcAft>
                          <a:spcPts val="0"/>
                        </a:spcAft>
                      </a:pPr>
                      <a:r>
                        <a:rPr lang="en-US" sz="1000" b="0" i="0" u="none" strike="noStrike" dirty="0">
                          <a:solidFill>
                            <a:srgbClr val="000000"/>
                          </a:solidFill>
                          <a:effectLst/>
                          <a:latin typeface="+mn-lt"/>
                        </a:rPr>
                        <a:t>Bench Mark Location and Spacing Diagram</a:t>
                      </a: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343819768"/>
                  </a:ext>
                </a:extLst>
              </a:tr>
              <a:tr h="229570">
                <a:tc gridSpan="2">
                  <a:txBody>
                    <a:bodyPr/>
                    <a:lstStyle/>
                    <a:p>
                      <a:pPr rtl="0" fontAlgn="t">
                        <a:spcBef>
                          <a:spcPts val="0"/>
                        </a:spcBef>
                        <a:spcAft>
                          <a:spcPts val="0"/>
                        </a:spcAft>
                      </a:pPr>
                      <a:r>
                        <a:rPr lang="en-US" sz="1000" b="0" i="0" u="none" strike="noStrike" dirty="0">
                          <a:solidFill>
                            <a:srgbClr val="000000"/>
                          </a:solidFill>
                          <a:effectLst/>
                          <a:latin typeface="+mn-lt"/>
                        </a:rPr>
                        <a:t>Bench Mark Distance Tabulation</a:t>
                      </a:r>
                      <a:endParaRPr lang="en-US" sz="1000" dirty="0">
                        <a:effectLst/>
                        <a:latin typeface="+mn-lt"/>
                      </a:endParaRPr>
                    </a:p>
                  </a:txBody>
                  <a:tcPr marL="30644" marR="30644" marT="30644" marB="30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2889030175"/>
                  </a:ext>
                </a:extLst>
              </a:tr>
            </a:tbl>
          </a:graphicData>
        </a:graphic>
      </p:graphicFrame>
    </p:spTree>
    <p:extLst>
      <p:ext uri="{BB962C8B-B14F-4D97-AF65-F5344CB8AC3E}">
        <p14:creationId xmlns:p14="http://schemas.microsoft.com/office/powerpoint/2010/main" val="423855049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6A1146-E601-BC2E-D86B-90FF9A35FB2D}"/>
              </a:ext>
            </a:extLst>
          </p:cNvPr>
          <p:cNvSpPr>
            <a:spLocks noGrp="1"/>
          </p:cNvSpPr>
          <p:nvPr>
            <p:ph type="title"/>
          </p:nvPr>
        </p:nvSpPr>
        <p:spPr/>
        <p:txBody>
          <a:bodyPr/>
          <a:lstStyle/>
          <a:p>
            <a:r>
              <a:rPr kumimoji="0" lang="en-US" sz="44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rPr>
              <a:t>Project Proposal</a:t>
            </a:r>
            <a:endParaRPr lang="en-US" dirty="0"/>
          </a:p>
        </p:txBody>
      </p:sp>
      <p:sp>
        <p:nvSpPr>
          <p:cNvPr id="3" name="Date Placeholder 2">
            <a:extLst>
              <a:ext uri="{FF2B5EF4-FFF2-40B4-BE49-F238E27FC236}">
                <a16:creationId xmlns:a16="http://schemas.microsoft.com/office/drawing/2014/main" id="{145DEF8D-CD06-DE04-042A-53733E3A7075}"/>
              </a:ext>
            </a:extLst>
          </p:cNvPr>
          <p:cNvSpPr>
            <a:spLocks noGrp="1"/>
          </p:cNvSpPr>
          <p:nvPr>
            <p:ph type="dt" sz="half" idx="10"/>
          </p:nvPr>
        </p:nvSpPr>
        <p:spPr/>
        <p:txBody>
          <a:bodyPr/>
          <a:lstStyle/>
          <a:p>
            <a:pPr>
              <a:defRPr/>
            </a:pPr>
            <a:r>
              <a:rPr lang="en-US"/>
              <a:t>2023-10-16</a:t>
            </a:r>
            <a:endParaRPr lang="en-US" dirty="0"/>
          </a:p>
        </p:txBody>
      </p:sp>
      <p:sp>
        <p:nvSpPr>
          <p:cNvPr id="4" name="Footer Placeholder 3">
            <a:extLst>
              <a:ext uri="{FF2B5EF4-FFF2-40B4-BE49-F238E27FC236}">
                <a16:creationId xmlns:a16="http://schemas.microsoft.com/office/drawing/2014/main" id="{32679FFA-BADB-2FD0-B3A7-569B37E90740}"/>
              </a:ext>
            </a:extLst>
          </p:cNvPr>
          <p:cNvSpPr>
            <a:spLocks noGrp="1"/>
          </p:cNvSpPr>
          <p:nvPr>
            <p:ph type="ftr" sz="quarter" idx="11"/>
          </p:nvPr>
        </p:nvSpPr>
        <p:spPr/>
        <p:txBody>
          <a:bodyPr/>
          <a:lstStyle/>
          <a:p>
            <a:pPr>
              <a:defRPr/>
            </a:pPr>
            <a:r>
              <a:rPr lang="en-US"/>
              <a:t>Submit Project to NGS</a:t>
            </a:r>
          </a:p>
        </p:txBody>
      </p:sp>
      <p:sp>
        <p:nvSpPr>
          <p:cNvPr id="5" name="Slide Number Placeholder 4">
            <a:extLst>
              <a:ext uri="{FF2B5EF4-FFF2-40B4-BE49-F238E27FC236}">
                <a16:creationId xmlns:a16="http://schemas.microsoft.com/office/drawing/2014/main" id="{AD188CFA-B044-E78A-1E47-9DADDDABB473}"/>
              </a:ext>
            </a:extLst>
          </p:cNvPr>
          <p:cNvSpPr>
            <a:spLocks noGrp="1"/>
          </p:cNvSpPr>
          <p:nvPr>
            <p:ph type="sldNum" sz="quarter" idx="12"/>
          </p:nvPr>
        </p:nvSpPr>
        <p:spPr/>
        <p:txBody>
          <a:bodyPr/>
          <a:lstStyle/>
          <a:p>
            <a:pPr>
              <a:defRPr/>
            </a:pPr>
            <a:fld id="{EB26A731-1E89-4A21-A26A-D51F11606EB3}" type="slidenum">
              <a:rPr lang="en-US" smtClean="0"/>
              <a:pPr>
                <a:defRPr/>
              </a:pPr>
              <a:t>48</a:t>
            </a:fld>
            <a:endParaRPr lang="en-US"/>
          </a:p>
        </p:txBody>
      </p:sp>
      <p:graphicFrame>
        <p:nvGraphicFramePr>
          <p:cNvPr id="8" name="Table 7">
            <a:extLst>
              <a:ext uri="{FF2B5EF4-FFF2-40B4-BE49-F238E27FC236}">
                <a16:creationId xmlns:a16="http://schemas.microsoft.com/office/drawing/2014/main" id="{407712AE-8376-83B0-8D1E-A8F849972D73}"/>
              </a:ext>
            </a:extLst>
          </p:cNvPr>
          <p:cNvGraphicFramePr>
            <a:graphicFrameLocks noGrp="1"/>
          </p:cNvGraphicFramePr>
          <p:nvPr>
            <p:extLst>
              <p:ext uri="{D42A27DB-BD31-4B8C-83A1-F6EECF244321}">
                <p14:modId xmlns:p14="http://schemas.microsoft.com/office/powerpoint/2010/main" val="3656669041"/>
              </p:ext>
            </p:extLst>
          </p:nvPr>
        </p:nvGraphicFramePr>
        <p:xfrm>
          <a:off x="513064" y="1252828"/>
          <a:ext cx="2133600" cy="5074800"/>
        </p:xfrm>
        <a:graphic>
          <a:graphicData uri="http://schemas.openxmlformats.org/drawingml/2006/table">
            <a:tbl>
              <a:tblPr/>
              <a:tblGrid>
                <a:gridCol w="727231">
                  <a:extLst>
                    <a:ext uri="{9D8B030D-6E8A-4147-A177-3AD203B41FA5}">
                      <a16:colId xmlns:a16="http://schemas.microsoft.com/office/drawing/2014/main" val="1305676067"/>
                    </a:ext>
                  </a:extLst>
                </a:gridCol>
                <a:gridCol w="1406369">
                  <a:extLst>
                    <a:ext uri="{9D8B030D-6E8A-4147-A177-3AD203B41FA5}">
                      <a16:colId xmlns:a16="http://schemas.microsoft.com/office/drawing/2014/main" val="2548916579"/>
                    </a:ext>
                  </a:extLst>
                </a:gridCol>
              </a:tblGrid>
              <a:tr h="161387">
                <a:tc gridSpan="2">
                  <a:txBody>
                    <a:bodyPr/>
                    <a:lstStyle/>
                    <a:p>
                      <a:pPr rtl="0" fontAlgn="t">
                        <a:spcBef>
                          <a:spcPts val="0"/>
                        </a:spcBef>
                        <a:spcAft>
                          <a:spcPts val="0"/>
                        </a:spcAft>
                      </a:pPr>
                      <a:r>
                        <a:rPr lang="en-US" sz="1000" b="1" i="0" u="none" strike="noStrike" cap="all" baseline="0" dirty="0">
                          <a:solidFill>
                            <a:srgbClr val="000000"/>
                          </a:solidFill>
                          <a:effectLst/>
                          <a:latin typeface="+mn-lt"/>
                        </a:rPr>
                        <a:t>Pre-Approvals Requested, if any</a:t>
                      </a:r>
                      <a:endParaRPr lang="en-US" sz="1000" cap="all" baseline="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DAF8"/>
                    </a:solidFill>
                  </a:tcPr>
                </a:tc>
                <a:tc hMerge="1">
                  <a:txBody>
                    <a:bodyPr/>
                    <a:lstStyle/>
                    <a:p>
                      <a:endParaRPr lang="en-US"/>
                    </a:p>
                  </a:txBody>
                  <a:tcPr/>
                </a:tc>
                <a:extLst>
                  <a:ext uri="{0D108BD9-81ED-4DB2-BD59-A6C34878D82A}">
                    <a16:rowId xmlns:a16="http://schemas.microsoft.com/office/drawing/2014/main" val="3983653681"/>
                  </a:ext>
                </a:extLst>
              </a:tr>
              <a:tr h="194589">
                <a:tc>
                  <a:txBody>
                    <a:bodyPr/>
                    <a:lstStyle/>
                    <a:p>
                      <a:pPr algn="l" rtl="0" fontAlgn="t">
                        <a:spcBef>
                          <a:spcPts val="0"/>
                        </a:spcBef>
                        <a:spcAft>
                          <a:spcPts val="0"/>
                        </a:spcAft>
                      </a:pPr>
                      <a:r>
                        <a:rPr lang="en-US" sz="1000" b="0" i="0" u="none" strike="noStrike" dirty="0">
                          <a:solidFill>
                            <a:srgbClr val="000000"/>
                          </a:solidFill>
                          <a:effectLst/>
                          <a:latin typeface="+mn-lt"/>
                        </a:rPr>
                        <a:t>Table 4.1</a:t>
                      </a: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0213270"/>
                  </a:ext>
                </a:extLst>
              </a:tr>
              <a:tr h="302497">
                <a:tc>
                  <a:txBody>
                    <a:bodyPr/>
                    <a:lstStyle/>
                    <a:p>
                      <a:pPr algn="l" rtl="0" fontAlgn="t">
                        <a:spcBef>
                          <a:spcPts val="0"/>
                        </a:spcBef>
                        <a:spcAft>
                          <a:spcPts val="0"/>
                        </a:spcAft>
                      </a:pPr>
                      <a:r>
                        <a:rPr lang="en-US" sz="1000" b="0" i="0" u="none" strike="noStrike" dirty="0">
                          <a:solidFill>
                            <a:srgbClr val="000000"/>
                          </a:solidFill>
                          <a:effectLst/>
                          <a:latin typeface="+mn-lt"/>
                        </a:rPr>
                        <a:t>Table 4.2</a:t>
                      </a: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0611245"/>
                  </a:ext>
                </a:extLst>
              </a:tr>
              <a:tr h="302497">
                <a:tc>
                  <a:txBody>
                    <a:bodyPr/>
                    <a:lstStyle/>
                    <a:p>
                      <a:pPr algn="l" rtl="0" fontAlgn="t">
                        <a:spcBef>
                          <a:spcPts val="0"/>
                        </a:spcBef>
                        <a:spcAft>
                          <a:spcPts val="0"/>
                        </a:spcAft>
                      </a:pPr>
                      <a:r>
                        <a:rPr lang="en-US" sz="1000" b="0" i="0" u="none" strike="noStrike" dirty="0">
                          <a:solidFill>
                            <a:srgbClr val="000000"/>
                          </a:solidFill>
                          <a:effectLst/>
                          <a:latin typeface="+mn-lt"/>
                        </a:rPr>
                        <a:t>Table 4.3</a:t>
                      </a: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0350874"/>
                  </a:ext>
                </a:extLst>
              </a:tr>
              <a:tr h="302497">
                <a:tc>
                  <a:txBody>
                    <a:bodyPr/>
                    <a:lstStyle/>
                    <a:p>
                      <a:pPr algn="l" rtl="0" fontAlgn="t">
                        <a:spcBef>
                          <a:spcPts val="0"/>
                        </a:spcBef>
                        <a:spcAft>
                          <a:spcPts val="0"/>
                        </a:spcAft>
                      </a:pPr>
                      <a:r>
                        <a:rPr lang="en-US" sz="1000" b="0" i="0" u="none" strike="noStrike">
                          <a:solidFill>
                            <a:srgbClr val="000000"/>
                          </a:solidFill>
                          <a:effectLst/>
                          <a:latin typeface="+mn-lt"/>
                        </a:rPr>
                        <a:t>Table 4.4</a:t>
                      </a: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4809496"/>
                  </a:ext>
                </a:extLst>
              </a:tr>
              <a:tr h="302497">
                <a:tc>
                  <a:txBody>
                    <a:bodyPr/>
                    <a:lstStyle/>
                    <a:p>
                      <a:pPr algn="l" rtl="0" fontAlgn="t">
                        <a:spcBef>
                          <a:spcPts val="0"/>
                        </a:spcBef>
                        <a:spcAft>
                          <a:spcPts val="0"/>
                        </a:spcAft>
                      </a:pPr>
                      <a:r>
                        <a:rPr lang="en-US" sz="1000" b="0" i="0" u="none" strike="noStrike">
                          <a:solidFill>
                            <a:srgbClr val="000000"/>
                          </a:solidFill>
                          <a:effectLst/>
                          <a:latin typeface="+mn-lt"/>
                        </a:rPr>
                        <a:t>Table 4.5</a:t>
                      </a: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3941881"/>
                  </a:ext>
                </a:extLst>
              </a:tr>
              <a:tr h="302497">
                <a:tc>
                  <a:txBody>
                    <a:bodyPr/>
                    <a:lstStyle/>
                    <a:p>
                      <a:pPr algn="l" fontAlgn="t"/>
                      <a:br>
                        <a:rPr lang="en-US" sz="1000">
                          <a:effectLst/>
                          <a:latin typeface="+mn-lt"/>
                        </a:rPr>
                      </a:b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4887899"/>
                  </a:ext>
                </a:extLst>
              </a:tr>
              <a:tr h="302497">
                <a:tc>
                  <a:txBody>
                    <a:bodyPr/>
                    <a:lstStyle/>
                    <a:p>
                      <a:pPr algn="l" rtl="0" fontAlgn="t">
                        <a:spcBef>
                          <a:spcPts val="0"/>
                        </a:spcBef>
                        <a:spcAft>
                          <a:spcPts val="0"/>
                        </a:spcAft>
                      </a:pPr>
                      <a:r>
                        <a:rPr lang="en-US" sz="1000" b="0" i="0" u="none" strike="noStrike">
                          <a:solidFill>
                            <a:srgbClr val="000000"/>
                          </a:solidFill>
                          <a:effectLst/>
                          <a:latin typeface="+mn-lt"/>
                        </a:rPr>
                        <a:t>Table 5.1</a:t>
                      </a: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7065314"/>
                  </a:ext>
                </a:extLst>
              </a:tr>
              <a:tr h="302497">
                <a:tc>
                  <a:txBody>
                    <a:bodyPr/>
                    <a:lstStyle/>
                    <a:p>
                      <a:pPr algn="l" rtl="0" fontAlgn="t">
                        <a:spcBef>
                          <a:spcPts val="0"/>
                        </a:spcBef>
                        <a:spcAft>
                          <a:spcPts val="0"/>
                        </a:spcAft>
                      </a:pPr>
                      <a:r>
                        <a:rPr lang="en-US" sz="1000" b="0" i="0" u="none" strike="noStrike">
                          <a:solidFill>
                            <a:srgbClr val="000000"/>
                          </a:solidFill>
                          <a:effectLst/>
                          <a:latin typeface="+mn-lt"/>
                        </a:rPr>
                        <a:t>Table 5.2</a:t>
                      </a: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70666196"/>
                  </a:ext>
                </a:extLst>
              </a:tr>
              <a:tr h="302497">
                <a:tc>
                  <a:txBody>
                    <a:bodyPr/>
                    <a:lstStyle/>
                    <a:p>
                      <a:pPr algn="l" rtl="0" fontAlgn="t">
                        <a:spcBef>
                          <a:spcPts val="0"/>
                        </a:spcBef>
                        <a:spcAft>
                          <a:spcPts val="0"/>
                        </a:spcAft>
                      </a:pPr>
                      <a:r>
                        <a:rPr lang="en-US" sz="1000" b="0" i="0" u="none" strike="noStrike">
                          <a:solidFill>
                            <a:srgbClr val="000000"/>
                          </a:solidFill>
                          <a:effectLst/>
                          <a:latin typeface="+mn-lt"/>
                        </a:rPr>
                        <a:t>Table 5.3</a:t>
                      </a: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3412268"/>
                  </a:ext>
                </a:extLst>
              </a:tr>
              <a:tr h="302497">
                <a:tc>
                  <a:txBody>
                    <a:bodyPr/>
                    <a:lstStyle/>
                    <a:p>
                      <a:pPr algn="l" rtl="0" fontAlgn="t">
                        <a:spcBef>
                          <a:spcPts val="0"/>
                        </a:spcBef>
                        <a:spcAft>
                          <a:spcPts val="0"/>
                        </a:spcAft>
                      </a:pPr>
                      <a:r>
                        <a:rPr lang="en-US" sz="1000" b="0" i="0" u="none" strike="noStrike">
                          <a:solidFill>
                            <a:srgbClr val="000000"/>
                          </a:solidFill>
                          <a:effectLst/>
                          <a:latin typeface="+mn-lt"/>
                        </a:rPr>
                        <a:t>Table 5.4</a:t>
                      </a: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7318070"/>
                  </a:ext>
                </a:extLst>
              </a:tr>
              <a:tr h="302497">
                <a:tc>
                  <a:txBody>
                    <a:bodyPr/>
                    <a:lstStyle/>
                    <a:p>
                      <a:pPr algn="l" rtl="0" fontAlgn="t">
                        <a:spcBef>
                          <a:spcPts val="0"/>
                        </a:spcBef>
                        <a:spcAft>
                          <a:spcPts val="0"/>
                        </a:spcAft>
                      </a:pPr>
                      <a:r>
                        <a:rPr lang="en-US" sz="1000" b="0" i="0" u="none" strike="noStrike">
                          <a:solidFill>
                            <a:srgbClr val="000000"/>
                          </a:solidFill>
                          <a:effectLst/>
                          <a:latin typeface="+mn-lt"/>
                        </a:rPr>
                        <a:t>Table 5.5</a:t>
                      </a: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8484712"/>
                  </a:ext>
                </a:extLst>
              </a:tr>
              <a:tr h="302497">
                <a:tc>
                  <a:txBody>
                    <a:bodyPr/>
                    <a:lstStyle/>
                    <a:p>
                      <a:pPr algn="l" rtl="0" fontAlgn="t">
                        <a:spcBef>
                          <a:spcPts val="0"/>
                        </a:spcBef>
                        <a:spcAft>
                          <a:spcPts val="0"/>
                        </a:spcAft>
                      </a:pPr>
                      <a:r>
                        <a:rPr lang="en-US" sz="1000" b="0" i="0" u="none" strike="noStrike">
                          <a:solidFill>
                            <a:srgbClr val="000000"/>
                          </a:solidFill>
                          <a:effectLst/>
                          <a:latin typeface="+mn-lt"/>
                        </a:rPr>
                        <a:t>Table 5.6</a:t>
                      </a: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3329448"/>
                  </a:ext>
                </a:extLst>
              </a:tr>
              <a:tr h="302497">
                <a:tc>
                  <a:txBody>
                    <a:bodyPr/>
                    <a:lstStyle/>
                    <a:p>
                      <a:pPr algn="l" rtl="0" fontAlgn="t">
                        <a:spcBef>
                          <a:spcPts val="0"/>
                        </a:spcBef>
                        <a:spcAft>
                          <a:spcPts val="0"/>
                        </a:spcAft>
                      </a:pPr>
                      <a:r>
                        <a:rPr lang="en-US" sz="1000" b="0" i="0" u="none" strike="noStrike">
                          <a:solidFill>
                            <a:srgbClr val="000000"/>
                          </a:solidFill>
                          <a:effectLst/>
                          <a:latin typeface="+mn-lt"/>
                        </a:rPr>
                        <a:t>Table 5.7</a:t>
                      </a: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2699671"/>
                  </a:ext>
                </a:extLst>
              </a:tr>
              <a:tr h="302497">
                <a:tc>
                  <a:txBody>
                    <a:bodyPr/>
                    <a:lstStyle/>
                    <a:p>
                      <a:pPr algn="l" rtl="0" fontAlgn="t">
                        <a:spcBef>
                          <a:spcPts val="0"/>
                        </a:spcBef>
                        <a:spcAft>
                          <a:spcPts val="0"/>
                        </a:spcAft>
                      </a:pPr>
                      <a:r>
                        <a:rPr lang="en-US" sz="1000" b="0" i="0" u="none" strike="noStrike">
                          <a:solidFill>
                            <a:srgbClr val="000000"/>
                          </a:solidFill>
                          <a:effectLst/>
                          <a:latin typeface="+mn-lt"/>
                        </a:rPr>
                        <a:t>Table 5.8</a:t>
                      </a: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1536610"/>
                  </a:ext>
                </a:extLst>
              </a:tr>
              <a:tr h="302497">
                <a:tc>
                  <a:txBody>
                    <a:bodyPr/>
                    <a:lstStyle/>
                    <a:p>
                      <a:pPr algn="l" rtl="0" fontAlgn="t">
                        <a:spcBef>
                          <a:spcPts val="0"/>
                        </a:spcBef>
                        <a:spcAft>
                          <a:spcPts val="0"/>
                        </a:spcAft>
                      </a:pPr>
                      <a:r>
                        <a:rPr lang="en-US" sz="1000" b="0" i="0" u="none" strike="noStrike">
                          <a:solidFill>
                            <a:srgbClr val="000000"/>
                          </a:solidFill>
                          <a:effectLst/>
                          <a:latin typeface="+mn-lt"/>
                        </a:rPr>
                        <a:t>Table 5.9</a:t>
                      </a: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5532878"/>
                  </a:ext>
                </a:extLst>
              </a:tr>
            </a:tbl>
          </a:graphicData>
        </a:graphic>
      </p:graphicFrame>
      <p:graphicFrame>
        <p:nvGraphicFramePr>
          <p:cNvPr id="10" name="Table 9">
            <a:extLst>
              <a:ext uri="{FF2B5EF4-FFF2-40B4-BE49-F238E27FC236}">
                <a16:creationId xmlns:a16="http://schemas.microsoft.com/office/drawing/2014/main" id="{B2D7EE88-4F85-7097-AFE9-54AF0AACA551}"/>
              </a:ext>
            </a:extLst>
          </p:cNvPr>
          <p:cNvGraphicFramePr>
            <a:graphicFrameLocks noGrp="1"/>
          </p:cNvGraphicFramePr>
          <p:nvPr>
            <p:extLst>
              <p:ext uri="{D42A27DB-BD31-4B8C-83A1-F6EECF244321}">
                <p14:modId xmlns:p14="http://schemas.microsoft.com/office/powerpoint/2010/main" val="1269421116"/>
              </p:ext>
            </p:extLst>
          </p:nvPr>
        </p:nvGraphicFramePr>
        <p:xfrm>
          <a:off x="3326437" y="1753190"/>
          <a:ext cx="2133600" cy="4247100"/>
        </p:xfrm>
        <a:graphic>
          <a:graphicData uri="http://schemas.openxmlformats.org/drawingml/2006/table">
            <a:tbl>
              <a:tblPr/>
              <a:tblGrid>
                <a:gridCol w="706136">
                  <a:extLst>
                    <a:ext uri="{9D8B030D-6E8A-4147-A177-3AD203B41FA5}">
                      <a16:colId xmlns:a16="http://schemas.microsoft.com/office/drawing/2014/main" val="2929773726"/>
                    </a:ext>
                  </a:extLst>
                </a:gridCol>
                <a:gridCol w="1427464">
                  <a:extLst>
                    <a:ext uri="{9D8B030D-6E8A-4147-A177-3AD203B41FA5}">
                      <a16:colId xmlns:a16="http://schemas.microsoft.com/office/drawing/2014/main" val="82304445"/>
                    </a:ext>
                  </a:extLst>
                </a:gridCol>
              </a:tblGrid>
              <a:tr h="116504">
                <a:tc>
                  <a:txBody>
                    <a:bodyPr/>
                    <a:lstStyle/>
                    <a:p>
                      <a:pPr rtl="0" fontAlgn="t">
                        <a:spcBef>
                          <a:spcPts val="0"/>
                        </a:spcBef>
                        <a:spcAft>
                          <a:spcPts val="0"/>
                        </a:spcAft>
                      </a:pPr>
                      <a:r>
                        <a:rPr lang="en-US" sz="1000" b="0" i="0" u="none" strike="noStrike" dirty="0">
                          <a:solidFill>
                            <a:srgbClr val="000000"/>
                          </a:solidFill>
                          <a:effectLst/>
                          <a:latin typeface="+mn-lt"/>
                        </a:rPr>
                        <a:t>Table 6.1</a:t>
                      </a: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br>
                        <a:rPr lang="en-US" sz="1000">
                          <a:effectLst/>
                          <a:latin typeface="+mn-lt"/>
                        </a:rPr>
                      </a:b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2158311"/>
                  </a:ext>
                </a:extLst>
              </a:tr>
              <a:tr h="116504">
                <a:tc>
                  <a:txBody>
                    <a:bodyPr/>
                    <a:lstStyle/>
                    <a:p>
                      <a:pPr rtl="0" fontAlgn="t">
                        <a:spcBef>
                          <a:spcPts val="0"/>
                        </a:spcBef>
                        <a:spcAft>
                          <a:spcPts val="0"/>
                        </a:spcAft>
                      </a:pPr>
                      <a:r>
                        <a:rPr lang="en-US" sz="1000" b="0" i="0" u="none" strike="noStrike" dirty="0">
                          <a:solidFill>
                            <a:srgbClr val="000000"/>
                          </a:solidFill>
                          <a:effectLst/>
                          <a:latin typeface="+mn-lt"/>
                        </a:rPr>
                        <a:t>Table 6.2</a:t>
                      </a: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br>
                        <a:rPr lang="en-US" sz="1000">
                          <a:effectLst/>
                          <a:latin typeface="+mn-lt"/>
                        </a:rPr>
                      </a:b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037289"/>
                  </a:ext>
                </a:extLst>
              </a:tr>
              <a:tr h="116504">
                <a:tc>
                  <a:txBody>
                    <a:bodyPr/>
                    <a:lstStyle/>
                    <a:p>
                      <a:pPr rtl="0" fontAlgn="t">
                        <a:spcBef>
                          <a:spcPts val="0"/>
                        </a:spcBef>
                        <a:spcAft>
                          <a:spcPts val="0"/>
                        </a:spcAft>
                      </a:pPr>
                      <a:r>
                        <a:rPr lang="en-US" sz="1000" b="0" i="0" u="none" strike="noStrike" dirty="0">
                          <a:solidFill>
                            <a:srgbClr val="000000"/>
                          </a:solidFill>
                          <a:effectLst/>
                          <a:latin typeface="+mn-lt"/>
                        </a:rPr>
                        <a:t>Table 6.3</a:t>
                      </a: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br>
                        <a:rPr lang="en-US" sz="1000">
                          <a:effectLst/>
                          <a:latin typeface="+mn-lt"/>
                        </a:rPr>
                      </a:b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8027950"/>
                  </a:ext>
                </a:extLst>
              </a:tr>
              <a:tr h="116504">
                <a:tc>
                  <a:txBody>
                    <a:bodyPr/>
                    <a:lstStyle/>
                    <a:p>
                      <a:pPr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br>
                        <a:rPr lang="en-US" sz="1000">
                          <a:effectLst/>
                          <a:latin typeface="+mn-lt"/>
                        </a:rPr>
                      </a:b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8391463"/>
                  </a:ext>
                </a:extLst>
              </a:tr>
              <a:tr h="116504">
                <a:tc>
                  <a:txBody>
                    <a:bodyPr/>
                    <a:lstStyle/>
                    <a:p>
                      <a:pPr rtl="0" fontAlgn="t">
                        <a:spcBef>
                          <a:spcPts val="0"/>
                        </a:spcBef>
                        <a:spcAft>
                          <a:spcPts val="0"/>
                        </a:spcAft>
                      </a:pPr>
                      <a:r>
                        <a:rPr lang="en-US" sz="1000" b="0" i="0" u="none" strike="noStrike" dirty="0">
                          <a:solidFill>
                            <a:srgbClr val="000000"/>
                          </a:solidFill>
                          <a:effectLst/>
                          <a:latin typeface="+mn-lt"/>
                        </a:rPr>
                        <a:t>Table 7.1</a:t>
                      </a: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br>
                        <a:rPr lang="en-US" sz="1000">
                          <a:effectLst/>
                          <a:latin typeface="+mn-lt"/>
                        </a:rPr>
                      </a:b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8358226"/>
                  </a:ext>
                </a:extLst>
              </a:tr>
              <a:tr h="116504">
                <a:tc>
                  <a:txBody>
                    <a:bodyPr/>
                    <a:lstStyle/>
                    <a:p>
                      <a:pPr rtl="0" fontAlgn="t">
                        <a:spcBef>
                          <a:spcPts val="0"/>
                        </a:spcBef>
                        <a:spcAft>
                          <a:spcPts val="0"/>
                        </a:spcAft>
                      </a:pPr>
                      <a:r>
                        <a:rPr lang="en-US" sz="1000" b="0" i="0" u="none" strike="noStrike" dirty="0">
                          <a:solidFill>
                            <a:srgbClr val="000000"/>
                          </a:solidFill>
                          <a:effectLst/>
                          <a:latin typeface="+mn-lt"/>
                        </a:rPr>
                        <a:t>Table 7.2</a:t>
                      </a: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br>
                        <a:rPr lang="en-US" sz="1000">
                          <a:effectLst/>
                          <a:latin typeface="+mn-lt"/>
                        </a:rPr>
                      </a:b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23247"/>
                  </a:ext>
                </a:extLst>
              </a:tr>
              <a:tr h="116504">
                <a:tc>
                  <a:txBody>
                    <a:bodyPr/>
                    <a:lstStyle/>
                    <a:p>
                      <a:pPr rtl="0" fontAlgn="t">
                        <a:spcBef>
                          <a:spcPts val="0"/>
                        </a:spcBef>
                        <a:spcAft>
                          <a:spcPts val="0"/>
                        </a:spcAft>
                      </a:pPr>
                      <a:r>
                        <a:rPr lang="en-US" sz="1000" b="0" i="0" u="none" strike="noStrike" dirty="0">
                          <a:solidFill>
                            <a:srgbClr val="000000"/>
                          </a:solidFill>
                          <a:effectLst/>
                          <a:latin typeface="+mn-lt"/>
                        </a:rPr>
                        <a:t>Table 7.3</a:t>
                      </a: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br>
                        <a:rPr lang="en-US" sz="1000">
                          <a:effectLst/>
                          <a:latin typeface="+mn-lt"/>
                        </a:rPr>
                      </a:b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5483612"/>
                  </a:ext>
                </a:extLst>
              </a:tr>
              <a:tr h="116504">
                <a:tc>
                  <a:txBody>
                    <a:bodyPr/>
                    <a:lstStyle/>
                    <a:p>
                      <a:pPr rtl="0" fontAlgn="t">
                        <a:spcBef>
                          <a:spcPts val="0"/>
                        </a:spcBef>
                        <a:spcAft>
                          <a:spcPts val="0"/>
                        </a:spcAft>
                      </a:pPr>
                      <a:r>
                        <a:rPr lang="en-US" sz="1000" b="0" i="0" u="none" strike="noStrike" dirty="0">
                          <a:solidFill>
                            <a:srgbClr val="000000"/>
                          </a:solidFill>
                          <a:effectLst/>
                          <a:latin typeface="+mn-lt"/>
                        </a:rPr>
                        <a:t>Table 7.4</a:t>
                      </a: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9876219"/>
                  </a:ext>
                </a:extLst>
              </a:tr>
              <a:tr h="116504">
                <a:tc>
                  <a:txBody>
                    <a:bodyPr/>
                    <a:lstStyle/>
                    <a:p>
                      <a:pPr rtl="0" fontAlgn="t">
                        <a:spcBef>
                          <a:spcPts val="0"/>
                        </a:spcBef>
                        <a:spcAft>
                          <a:spcPts val="0"/>
                        </a:spcAft>
                      </a:pPr>
                      <a:r>
                        <a:rPr lang="en-US" sz="1000" b="0" i="0" u="none" strike="noStrike" dirty="0">
                          <a:solidFill>
                            <a:srgbClr val="000000"/>
                          </a:solidFill>
                          <a:effectLst/>
                          <a:latin typeface="+mn-lt"/>
                        </a:rPr>
                        <a:t>Table 7.5</a:t>
                      </a: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br>
                        <a:rPr lang="en-US" sz="1000">
                          <a:effectLst/>
                          <a:latin typeface="+mn-lt"/>
                        </a:rPr>
                      </a:b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8822715"/>
                  </a:ext>
                </a:extLst>
              </a:tr>
              <a:tr h="116504">
                <a:tc>
                  <a:txBody>
                    <a:bodyPr/>
                    <a:lstStyle/>
                    <a:p>
                      <a:pPr fontAlgn="t"/>
                      <a:br>
                        <a:rPr lang="en-US" sz="1000">
                          <a:effectLst/>
                          <a:latin typeface="+mn-lt"/>
                        </a:rPr>
                      </a:b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1684528"/>
                  </a:ext>
                </a:extLst>
              </a:tr>
              <a:tr h="116504">
                <a:tc>
                  <a:txBody>
                    <a:bodyPr/>
                    <a:lstStyle/>
                    <a:p>
                      <a:pPr rtl="0" fontAlgn="t">
                        <a:spcBef>
                          <a:spcPts val="0"/>
                        </a:spcBef>
                        <a:spcAft>
                          <a:spcPts val="0"/>
                        </a:spcAft>
                      </a:pPr>
                      <a:r>
                        <a:rPr lang="en-US" sz="1000" b="0" i="0" u="none" strike="noStrike" dirty="0">
                          <a:solidFill>
                            <a:srgbClr val="000000"/>
                          </a:solidFill>
                          <a:effectLst/>
                          <a:latin typeface="+mn-lt"/>
                        </a:rPr>
                        <a:t>Table 8.1</a:t>
                      </a: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5317298"/>
                  </a:ext>
                </a:extLst>
              </a:tr>
              <a:tr h="116504">
                <a:tc>
                  <a:txBody>
                    <a:bodyPr/>
                    <a:lstStyle/>
                    <a:p>
                      <a:pPr rtl="0" fontAlgn="t">
                        <a:spcBef>
                          <a:spcPts val="0"/>
                        </a:spcBef>
                        <a:spcAft>
                          <a:spcPts val="0"/>
                        </a:spcAft>
                      </a:pPr>
                      <a:r>
                        <a:rPr lang="en-US" sz="1000" b="0" i="0" u="none" strike="noStrike" dirty="0">
                          <a:solidFill>
                            <a:srgbClr val="000000"/>
                          </a:solidFill>
                          <a:effectLst/>
                          <a:latin typeface="+mn-lt"/>
                        </a:rPr>
                        <a:t>Table 8.2</a:t>
                      </a: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4192685"/>
                  </a:ext>
                </a:extLst>
              </a:tr>
              <a:tr h="116504">
                <a:tc>
                  <a:txBody>
                    <a:bodyPr/>
                    <a:lstStyle/>
                    <a:p>
                      <a:pPr rtl="0" fontAlgn="t">
                        <a:spcBef>
                          <a:spcPts val="0"/>
                        </a:spcBef>
                        <a:spcAft>
                          <a:spcPts val="0"/>
                        </a:spcAft>
                      </a:pPr>
                      <a:r>
                        <a:rPr lang="en-US" sz="1000" b="0" i="0" u="none" strike="noStrike" dirty="0">
                          <a:solidFill>
                            <a:srgbClr val="000000"/>
                          </a:solidFill>
                          <a:effectLst/>
                          <a:latin typeface="+mn-lt"/>
                        </a:rPr>
                        <a:t>Table 8.3</a:t>
                      </a: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55181419"/>
                  </a:ext>
                </a:extLst>
              </a:tr>
            </a:tbl>
          </a:graphicData>
        </a:graphic>
      </p:graphicFrame>
      <p:graphicFrame>
        <p:nvGraphicFramePr>
          <p:cNvPr id="11" name="Table 10">
            <a:extLst>
              <a:ext uri="{FF2B5EF4-FFF2-40B4-BE49-F238E27FC236}">
                <a16:creationId xmlns:a16="http://schemas.microsoft.com/office/drawing/2014/main" id="{78415799-7D86-F8CB-0134-7FE1B28E6360}"/>
              </a:ext>
            </a:extLst>
          </p:cNvPr>
          <p:cNvGraphicFramePr>
            <a:graphicFrameLocks noGrp="1"/>
          </p:cNvGraphicFramePr>
          <p:nvPr>
            <p:extLst>
              <p:ext uri="{D42A27DB-BD31-4B8C-83A1-F6EECF244321}">
                <p14:modId xmlns:p14="http://schemas.microsoft.com/office/powerpoint/2010/main" val="3631122429"/>
              </p:ext>
            </p:extLst>
          </p:nvPr>
        </p:nvGraphicFramePr>
        <p:xfrm>
          <a:off x="6120438" y="1751035"/>
          <a:ext cx="2133600" cy="2968548"/>
        </p:xfrm>
        <a:graphic>
          <a:graphicData uri="http://schemas.openxmlformats.org/drawingml/2006/table">
            <a:tbl>
              <a:tblPr/>
              <a:tblGrid>
                <a:gridCol w="711231">
                  <a:extLst>
                    <a:ext uri="{9D8B030D-6E8A-4147-A177-3AD203B41FA5}">
                      <a16:colId xmlns:a16="http://schemas.microsoft.com/office/drawing/2014/main" val="3661836772"/>
                    </a:ext>
                  </a:extLst>
                </a:gridCol>
                <a:gridCol w="1422369">
                  <a:extLst>
                    <a:ext uri="{9D8B030D-6E8A-4147-A177-3AD203B41FA5}">
                      <a16:colId xmlns:a16="http://schemas.microsoft.com/office/drawing/2014/main" val="405454920"/>
                    </a:ext>
                  </a:extLst>
                </a:gridCol>
              </a:tblGrid>
              <a:tr h="260131">
                <a:tc>
                  <a:txBody>
                    <a:bodyPr/>
                    <a:lstStyle/>
                    <a:p>
                      <a:pPr rtl="0" fontAlgn="t">
                        <a:spcBef>
                          <a:spcPts val="0"/>
                        </a:spcBef>
                        <a:spcAft>
                          <a:spcPts val="0"/>
                        </a:spcAft>
                      </a:pPr>
                      <a:r>
                        <a:rPr lang="en-US" sz="1000" b="0" i="0" u="none" strike="noStrike" dirty="0">
                          <a:solidFill>
                            <a:srgbClr val="000000"/>
                          </a:solidFill>
                          <a:effectLst/>
                          <a:latin typeface="+mn-lt"/>
                        </a:rPr>
                        <a:t>Table 9.1</a:t>
                      </a: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65922747"/>
                  </a:ext>
                </a:extLst>
              </a:tr>
              <a:tr h="260131">
                <a:tc>
                  <a:txBody>
                    <a:bodyPr/>
                    <a:lstStyle/>
                    <a:p>
                      <a:pPr rtl="0" fontAlgn="t">
                        <a:spcBef>
                          <a:spcPts val="0"/>
                        </a:spcBef>
                        <a:spcAft>
                          <a:spcPts val="0"/>
                        </a:spcAft>
                      </a:pPr>
                      <a:r>
                        <a:rPr lang="en-US" sz="1000" b="0" i="0" u="none" strike="noStrike" dirty="0">
                          <a:solidFill>
                            <a:srgbClr val="000000"/>
                          </a:solidFill>
                          <a:effectLst/>
                          <a:latin typeface="+mn-lt"/>
                        </a:rPr>
                        <a:t>Table 9.2</a:t>
                      </a: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br>
                        <a:rPr lang="en-US" sz="1000">
                          <a:effectLst/>
                          <a:latin typeface="+mn-lt"/>
                        </a:rPr>
                      </a:b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7009544"/>
                  </a:ext>
                </a:extLst>
              </a:tr>
              <a:tr h="260131">
                <a:tc>
                  <a:txBody>
                    <a:bodyPr/>
                    <a:lstStyle/>
                    <a:p>
                      <a:pPr rtl="0" fontAlgn="t">
                        <a:spcBef>
                          <a:spcPts val="0"/>
                        </a:spcBef>
                        <a:spcAft>
                          <a:spcPts val="0"/>
                        </a:spcAft>
                      </a:pPr>
                      <a:r>
                        <a:rPr lang="en-US" sz="1000" b="0" i="0" u="none" strike="noStrike">
                          <a:solidFill>
                            <a:srgbClr val="000000"/>
                          </a:solidFill>
                          <a:effectLst/>
                          <a:latin typeface="+mn-lt"/>
                        </a:rPr>
                        <a:t>Table 9.3</a:t>
                      </a: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br>
                        <a:rPr lang="en-US" sz="1000">
                          <a:effectLst/>
                          <a:latin typeface="+mn-lt"/>
                        </a:rPr>
                      </a:br>
                      <a:endParaRPr lang="en-US" sz="100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9635564"/>
                  </a:ext>
                </a:extLst>
              </a:tr>
              <a:tr h="260131">
                <a:tc>
                  <a:txBody>
                    <a:bodyPr/>
                    <a:lstStyle/>
                    <a:p>
                      <a:pPr rtl="0" fontAlgn="t">
                        <a:spcBef>
                          <a:spcPts val="0"/>
                        </a:spcBef>
                        <a:spcAft>
                          <a:spcPts val="0"/>
                        </a:spcAft>
                      </a:pPr>
                      <a:r>
                        <a:rPr lang="en-US" sz="1000" b="0" i="0" u="none" strike="noStrike" dirty="0">
                          <a:solidFill>
                            <a:srgbClr val="000000"/>
                          </a:solidFill>
                          <a:effectLst/>
                          <a:latin typeface="+mn-lt"/>
                        </a:rPr>
                        <a:t>Table 9.4</a:t>
                      </a: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6572818"/>
                  </a:ext>
                </a:extLst>
              </a:tr>
              <a:tr h="260131">
                <a:tc>
                  <a:txBody>
                    <a:bodyPr/>
                    <a:lstStyle/>
                    <a:p>
                      <a:pPr rtl="0" fontAlgn="t">
                        <a:spcBef>
                          <a:spcPts val="0"/>
                        </a:spcBef>
                        <a:spcAft>
                          <a:spcPts val="0"/>
                        </a:spcAft>
                      </a:pPr>
                      <a:endParaRPr lang="en-US" sz="1000" dirty="0">
                        <a:effectLst/>
                        <a:latin typeface="+mn-lt"/>
                      </a:endParaRPr>
                    </a:p>
                    <a:p>
                      <a:pPr rtl="0" fontAlgn="t">
                        <a:spcBef>
                          <a:spcPts val="0"/>
                        </a:spcBef>
                        <a:spcAft>
                          <a:spcPts val="0"/>
                        </a:spcAft>
                      </a:pP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7636176"/>
                  </a:ext>
                </a:extLst>
              </a:tr>
              <a:tr h="260131">
                <a:tc>
                  <a:txBody>
                    <a:bodyPr/>
                    <a:lstStyle/>
                    <a:p>
                      <a:pPr rtl="0" fontAlgn="t">
                        <a:spcBef>
                          <a:spcPts val="0"/>
                        </a:spcBef>
                        <a:spcAft>
                          <a:spcPts val="0"/>
                        </a:spcAft>
                      </a:pPr>
                      <a:r>
                        <a:rPr lang="en-US" sz="1000" b="0" i="0" u="none" strike="noStrike" dirty="0">
                          <a:solidFill>
                            <a:srgbClr val="000000"/>
                          </a:solidFill>
                          <a:effectLst/>
                          <a:latin typeface="+mn-lt"/>
                        </a:rPr>
                        <a:t>Table 10.1</a:t>
                      </a: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6831955"/>
                  </a:ext>
                </a:extLst>
              </a:tr>
              <a:tr h="260131">
                <a:tc>
                  <a:txBody>
                    <a:bodyPr/>
                    <a:lstStyle/>
                    <a:p>
                      <a:pPr rtl="0" fontAlgn="t">
                        <a:spcBef>
                          <a:spcPts val="0"/>
                        </a:spcBef>
                        <a:spcAft>
                          <a:spcPts val="0"/>
                        </a:spcAft>
                      </a:pPr>
                      <a:r>
                        <a:rPr lang="en-US" sz="1000" b="0" i="0" u="none" strike="noStrike" dirty="0">
                          <a:solidFill>
                            <a:srgbClr val="000000"/>
                          </a:solidFill>
                          <a:effectLst/>
                          <a:latin typeface="+mn-lt"/>
                        </a:rPr>
                        <a:t>Table 10.2</a:t>
                      </a: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5926977"/>
                  </a:ext>
                </a:extLst>
              </a:tr>
              <a:tr h="260131">
                <a:tc>
                  <a:txBody>
                    <a:bodyPr/>
                    <a:lstStyle/>
                    <a:p>
                      <a:pPr rtl="0" fontAlgn="t">
                        <a:spcBef>
                          <a:spcPts val="0"/>
                        </a:spcBef>
                        <a:spcAft>
                          <a:spcPts val="0"/>
                        </a:spcAft>
                      </a:pPr>
                      <a:r>
                        <a:rPr lang="en-US" sz="1000" b="0" i="0" u="none" strike="noStrike" dirty="0">
                          <a:solidFill>
                            <a:srgbClr val="000000"/>
                          </a:solidFill>
                          <a:effectLst/>
                          <a:latin typeface="+mn-lt"/>
                        </a:rPr>
                        <a:t>Table 10.3</a:t>
                      </a: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6720188"/>
                  </a:ext>
                </a:extLst>
              </a:tr>
              <a:tr h="354948">
                <a:tc>
                  <a:txBody>
                    <a:bodyPr/>
                    <a:lstStyle/>
                    <a:p>
                      <a:pPr rtl="0" fontAlgn="t">
                        <a:spcBef>
                          <a:spcPts val="0"/>
                        </a:spcBef>
                        <a:spcAft>
                          <a:spcPts val="0"/>
                        </a:spcAft>
                      </a:pPr>
                      <a:r>
                        <a:rPr lang="en-US" sz="1000" b="0" i="0" u="none" strike="noStrike" dirty="0">
                          <a:solidFill>
                            <a:srgbClr val="000000"/>
                          </a:solidFill>
                          <a:effectLst/>
                          <a:latin typeface="+mn-lt"/>
                        </a:rPr>
                        <a:t>Table 10.4</a:t>
                      </a: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br>
                        <a:rPr lang="en-US" sz="1000" dirty="0">
                          <a:effectLst/>
                          <a:latin typeface="+mn-lt"/>
                        </a:rPr>
                      </a:br>
                      <a:endParaRPr lang="en-US" sz="1000" dirty="0">
                        <a:effectLst/>
                        <a:latin typeface="+mn-lt"/>
                      </a:endParaRPr>
                    </a:p>
                  </a:txBody>
                  <a:tcPr marL="10950" marR="10950" marT="10950" marB="109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81742869"/>
                  </a:ext>
                </a:extLst>
              </a:tr>
            </a:tbl>
          </a:graphicData>
        </a:graphic>
      </p:graphicFrame>
      <p:sp>
        <p:nvSpPr>
          <p:cNvPr id="12" name="TextBox 11">
            <a:extLst>
              <a:ext uri="{FF2B5EF4-FFF2-40B4-BE49-F238E27FC236}">
                <a16:creationId xmlns:a16="http://schemas.microsoft.com/office/drawing/2014/main" id="{B09210AD-4324-817A-D16C-858C70868DC8}"/>
              </a:ext>
            </a:extLst>
          </p:cNvPr>
          <p:cNvSpPr txBox="1"/>
          <p:nvPr/>
        </p:nvSpPr>
        <p:spPr>
          <a:xfrm>
            <a:off x="3230331" y="1200289"/>
            <a:ext cx="5578938" cy="369332"/>
          </a:xfrm>
          <a:prstGeom prst="rect">
            <a:avLst/>
          </a:prstGeom>
          <a:noFill/>
        </p:spPr>
        <p:txBody>
          <a:bodyPr wrap="square">
            <a:spAutoFit/>
          </a:bodyPr>
          <a:lstStyle/>
          <a:p>
            <a:r>
              <a:rPr lang="en-US" dirty="0"/>
              <a:t>Outline of a comprehensive sample project proposal.</a:t>
            </a:r>
          </a:p>
        </p:txBody>
      </p:sp>
    </p:spTree>
    <p:extLst>
      <p:ext uri="{BB962C8B-B14F-4D97-AF65-F5344CB8AC3E}">
        <p14:creationId xmlns:p14="http://schemas.microsoft.com/office/powerpoint/2010/main" val="426289955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EAEBE8B-F98E-16A0-8478-30E03B81B2FD}"/>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F55260F0-80C8-A205-74F0-1958DA074FC2}"/>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AA5E18B7-3EB7-6925-C2A4-7995395DC396}"/>
              </a:ext>
            </a:extLst>
          </p:cNvPr>
          <p:cNvSpPr>
            <a:spLocks noGrp="1"/>
          </p:cNvSpPr>
          <p:nvPr>
            <p:ph type="sldNum" sz="quarter" idx="12"/>
          </p:nvPr>
        </p:nvSpPr>
        <p:spPr/>
        <p:txBody>
          <a:bodyPr/>
          <a:lstStyle/>
          <a:p>
            <a:pPr>
              <a:defRPr/>
            </a:pPr>
            <a:fld id="{2842C21F-AE33-4746-B537-1CCBA51D5359}" type="slidenum">
              <a:rPr lang="en-US" smtClean="0"/>
              <a:pPr>
                <a:defRPr/>
              </a:pPr>
              <a:t>49</a:t>
            </a:fld>
            <a:endParaRPr lang="en-US"/>
          </a:p>
        </p:txBody>
      </p:sp>
      <p:sp>
        <p:nvSpPr>
          <p:cNvPr id="5" name="Title 1">
            <a:extLst>
              <a:ext uri="{FF2B5EF4-FFF2-40B4-BE49-F238E27FC236}">
                <a16:creationId xmlns:a16="http://schemas.microsoft.com/office/drawing/2014/main" id="{BC43B48D-2A42-0E83-B35D-0CE806DFE662}"/>
              </a:ext>
            </a:extLst>
          </p:cNvPr>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3600" kern="1200">
                <a:solidFill>
                  <a:schemeClr val="tx1"/>
                </a:solidFill>
                <a:latin typeface="+mj-lt"/>
                <a:ea typeface="MS PGothic" panose="020B0600070205080204" pitchFamily="34" charset="-128"/>
                <a:cs typeface="ＭＳ Ｐゴシック" charset="0"/>
              </a:defRPr>
            </a:lvl1pPr>
            <a:lvl2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rPr>
              <a:t>Project Report</a:t>
            </a:r>
            <a:endParaRPr kumimoji="0" lang="en-US" sz="36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endParaRPr>
          </a:p>
        </p:txBody>
      </p:sp>
      <p:sp>
        <p:nvSpPr>
          <p:cNvPr id="6" name="Content Placeholder 2">
            <a:extLst>
              <a:ext uri="{FF2B5EF4-FFF2-40B4-BE49-F238E27FC236}">
                <a16:creationId xmlns:a16="http://schemas.microsoft.com/office/drawing/2014/main" id="{1EC9CF6E-E1D9-2536-C410-503FEF61531C}"/>
              </a:ext>
            </a:extLst>
          </p:cNvPr>
          <p:cNvSpPr txBox="1">
            <a:spLocks/>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panose="020B0604020202020204" pitchFamily="34" charset="0"/>
              <a:buChar char="•"/>
              <a:defRPr sz="2800" kern="1200" baseline="0">
                <a:solidFill>
                  <a:schemeClr val="tx1"/>
                </a:solidFill>
                <a:latin typeface="Times New Roman" panose="02020603050405020304" pitchFamily="18" charset="0"/>
                <a:ea typeface="MS PGothic" panose="020B0600070205080204" pitchFamily="34" charset="-128"/>
                <a:cs typeface="ＭＳ Ｐゴシック" charset="0"/>
              </a:defRPr>
            </a:lvl1pPr>
            <a:lvl2pPr marL="742950" indent="-28575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j-lt"/>
                <a:ea typeface="MS PGothic" panose="020B0600070205080204" pitchFamily="34" charset="-128"/>
                <a:cs typeface="+mn-cs"/>
              </a:defRPr>
            </a:lvl2pPr>
            <a:lvl3pPr marL="1143000" indent="-228600" algn="l" defTabSz="457200" rtl="0" eaLnBrk="1" fontAlgn="base" hangingPunct="1">
              <a:spcBef>
                <a:spcPct val="20000"/>
              </a:spcBef>
              <a:spcAft>
                <a:spcPct val="0"/>
              </a:spcAft>
              <a:buFont typeface="Arial" panose="020B0604020202020204" pitchFamily="34" charset="0"/>
              <a:buChar char="•"/>
              <a:defRPr sz="2000" kern="1200" baseline="0">
                <a:solidFill>
                  <a:schemeClr val="tx1"/>
                </a:solidFill>
                <a:latin typeface="Times New Roman" panose="02020603050405020304" pitchFamily="18" charset="0"/>
                <a:ea typeface="MS PGothic" panose="020B0600070205080204" pitchFamily="34" charset="-128"/>
                <a:cs typeface="Times New Roman" panose="02020603050405020304" pitchFamily="18" charset="0"/>
              </a:defRPr>
            </a:lvl3pPr>
            <a:lvl4pPr marL="1600200" indent="-228600" algn="l" defTabSz="457200" rtl="0" eaLnBrk="1" fontAlgn="base" hangingPunct="1">
              <a:spcBef>
                <a:spcPct val="20000"/>
              </a:spcBef>
              <a:spcAft>
                <a:spcPct val="0"/>
              </a:spcAft>
              <a:buFont typeface="Arial" panose="020B0604020202020204" pitchFamily="34" charset="0"/>
              <a:buChar char="–"/>
              <a:defRPr sz="1800" kern="1200" baseline="0">
                <a:solidFill>
                  <a:schemeClr val="tx1"/>
                </a:solidFill>
                <a:latin typeface="Times New Roman" panose="02020603050405020304" pitchFamily="18" charset="0"/>
                <a:ea typeface="MS PGothic" panose="020B0600070205080204" pitchFamily="34" charset="-128"/>
                <a:cs typeface="+mn-cs"/>
              </a:defRPr>
            </a:lvl4pPr>
            <a:lvl5pPr marL="2057400" indent="-228600" algn="l" defTabSz="457200" rtl="0" eaLnBrk="1" fontAlgn="base" hangingPunct="1">
              <a:spcBef>
                <a:spcPct val="20000"/>
              </a:spcBef>
              <a:spcAft>
                <a:spcPct val="0"/>
              </a:spcAft>
              <a:buFont typeface="Arial" panose="020B0604020202020204" pitchFamily="34" charset="0"/>
              <a:buChar char="»"/>
              <a:defRPr sz="1800" kern="1200" baseline="0">
                <a:solidFill>
                  <a:schemeClr val="tx1"/>
                </a:solidFill>
                <a:latin typeface="Times New Roman" panose="02020603050405020304" pitchFamily="18" charset="0"/>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a:ln>
                  <a:noFill/>
                </a:ln>
                <a:solidFill>
                  <a:sysClr val="windowText" lastClr="000000"/>
                </a:solidFill>
                <a:effectLst/>
                <a:uLnTx/>
                <a:uFillTx/>
                <a:latin typeface="Times New Roman" panose="02020603050405020304" pitchFamily="18" charset="0"/>
                <a:ea typeface="MS PGothic" panose="020B0600070205080204" pitchFamily="34" charset="-128"/>
              </a:rPr>
              <a:t>The </a:t>
            </a:r>
            <a:r>
              <a:rPr kumimoji="0" lang="en-US" sz="2800" b="0" i="0" u="sng" strike="noStrike" kern="1200" cap="none" spc="0" normalizeH="0" baseline="0" noProof="0">
                <a:ln>
                  <a:noFill/>
                </a:ln>
                <a:solidFill>
                  <a:sysClr val="windowText" lastClr="000000"/>
                </a:solidFill>
                <a:effectLst/>
                <a:uLnTx/>
                <a:uFillTx/>
                <a:latin typeface="Times New Roman" panose="02020603050405020304" pitchFamily="18" charset="0"/>
                <a:ea typeface="MS PGothic" panose="020B0600070205080204" pitchFamily="34" charset="-128"/>
              </a:rPr>
              <a:t>surveyor</a:t>
            </a:r>
            <a:r>
              <a:rPr kumimoji="0" lang="en-US" sz="2800" b="0" i="0" u="none" strike="noStrike" kern="1200" cap="none" spc="0" normalizeH="0" baseline="0" noProof="0">
                <a:ln>
                  <a:noFill/>
                </a:ln>
                <a:solidFill>
                  <a:sysClr val="windowText" lastClr="000000"/>
                </a:solidFill>
                <a:effectLst/>
                <a:uLnTx/>
                <a:uFillTx/>
                <a:latin typeface="Times New Roman" panose="02020603050405020304" pitchFamily="18" charset="0"/>
                <a:ea typeface="MS PGothic" panose="020B0600070205080204" pitchFamily="34" charset="-128"/>
              </a:rPr>
              <a:t> must analyze the survey project carefully to verify adherence to the Standards as listed in these Tables. </a:t>
            </a:r>
          </a:p>
          <a:p>
            <a:pPr marL="342900" marR="0" lvl="0" indent="-34290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a:ln>
                  <a:noFill/>
                </a:ln>
                <a:solidFill>
                  <a:sysClr val="windowText" lastClr="000000"/>
                </a:solidFill>
                <a:effectLst/>
                <a:uLnTx/>
                <a:uFillTx/>
                <a:latin typeface="Times New Roman" panose="02020603050405020304" pitchFamily="18" charset="0"/>
                <a:ea typeface="MS PGothic" panose="020B0600070205080204" pitchFamily="34" charset="-128"/>
              </a:rPr>
              <a:t>Upon completion of the project analysis, the surveyor must write a Project Report which summarizes and discusses the results of the project. </a:t>
            </a:r>
          </a:p>
          <a:p>
            <a:pPr marL="342900" marR="0" lvl="0" indent="-34290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a:ln>
                  <a:noFill/>
                </a:ln>
                <a:solidFill>
                  <a:sysClr val="windowText" lastClr="000000"/>
                </a:solidFill>
                <a:effectLst/>
                <a:uLnTx/>
                <a:uFillTx/>
                <a:latin typeface="Times New Roman" panose="02020603050405020304" pitchFamily="18" charset="0"/>
                <a:ea typeface="MS PGothic" panose="020B0600070205080204" pitchFamily="34" charset="-128"/>
              </a:rPr>
              <a:t>The Project Report must contain a </a:t>
            </a:r>
            <a:r>
              <a:rPr kumimoji="0" lang="en-US" sz="2800" b="0" i="1" u="none" strike="noStrike" kern="1200" cap="none" spc="0" normalizeH="0" baseline="0" noProof="0">
                <a:ln>
                  <a:noFill/>
                </a:ln>
                <a:solidFill>
                  <a:sysClr val="windowText" lastClr="000000"/>
                </a:solidFill>
                <a:effectLst/>
                <a:uLnTx/>
                <a:uFillTx/>
                <a:latin typeface="Times New Roman" panose="02020603050405020304" pitchFamily="18" charset="0"/>
                <a:ea typeface="MS PGothic" panose="020B0600070205080204" pitchFamily="34" charset="-128"/>
              </a:rPr>
              <a:t>tabulation of the various Tables’ requirements</a:t>
            </a:r>
            <a:r>
              <a:rPr kumimoji="0" lang="en-US" sz="2800" b="0" i="0" u="none" strike="noStrike" kern="1200" cap="none" spc="0" normalizeH="0" baseline="0" noProof="0">
                <a:ln>
                  <a:noFill/>
                </a:ln>
                <a:solidFill>
                  <a:sysClr val="windowText" lastClr="000000"/>
                </a:solidFill>
                <a:effectLst/>
                <a:uLnTx/>
                <a:uFillTx/>
                <a:latin typeface="Times New Roman" panose="02020603050405020304" pitchFamily="18" charset="0"/>
                <a:ea typeface="MS PGothic" panose="020B0600070205080204" pitchFamily="34" charset="-128"/>
              </a:rPr>
              <a:t> which the surveyor will use to support a provisional classification. </a:t>
            </a:r>
          </a:p>
          <a:p>
            <a:pPr marL="742950" marR="0" lvl="1" indent="-2857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a:ln>
                  <a:noFill/>
                </a:ln>
                <a:solidFill>
                  <a:sysClr val="windowText" lastClr="000000"/>
                </a:solidFill>
                <a:effectLst/>
                <a:uLnTx/>
                <a:uFillTx/>
                <a:latin typeface="Times New Roman" panose="02020603050405020304"/>
                <a:ea typeface="MS PGothic" panose="020B0600070205080204" pitchFamily="34" charset="-128"/>
                <a:cs typeface="+mn-cs"/>
              </a:rPr>
              <a:t>NGS provides a Sample Project Report template for this purpose. </a:t>
            </a:r>
          </a:p>
          <a:p>
            <a:pPr marL="342900" marR="0" lvl="0" indent="-34290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endParaRPr>
          </a:p>
          <a:p>
            <a:pPr marL="342900" marR="0" lvl="0" indent="-34290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a:ln>
                <a:noFill/>
              </a:ln>
              <a:solidFill>
                <a:sysClr val="windowText" lastClr="000000"/>
              </a:solidFill>
              <a:effectLst/>
              <a:uLnTx/>
              <a:uFillTx/>
              <a:latin typeface="Times New Roman" panose="02020603050405020304" pitchFamily="18" charset="0"/>
              <a:ea typeface="MS PGothic" panose="020B0600070205080204" pitchFamily="34" charset="-128"/>
            </a:endParaRPr>
          </a:p>
          <a:p>
            <a:pPr marL="0" marR="0" lvl="0" indent="0" algn="l" defTabSz="457200" rtl="0" eaLnBrk="1" fontAlgn="base" latinLnBrk="0" hangingPunct="1">
              <a:lnSpc>
                <a:spcPct val="100000"/>
              </a:lnSpc>
              <a:spcBef>
                <a:spcPct val="20000"/>
              </a:spcBef>
              <a:spcAft>
                <a:spcPct val="0"/>
              </a:spcAft>
              <a:buClrTx/>
              <a:buSzTx/>
              <a:buFont typeface="Arial" panose="020B0604020202020204" pitchFamily="34" charset="0"/>
              <a:buNone/>
              <a:tabLst/>
              <a:defRPr/>
            </a:pPr>
            <a:br>
              <a:rPr kumimoji="0" lang="en-US" sz="2800" b="0" i="0" u="none" strike="noStrike" kern="1200" cap="none" spc="0" normalizeH="0" baseline="0" noProof="0">
                <a:ln>
                  <a:noFill/>
                </a:ln>
                <a:solidFill>
                  <a:sysClr val="windowText" lastClr="000000"/>
                </a:solidFill>
                <a:effectLst/>
                <a:uLnTx/>
                <a:uFillTx/>
                <a:latin typeface="Times New Roman" panose="02020603050405020304" pitchFamily="18" charset="0"/>
                <a:ea typeface="MS PGothic" panose="020B0600070205080204" pitchFamily="34" charset="-128"/>
              </a:rPr>
            </a:br>
            <a:endParaRPr kumimoji="0" lang="en-US" sz="28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S PGothic" panose="020B0600070205080204" pitchFamily="34" charset="-128"/>
            </a:endParaRPr>
          </a:p>
        </p:txBody>
      </p:sp>
    </p:spTree>
    <p:extLst>
      <p:ext uri="{BB962C8B-B14F-4D97-AF65-F5344CB8AC3E}">
        <p14:creationId xmlns:p14="http://schemas.microsoft.com/office/powerpoint/2010/main" val="150009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p:cNvSpPr>
            <a:spLocks noGrp="1"/>
          </p:cNvSpPr>
          <p:nvPr>
            <p:ph type="title"/>
          </p:nvPr>
        </p:nvSpPr>
        <p:spPr/>
        <p:txBody>
          <a:bodyPr/>
          <a:lstStyle/>
          <a:p>
            <a:r>
              <a:rPr lang="en-US" sz="4000" dirty="0"/>
              <a:t>What does this mean operationally?</a:t>
            </a:r>
          </a:p>
        </p:txBody>
      </p:sp>
      <p:sp>
        <p:nvSpPr>
          <p:cNvPr id="16" name="Content Placeholder 15"/>
          <p:cNvSpPr>
            <a:spLocks noGrp="1"/>
          </p:cNvSpPr>
          <p:nvPr>
            <p:ph idx="1"/>
          </p:nvPr>
        </p:nvSpPr>
        <p:spPr/>
        <p:txBody>
          <a:bodyPr/>
          <a:lstStyle/>
          <a:p>
            <a:pPr marL="514350" indent="-514350">
              <a:spcBef>
                <a:spcPct val="50000"/>
              </a:spcBef>
              <a:buFont typeface="+mj-lt"/>
              <a:buAutoNum type="arabicPeriod"/>
              <a:defRPr/>
            </a:pPr>
            <a:r>
              <a:rPr lang="en-US" sz="2800" b="1" dirty="0"/>
              <a:t>Plan your project</a:t>
            </a:r>
          </a:p>
          <a:p>
            <a:pPr marL="514350" indent="-514350">
              <a:spcBef>
                <a:spcPct val="50000"/>
              </a:spcBef>
              <a:buFont typeface="+mj-lt"/>
              <a:buAutoNum type="arabicPeriod"/>
              <a:defRPr/>
            </a:pPr>
            <a:endParaRPr lang="en-US" sz="2800" b="1" dirty="0"/>
          </a:p>
          <a:p>
            <a:pPr marL="514350" indent="-514350">
              <a:spcBef>
                <a:spcPct val="50000"/>
              </a:spcBef>
              <a:buFont typeface="+mj-lt"/>
              <a:buAutoNum type="arabicPeriod"/>
              <a:defRPr/>
            </a:pPr>
            <a:r>
              <a:rPr lang="en-US" sz="2800" b="1" dirty="0"/>
              <a:t>Collect data and metadata (photos and mark descriptions)</a:t>
            </a:r>
          </a:p>
          <a:p>
            <a:pPr marL="514350" indent="-514350">
              <a:spcBef>
                <a:spcPct val="50000"/>
              </a:spcBef>
              <a:buFont typeface="+mj-lt"/>
              <a:buAutoNum type="arabicPeriod"/>
              <a:defRPr/>
            </a:pPr>
            <a:endParaRPr lang="en-US" sz="2800" b="1" dirty="0"/>
          </a:p>
          <a:p>
            <a:pPr marL="514350" indent="-514350">
              <a:spcBef>
                <a:spcPct val="50000"/>
              </a:spcBef>
              <a:buFont typeface="+mj-lt"/>
              <a:buAutoNum type="arabicPeriod"/>
              <a:defRPr/>
            </a:pPr>
            <a:r>
              <a:rPr lang="en-US" sz="2800" b="1" dirty="0"/>
              <a:t>Process the data, locally</a:t>
            </a:r>
          </a:p>
          <a:p>
            <a:pPr marL="514350" indent="-514350">
              <a:spcBef>
                <a:spcPct val="50000"/>
              </a:spcBef>
              <a:buFont typeface="+mj-lt"/>
              <a:buAutoNum type="arabicPeriod"/>
              <a:defRPr/>
            </a:pPr>
            <a:r>
              <a:rPr lang="en-US" sz="2800" b="1" dirty="0"/>
              <a:t>Perform a network adjustment, locally</a:t>
            </a:r>
          </a:p>
          <a:p>
            <a:pPr marL="514350" indent="-514350">
              <a:spcBef>
                <a:spcPct val="50000"/>
              </a:spcBef>
              <a:buFont typeface="+mj-lt"/>
              <a:buAutoNum type="arabicPeriod"/>
              <a:defRPr/>
            </a:pPr>
            <a:r>
              <a:rPr lang="en-US" sz="2800" b="1" dirty="0"/>
              <a:t>Publish (if desired) via “bluebook”</a:t>
            </a:r>
          </a:p>
        </p:txBody>
      </p:sp>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967B6CB2-1AA5-4A2A-BD79-21D9C0F2F6AA}" type="slidenum">
              <a:rPr lang="en-US" smtClean="0"/>
              <a:pPr>
                <a:defRPr/>
              </a:pPr>
              <a:t>5</a:t>
            </a:fld>
            <a:endParaRPr lang="en-US"/>
          </a:p>
        </p:txBody>
      </p:sp>
      <p:sp>
        <p:nvSpPr>
          <p:cNvPr id="19" name="Footer Placeholder 18"/>
          <p:cNvSpPr>
            <a:spLocks noGrp="1"/>
          </p:cNvSpPr>
          <p:nvPr>
            <p:ph type="ftr" sz="quarter" idx="11"/>
          </p:nvPr>
        </p:nvSpPr>
        <p:spPr/>
        <p:txBody>
          <a:bodyPr/>
          <a:lstStyle/>
          <a:p>
            <a:pPr>
              <a:defRPr/>
            </a:pPr>
            <a:r>
              <a:rPr lang="en-US"/>
              <a:t>Submit Project to NGS</a:t>
            </a:r>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EAEBE8B-F98E-16A0-8478-30E03B81B2FD}"/>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F55260F0-80C8-A205-74F0-1958DA074FC2}"/>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AA5E18B7-3EB7-6925-C2A4-7995395DC396}"/>
              </a:ext>
            </a:extLst>
          </p:cNvPr>
          <p:cNvSpPr>
            <a:spLocks noGrp="1"/>
          </p:cNvSpPr>
          <p:nvPr>
            <p:ph type="sldNum" sz="quarter" idx="12"/>
          </p:nvPr>
        </p:nvSpPr>
        <p:spPr/>
        <p:txBody>
          <a:bodyPr/>
          <a:lstStyle/>
          <a:p>
            <a:pPr>
              <a:defRPr/>
            </a:pPr>
            <a:fld id="{2842C21F-AE33-4746-B537-1CCBA51D5359}" type="slidenum">
              <a:rPr lang="en-US" smtClean="0"/>
              <a:pPr>
                <a:defRPr/>
              </a:pPr>
              <a:t>50</a:t>
            </a:fld>
            <a:endParaRPr lang="en-US"/>
          </a:p>
        </p:txBody>
      </p:sp>
      <p:sp>
        <p:nvSpPr>
          <p:cNvPr id="5" name="Title 1">
            <a:extLst>
              <a:ext uri="{FF2B5EF4-FFF2-40B4-BE49-F238E27FC236}">
                <a16:creationId xmlns:a16="http://schemas.microsoft.com/office/drawing/2014/main" id="{38D41621-EACC-2280-03B0-83BEB306D96B}"/>
              </a:ext>
            </a:extLst>
          </p:cNvPr>
          <p:cNvSpPr txBox="1">
            <a:spLocks/>
          </p:cNvSpPr>
          <p:nvPr/>
        </p:nvSpPr>
        <p:spPr bwMode="auto">
          <a:xfrm>
            <a:off x="457200" y="430502"/>
            <a:ext cx="8229600" cy="837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3600" kern="1200">
                <a:solidFill>
                  <a:schemeClr val="tx1"/>
                </a:solidFill>
                <a:latin typeface="+mj-lt"/>
                <a:ea typeface="MS PGothic" panose="020B0600070205080204" pitchFamily="34" charset="-128"/>
                <a:cs typeface="ＭＳ Ｐゴシック" charset="0"/>
              </a:defRPr>
            </a:lvl1pPr>
            <a:lvl2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defTabSz="457200" rtl="0" eaLnBrk="1" fontAlgn="base" hangingPunct="1">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rPr>
              <a:t>Project Report</a:t>
            </a:r>
          </a:p>
        </p:txBody>
      </p:sp>
      <p:sp>
        <p:nvSpPr>
          <p:cNvPr id="6" name="Content Placeholder 2">
            <a:extLst>
              <a:ext uri="{FF2B5EF4-FFF2-40B4-BE49-F238E27FC236}">
                <a16:creationId xmlns:a16="http://schemas.microsoft.com/office/drawing/2014/main" id="{5BFAC361-D3E4-53D2-A61A-629FB6E4BD9D}"/>
              </a:ext>
            </a:extLst>
          </p:cNvPr>
          <p:cNvSpPr txBox="1">
            <a:spLocks/>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panose="020B0604020202020204" pitchFamily="34" charset="0"/>
              <a:buChar char="•"/>
              <a:defRPr sz="2800" kern="1200" baseline="0">
                <a:solidFill>
                  <a:schemeClr val="tx1"/>
                </a:solidFill>
                <a:latin typeface="Times New Roman" panose="02020603050405020304" pitchFamily="18" charset="0"/>
                <a:ea typeface="MS PGothic" panose="020B0600070205080204" pitchFamily="34" charset="-128"/>
                <a:cs typeface="ＭＳ Ｐゴシック" charset="0"/>
              </a:defRPr>
            </a:lvl1pPr>
            <a:lvl2pPr marL="742950" indent="-28575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j-lt"/>
                <a:ea typeface="MS PGothic" panose="020B0600070205080204" pitchFamily="34" charset="-128"/>
                <a:cs typeface="+mn-cs"/>
              </a:defRPr>
            </a:lvl2pPr>
            <a:lvl3pPr marL="1143000" indent="-228600" algn="l" defTabSz="457200" rtl="0" eaLnBrk="1" fontAlgn="base" hangingPunct="1">
              <a:spcBef>
                <a:spcPct val="20000"/>
              </a:spcBef>
              <a:spcAft>
                <a:spcPct val="0"/>
              </a:spcAft>
              <a:buFont typeface="Arial" panose="020B0604020202020204" pitchFamily="34" charset="0"/>
              <a:buChar char="•"/>
              <a:defRPr sz="2000" kern="1200" baseline="0">
                <a:solidFill>
                  <a:schemeClr val="tx1"/>
                </a:solidFill>
                <a:latin typeface="Times New Roman" panose="02020603050405020304" pitchFamily="18" charset="0"/>
                <a:ea typeface="MS PGothic" panose="020B0600070205080204" pitchFamily="34" charset="-128"/>
                <a:cs typeface="Times New Roman" panose="02020603050405020304" pitchFamily="18" charset="0"/>
              </a:defRPr>
            </a:lvl3pPr>
            <a:lvl4pPr marL="1600200" indent="-228600" algn="l" defTabSz="457200" rtl="0" eaLnBrk="1" fontAlgn="base" hangingPunct="1">
              <a:spcBef>
                <a:spcPct val="20000"/>
              </a:spcBef>
              <a:spcAft>
                <a:spcPct val="0"/>
              </a:spcAft>
              <a:buFont typeface="Arial" panose="020B0604020202020204" pitchFamily="34" charset="0"/>
              <a:buChar char="–"/>
              <a:defRPr sz="1800" kern="1200" baseline="0">
                <a:solidFill>
                  <a:schemeClr val="tx1"/>
                </a:solidFill>
                <a:latin typeface="Times New Roman" panose="02020603050405020304" pitchFamily="18" charset="0"/>
                <a:ea typeface="MS PGothic" panose="020B0600070205080204" pitchFamily="34" charset="-128"/>
                <a:cs typeface="+mn-cs"/>
              </a:defRPr>
            </a:lvl4pPr>
            <a:lvl5pPr marL="2057400" indent="-228600" algn="l" defTabSz="457200" rtl="0" eaLnBrk="1" fontAlgn="base" hangingPunct="1">
              <a:spcBef>
                <a:spcPct val="20000"/>
              </a:spcBef>
              <a:spcAft>
                <a:spcPct val="0"/>
              </a:spcAft>
              <a:buFont typeface="Arial" panose="020B0604020202020204" pitchFamily="34" charset="0"/>
              <a:buChar char="»"/>
              <a:defRPr sz="1800" kern="1200" baseline="0">
                <a:solidFill>
                  <a:schemeClr val="tx1"/>
                </a:solidFill>
                <a:latin typeface="Times New Roman" panose="02020603050405020304" pitchFamily="18" charset="0"/>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rPr>
              <a:t>The Project Report must discuss any pre-approvals that were requested in advance, what final impact these had on the project, and also discuss unexpected circumstances which may justify </a:t>
            </a:r>
            <a:r>
              <a:rPr kumimoji="0" lang="en-US" sz="2800" b="0" i="1"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rPr>
              <a:t>post-approval of additional variances</a:t>
            </a:r>
            <a:r>
              <a:rPr kumimoji="0" lang="en-US" sz="28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rPr>
              <a:t> from the Standards.</a:t>
            </a:r>
          </a:p>
          <a:p>
            <a:pPr marL="342900" marR="0" lvl="0" indent="-34290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a:ln>
                  <a:noFill/>
                </a:ln>
                <a:solidFill>
                  <a:sysClr val="windowText" lastClr="000000"/>
                </a:solidFill>
                <a:effectLst/>
                <a:uLnTx/>
                <a:uFillTx/>
                <a:latin typeface="Times New Roman" panose="02020603050405020304" pitchFamily="18" charset="0"/>
                <a:ea typeface="MS PGothic" panose="020B0600070205080204" pitchFamily="34" charset="-128"/>
              </a:rPr>
              <a:t>The Project Report will be used by the NGS acceptance personnel to efficiently determine whether the requirements for the intended classification have been achieved.</a:t>
            </a:r>
            <a:endParaRPr kumimoji="0" lang="en-US" sz="28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endParaRPr>
          </a:p>
          <a:p>
            <a:pPr marL="0" marR="0" lvl="0" indent="0" algn="l" defTabSz="457200" rtl="0" eaLnBrk="1" fontAlgn="base" latinLnBrk="0" hangingPunct="1">
              <a:lnSpc>
                <a:spcPct val="100000"/>
              </a:lnSpc>
              <a:spcBef>
                <a:spcPts val="0"/>
              </a:spcBef>
              <a:spcAft>
                <a:spcPts val="0"/>
              </a:spcAft>
              <a:buClrTx/>
              <a:buSzTx/>
              <a:buFont typeface="Arial" panose="020B0604020202020204" pitchFamily="34" charset="0"/>
              <a:buNone/>
              <a:tabLst/>
              <a:defRPr/>
            </a:pPr>
            <a:endParaRPr kumimoji="0" lang="en-US" sz="2000" b="0"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endParaRPr>
          </a:p>
        </p:txBody>
      </p:sp>
    </p:spTree>
    <p:extLst>
      <p:ext uri="{BB962C8B-B14F-4D97-AF65-F5344CB8AC3E}">
        <p14:creationId xmlns:p14="http://schemas.microsoft.com/office/powerpoint/2010/main" val="5239843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78C07BC-BDDF-D354-AC13-EE3DF0236478}"/>
              </a:ext>
            </a:extLst>
          </p:cNvPr>
          <p:cNvSpPr>
            <a:spLocks noGrp="1"/>
          </p:cNvSpPr>
          <p:nvPr>
            <p:ph type="title"/>
          </p:nvPr>
        </p:nvSpPr>
        <p:spPr>
          <a:xfrm>
            <a:off x="457200" y="540328"/>
            <a:ext cx="8229600" cy="639763"/>
          </a:xfrm>
        </p:spPr>
        <p:txBody>
          <a:bodyPr/>
          <a:lstStyle/>
          <a:p>
            <a:pPr algn="ctr"/>
            <a:r>
              <a:rPr kumimoji="0" lang="en-US" sz="3600" b="0" i="0" u="none" strike="noStrike" kern="1200" cap="none" spc="0" normalizeH="0" baseline="0" noProof="0" dirty="0">
                <a:ln>
                  <a:noFill/>
                </a:ln>
                <a:solidFill>
                  <a:sysClr val="windowText" lastClr="000000"/>
                </a:solidFill>
                <a:effectLst/>
                <a:uLnTx/>
                <a:uFillTx/>
                <a:latin typeface="Times New Roman" panose="02020603050405020304"/>
                <a:ea typeface="MS PGothic" panose="020B0600070205080204" pitchFamily="34" charset="-128"/>
              </a:rPr>
              <a:t>Project Report</a:t>
            </a:r>
            <a:endParaRPr lang="en-US" sz="3600" dirty="0"/>
          </a:p>
        </p:txBody>
      </p:sp>
      <p:sp>
        <p:nvSpPr>
          <p:cNvPr id="2" name="Date Placeholder 1">
            <a:extLst>
              <a:ext uri="{FF2B5EF4-FFF2-40B4-BE49-F238E27FC236}">
                <a16:creationId xmlns:a16="http://schemas.microsoft.com/office/drawing/2014/main" id="{902D1FD9-7659-06FF-4F2D-37A3987C1FA3}"/>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67FAE198-7240-D3B1-8A4C-AB1B92D49E15}"/>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7385A88B-C3BE-63A3-CF92-76429A16CDEA}"/>
              </a:ext>
            </a:extLst>
          </p:cNvPr>
          <p:cNvSpPr>
            <a:spLocks noGrp="1"/>
          </p:cNvSpPr>
          <p:nvPr>
            <p:ph type="sldNum" sz="quarter" idx="12"/>
          </p:nvPr>
        </p:nvSpPr>
        <p:spPr/>
        <p:txBody>
          <a:bodyPr/>
          <a:lstStyle/>
          <a:p>
            <a:pPr>
              <a:defRPr/>
            </a:pPr>
            <a:fld id="{2842C21F-AE33-4746-B537-1CCBA51D5359}" type="slidenum">
              <a:rPr lang="en-US" smtClean="0"/>
              <a:pPr>
                <a:defRPr/>
              </a:pPr>
              <a:t>51</a:t>
            </a:fld>
            <a:endParaRPr lang="en-US"/>
          </a:p>
        </p:txBody>
      </p:sp>
      <p:sp>
        <p:nvSpPr>
          <p:cNvPr id="7" name="TextBox 6">
            <a:extLst>
              <a:ext uri="{FF2B5EF4-FFF2-40B4-BE49-F238E27FC236}">
                <a16:creationId xmlns:a16="http://schemas.microsoft.com/office/drawing/2014/main" id="{5FFDDBC6-D4DF-6B78-FBB0-5CBD2CA69435}"/>
              </a:ext>
            </a:extLst>
          </p:cNvPr>
          <p:cNvSpPr txBox="1"/>
          <p:nvPr/>
        </p:nvSpPr>
        <p:spPr>
          <a:xfrm>
            <a:off x="1588077" y="1636466"/>
            <a:ext cx="6116782" cy="3970318"/>
          </a:xfrm>
          <a:prstGeom prst="rect">
            <a:avLst/>
          </a:prstGeom>
          <a:noFill/>
        </p:spPr>
        <p:txBody>
          <a:bodyPr wrap="square">
            <a:spAutoFit/>
          </a:bodyPr>
          <a:lstStyle/>
          <a:p>
            <a:r>
              <a:rPr lang="en-US" sz="1200" b="1" dirty="0">
                <a:latin typeface="Courier New" panose="02070309020205020404" pitchFamily="49" charset="0"/>
                <a:cs typeface="Courier New" panose="02070309020205020404" pitchFamily="49" charset="0"/>
              </a:rPr>
              <a:t>CONTENTS..................................................PAGE</a:t>
            </a:r>
          </a:p>
          <a:p>
            <a:endParaRPr lang="en-US" sz="1200" dirty="0">
              <a:latin typeface="Courier New" panose="02070309020205020404" pitchFamily="49" charset="0"/>
              <a:cs typeface="Courier New" panose="02070309020205020404" pitchFamily="49" charset="0"/>
            </a:endParaRPr>
          </a:p>
          <a:p>
            <a:r>
              <a:rPr lang="en-US" sz="1200" dirty="0">
                <a:latin typeface="Courier New" panose="02070309020205020404" pitchFamily="49" charset="0"/>
                <a:cs typeface="Courier New" panose="02070309020205020404" pitchFamily="49" charset="0"/>
              </a:rPr>
              <a:t>1 INTRODUCTION ...........................................</a:t>
            </a:r>
          </a:p>
          <a:p>
            <a:r>
              <a:rPr lang="en-US" sz="1200" dirty="0">
                <a:latin typeface="Courier New" panose="02070309020205020404" pitchFamily="49" charset="0"/>
                <a:cs typeface="Courier New" panose="02070309020205020404" pitchFamily="49" charset="0"/>
              </a:rPr>
              <a:t>2 PROJECT ATTRIBUTES .....................................</a:t>
            </a:r>
          </a:p>
          <a:p>
            <a:pPr lvl="1"/>
            <a:r>
              <a:rPr lang="en-US" sz="1200" dirty="0">
                <a:latin typeface="Courier New" panose="02070309020205020404" pitchFamily="49" charset="0"/>
                <a:cs typeface="Courier New" panose="02070309020205020404" pitchFamily="49" charset="0"/>
              </a:rPr>
              <a:t>2.1 AGENCY AND PURPOSE ..............................</a:t>
            </a:r>
          </a:p>
          <a:p>
            <a:pPr lvl="1"/>
            <a:r>
              <a:rPr lang="en-US" sz="1200" dirty="0">
                <a:latin typeface="Courier New" panose="02070309020205020404" pitchFamily="49" charset="0"/>
                <a:cs typeface="Courier New" panose="02070309020205020404" pitchFamily="49" charset="0"/>
              </a:rPr>
              <a:t>2.2 PROJECT CHRONOLOGY AND FIELD WORK ...............</a:t>
            </a:r>
          </a:p>
          <a:p>
            <a:r>
              <a:rPr lang="en-US" sz="1200" dirty="0">
                <a:latin typeface="Courier New" panose="02070309020205020404" pitchFamily="49" charset="0"/>
                <a:cs typeface="Courier New" panose="02070309020205020404" pitchFamily="49" charset="0"/>
              </a:rPr>
              <a:t>3 LOCATION ...............................................</a:t>
            </a:r>
          </a:p>
          <a:p>
            <a:r>
              <a:rPr lang="en-US" sz="1200" dirty="0">
                <a:latin typeface="Courier New" panose="02070309020205020404" pitchFamily="49" charset="0"/>
                <a:cs typeface="Courier New" panose="02070309020205020404" pitchFamily="49" charset="0"/>
              </a:rPr>
              <a:t>4 PROJECT SPECIFICATIONS .................................</a:t>
            </a:r>
          </a:p>
          <a:p>
            <a:pPr lvl="1"/>
            <a:r>
              <a:rPr lang="en-US" sz="1200" dirty="0">
                <a:latin typeface="Courier New" panose="02070309020205020404" pitchFamily="49" charset="0"/>
                <a:cs typeface="Courier New" panose="02070309020205020404" pitchFamily="49" charset="0"/>
              </a:rPr>
              <a:t>4.1 ACCURACY STANDARDS2..............................</a:t>
            </a:r>
          </a:p>
          <a:p>
            <a:pPr lvl="1"/>
            <a:r>
              <a:rPr lang="en-US" sz="1200" dirty="0">
                <a:latin typeface="Courier New" panose="02070309020205020404" pitchFamily="49" charset="0"/>
                <a:cs typeface="Courier New" panose="02070309020205020404" pitchFamily="49" charset="0"/>
              </a:rPr>
              <a:t>4.2 PLANNING ........................................</a:t>
            </a:r>
          </a:p>
          <a:p>
            <a:pPr lvl="1"/>
            <a:r>
              <a:rPr lang="en-US" sz="1200" dirty="0">
                <a:latin typeface="Courier New" panose="02070309020205020404" pitchFamily="49" charset="0"/>
                <a:cs typeface="Courier New" panose="02070309020205020404" pitchFamily="49" charset="0"/>
              </a:rPr>
              <a:t>4.3 FIELDWORK .......................................</a:t>
            </a:r>
          </a:p>
          <a:p>
            <a:pPr lvl="1"/>
            <a:r>
              <a:rPr lang="en-US" sz="1200" dirty="0">
                <a:latin typeface="Courier New" panose="02070309020205020404" pitchFamily="49" charset="0"/>
                <a:cs typeface="Courier New" panose="02070309020205020404" pitchFamily="49" charset="0"/>
              </a:rPr>
              <a:t>4.4 VECTOR PROCESSING ...............................</a:t>
            </a:r>
          </a:p>
          <a:p>
            <a:r>
              <a:rPr lang="en-US" sz="1200" dirty="0">
                <a:latin typeface="Courier New" panose="02070309020205020404" pitchFamily="49" charset="0"/>
                <a:cs typeface="Courier New" panose="02070309020205020404" pitchFamily="49" charset="0"/>
              </a:rPr>
              <a:t>5 CONDITIONS AFFECTING PROGRESS ..........................</a:t>
            </a:r>
          </a:p>
          <a:p>
            <a:pPr lvl="1"/>
            <a:r>
              <a:rPr lang="en-US" sz="1200" dirty="0">
                <a:latin typeface="Courier New" panose="02070309020205020404" pitchFamily="49" charset="0"/>
                <a:cs typeface="Courier New" panose="02070309020205020404" pitchFamily="49" charset="0"/>
              </a:rPr>
              <a:t>5.1 WEATHER .........................................</a:t>
            </a:r>
          </a:p>
          <a:p>
            <a:pPr lvl="1"/>
            <a:r>
              <a:rPr lang="en-US" sz="1200" dirty="0">
                <a:latin typeface="Courier New" panose="02070309020205020404" pitchFamily="49" charset="0"/>
                <a:cs typeface="Courier New" panose="02070309020205020404" pitchFamily="49" charset="0"/>
              </a:rPr>
              <a:t>5.2 INSTRUMENTATION FAILURES ........................</a:t>
            </a:r>
          </a:p>
          <a:p>
            <a:pPr lvl="1"/>
            <a:r>
              <a:rPr lang="en-US" sz="1200" dirty="0">
                <a:latin typeface="Courier New" panose="02070309020205020404" pitchFamily="49" charset="0"/>
                <a:cs typeface="Courier New" panose="02070309020205020404" pitchFamily="49" charset="0"/>
              </a:rPr>
              <a:t>5.3 DEVIATIONS FROM INSTRUCTIONS ....................</a:t>
            </a:r>
          </a:p>
          <a:p>
            <a:r>
              <a:rPr lang="en-US" sz="1200" dirty="0">
                <a:latin typeface="Courier New" panose="02070309020205020404" pitchFamily="49" charset="0"/>
                <a:cs typeface="Courier New" panose="02070309020205020404" pitchFamily="49" charset="0"/>
              </a:rPr>
              <a:t>6 CORS AND CORS ACCURACIES................................</a:t>
            </a:r>
          </a:p>
          <a:p>
            <a:r>
              <a:rPr lang="en-US" sz="1200" dirty="0">
                <a:latin typeface="Courier New" panose="02070309020205020404" pitchFamily="49" charset="0"/>
                <a:cs typeface="Courier New" panose="02070309020205020404" pitchFamily="49" charset="0"/>
              </a:rPr>
              <a:t>7 INSTRUMENTATION.........................................</a:t>
            </a:r>
          </a:p>
          <a:p>
            <a:r>
              <a:rPr lang="en-US" sz="1200" dirty="0">
                <a:latin typeface="Courier New" panose="02070309020205020404" pitchFamily="49" charset="0"/>
                <a:cs typeface="Courier New" panose="02070309020205020404" pitchFamily="49" charset="0"/>
              </a:rPr>
              <a:t>8 DATA PROCESSING.........................................</a:t>
            </a:r>
          </a:p>
          <a:p>
            <a:pPr lvl="1"/>
            <a:r>
              <a:rPr lang="en-US" sz="1200" dirty="0">
                <a:latin typeface="Courier New" panose="02070309020205020404" pitchFamily="49" charset="0"/>
                <a:cs typeface="Courier New" panose="02070309020205020404" pitchFamily="49" charset="0"/>
              </a:rPr>
              <a:t>8.1 SOFTWARE USED ...................................</a:t>
            </a:r>
          </a:p>
          <a:p>
            <a:pPr lvl="1"/>
            <a:r>
              <a:rPr lang="en-US" sz="1200" dirty="0">
                <a:latin typeface="Courier New" panose="02070309020205020404" pitchFamily="49" charset="0"/>
                <a:cs typeface="Courier New" panose="02070309020205020404" pitchFamily="49" charset="0"/>
              </a:rPr>
              <a:t>8.2 VECTOR PROCESSING AND ANALYSIS ..................</a:t>
            </a:r>
          </a:p>
        </p:txBody>
      </p:sp>
      <p:sp>
        <p:nvSpPr>
          <p:cNvPr id="8" name="TextBox 7">
            <a:extLst>
              <a:ext uri="{FF2B5EF4-FFF2-40B4-BE49-F238E27FC236}">
                <a16:creationId xmlns:a16="http://schemas.microsoft.com/office/drawing/2014/main" id="{78494287-5207-4F17-E7B9-3EA1588416F2}"/>
              </a:ext>
            </a:extLst>
          </p:cNvPr>
          <p:cNvSpPr txBox="1"/>
          <p:nvPr/>
        </p:nvSpPr>
        <p:spPr>
          <a:xfrm>
            <a:off x="1839191" y="1089905"/>
            <a:ext cx="5614555" cy="369332"/>
          </a:xfrm>
          <a:prstGeom prst="rect">
            <a:avLst/>
          </a:prstGeom>
          <a:noFill/>
        </p:spPr>
        <p:txBody>
          <a:bodyPr wrap="square">
            <a:spAutoFit/>
          </a:bodyPr>
          <a:lstStyle/>
          <a:p>
            <a:r>
              <a:rPr lang="en-US" dirty="0"/>
              <a:t>Outline of a comprehensive sample project report.</a:t>
            </a:r>
          </a:p>
        </p:txBody>
      </p:sp>
    </p:spTree>
    <p:extLst>
      <p:ext uri="{BB962C8B-B14F-4D97-AF65-F5344CB8AC3E}">
        <p14:creationId xmlns:p14="http://schemas.microsoft.com/office/powerpoint/2010/main" val="124824692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02D1FD9-7659-06FF-4F2D-37A3987C1FA3}"/>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67FAE198-7240-D3B1-8A4C-AB1B92D49E15}"/>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7385A88B-C3BE-63A3-CF92-76429A16CDEA}"/>
              </a:ext>
            </a:extLst>
          </p:cNvPr>
          <p:cNvSpPr>
            <a:spLocks noGrp="1"/>
          </p:cNvSpPr>
          <p:nvPr>
            <p:ph type="sldNum" sz="quarter" idx="12"/>
          </p:nvPr>
        </p:nvSpPr>
        <p:spPr/>
        <p:txBody>
          <a:bodyPr/>
          <a:lstStyle/>
          <a:p>
            <a:pPr>
              <a:defRPr/>
            </a:pPr>
            <a:fld id="{2842C21F-AE33-4746-B537-1CCBA51D5359}" type="slidenum">
              <a:rPr lang="en-US" smtClean="0"/>
              <a:pPr>
                <a:defRPr/>
              </a:pPr>
              <a:t>52</a:t>
            </a:fld>
            <a:endParaRPr lang="en-US"/>
          </a:p>
        </p:txBody>
      </p:sp>
      <p:sp>
        <p:nvSpPr>
          <p:cNvPr id="10" name="Title 4">
            <a:extLst>
              <a:ext uri="{FF2B5EF4-FFF2-40B4-BE49-F238E27FC236}">
                <a16:creationId xmlns:a16="http://schemas.microsoft.com/office/drawing/2014/main" id="{8D23A519-4A5A-561A-4BB4-70907DA96528}"/>
              </a:ext>
            </a:extLst>
          </p:cNvPr>
          <p:cNvSpPr txBox="1">
            <a:spLocks/>
          </p:cNvSpPr>
          <p:nvPr/>
        </p:nvSpPr>
        <p:spPr bwMode="auto">
          <a:xfrm>
            <a:off x="457200" y="540328"/>
            <a:ext cx="8229600" cy="6397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4400" kern="1200">
                <a:solidFill>
                  <a:schemeClr val="tx1"/>
                </a:solidFill>
                <a:latin typeface="+mj-lt"/>
                <a:ea typeface="+mj-ea"/>
                <a:cs typeface="+mj-cs"/>
              </a:defRPr>
            </a:lvl1pPr>
            <a:lvl2pPr algn="l" rtl="0" fontAlgn="base">
              <a:spcBef>
                <a:spcPct val="0"/>
              </a:spcBef>
              <a:spcAft>
                <a:spcPct val="0"/>
              </a:spcAft>
              <a:defRPr sz="4400">
                <a:solidFill>
                  <a:schemeClr val="tx1"/>
                </a:solidFill>
                <a:latin typeface="Calibri" pitchFamily="34" charset="0"/>
              </a:defRPr>
            </a:lvl2pPr>
            <a:lvl3pPr algn="l" rtl="0" fontAlgn="base">
              <a:spcBef>
                <a:spcPct val="0"/>
              </a:spcBef>
              <a:spcAft>
                <a:spcPct val="0"/>
              </a:spcAft>
              <a:defRPr sz="4400">
                <a:solidFill>
                  <a:schemeClr val="tx1"/>
                </a:solidFill>
                <a:latin typeface="Calibri" pitchFamily="34" charset="0"/>
              </a:defRPr>
            </a:lvl3pPr>
            <a:lvl4pPr algn="l" rtl="0" fontAlgn="base">
              <a:spcBef>
                <a:spcPct val="0"/>
              </a:spcBef>
              <a:spcAft>
                <a:spcPct val="0"/>
              </a:spcAft>
              <a:defRPr sz="4400">
                <a:solidFill>
                  <a:schemeClr val="tx1"/>
                </a:solidFill>
                <a:latin typeface="Calibri" pitchFamily="34" charset="0"/>
              </a:defRPr>
            </a:lvl4pPr>
            <a:lvl5pPr algn="l" rtl="0" fontAlgn="base">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ctr"/>
            <a:r>
              <a:rPr lang="en-US" sz="3600">
                <a:solidFill>
                  <a:sysClr val="windowText" lastClr="000000"/>
                </a:solidFill>
                <a:latin typeface="Times New Roman" panose="02020603050405020304"/>
                <a:ea typeface="MS PGothic" panose="020B0600070205080204" pitchFamily="34" charset="-128"/>
              </a:rPr>
              <a:t>Project Report</a:t>
            </a:r>
            <a:endParaRPr lang="en-US" sz="3600" dirty="0"/>
          </a:p>
        </p:txBody>
      </p:sp>
      <p:sp>
        <p:nvSpPr>
          <p:cNvPr id="11" name="TextBox 10">
            <a:extLst>
              <a:ext uri="{FF2B5EF4-FFF2-40B4-BE49-F238E27FC236}">
                <a16:creationId xmlns:a16="http://schemas.microsoft.com/office/drawing/2014/main" id="{D7B9EB5D-B879-3431-4BA1-50DE1BE01A4E}"/>
              </a:ext>
            </a:extLst>
          </p:cNvPr>
          <p:cNvSpPr txBox="1"/>
          <p:nvPr/>
        </p:nvSpPr>
        <p:spPr>
          <a:xfrm>
            <a:off x="1839191" y="1089905"/>
            <a:ext cx="5614555" cy="369332"/>
          </a:xfrm>
          <a:prstGeom prst="rect">
            <a:avLst/>
          </a:prstGeom>
          <a:noFill/>
        </p:spPr>
        <p:txBody>
          <a:bodyPr wrap="square">
            <a:spAutoFit/>
          </a:bodyPr>
          <a:lstStyle/>
          <a:p>
            <a:r>
              <a:rPr lang="en-US" dirty="0"/>
              <a:t>Outline of a comprehensive sample project report.</a:t>
            </a:r>
          </a:p>
        </p:txBody>
      </p:sp>
      <p:sp>
        <p:nvSpPr>
          <p:cNvPr id="12" name="TextBox 11">
            <a:extLst>
              <a:ext uri="{FF2B5EF4-FFF2-40B4-BE49-F238E27FC236}">
                <a16:creationId xmlns:a16="http://schemas.microsoft.com/office/drawing/2014/main" id="{66F823D9-C810-3ABA-17B4-B7099F06B5C7}"/>
              </a:ext>
            </a:extLst>
          </p:cNvPr>
          <p:cNvSpPr txBox="1"/>
          <p:nvPr/>
        </p:nvSpPr>
        <p:spPr>
          <a:xfrm>
            <a:off x="1589811" y="1639384"/>
            <a:ext cx="7107382" cy="3200876"/>
          </a:xfrm>
          <a:prstGeom prst="rect">
            <a:avLst/>
          </a:prstGeom>
          <a:noFill/>
        </p:spPr>
        <p:txBody>
          <a:bodyPr wrap="square">
            <a:spAutoFit/>
          </a:bodyPr>
          <a:lstStyle/>
          <a:p>
            <a:r>
              <a:rPr lang="en-US" sz="1200" b="1" dirty="0">
                <a:latin typeface="Courier New" panose="02070309020205020404" pitchFamily="49" charset="0"/>
                <a:cs typeface="Courier New" panose="02070309020205020404" pitchFamily="49" charset="0"/>
              </a:rPr>
              <a:t>CONTENTS..................................................PAGE</a:t>
            </a:r>
          </a:p>
          <a:p>
            <a:endParaRPr lang="en-US" sz="1200" dirty="0">
              <a:latin typeface="Courier New" panose="02070309020205020404" pitchFamily="49" charset="0"/>
              <a:cs typeface="Courier New" panose="02070309020205020404" pitchFamily="49" charset="0"/>
            </a:endParaRPr>
          </a:p>
          <a:p>
            <a:r>
              <a:rPr lang="en-US" sz="1200" dirty="0">
                <a:latin typeface="Courier New" panose="02070309020205020404" pitchFamily="49" charset="0"/>
                <a:cs typeface="Courier New" panose="02070309020205020404" pitchFamily="49" charset="0"/>
              </a:rPr>
              <a:t>9 NETWORK ADJUSTMENT .....................................</a:t>
            </a:r>
          </a:p>
          <a:p>
            <a:pPr lvl="1"/>
            <a:r>
              <a:rPr lang="en-US" sz="1200" dirty="0">
                <a:latin typeface="Courier New" panose="02070309020205020404" pitchFamily="49" charset="0"/>
                <a:cs typeface="Courier New" panose="02070309020205020404" pitchFamily="49" charset="0"/>
              </a:rPr>
              <a:t>9.1 MINIMUM CONSTRAINED HORIZONTAL ADJUSTMENT .......</a:t>
            </a:r>
          </a:p>
          <a:p>
            <a:pPr lvl="1"/>
            <a:r>
              <a:rPr lang="en-US" sz="1200" dirty="0">
                <a:latin typeface="Courier New" panose="02070309020205020404" pitchFamily="49" charset="0"/>
                <a:cs typeface="Courier New" panose="02070309020205020404" pitchFamily="49" charset="0"/>
              </a:rPr>
              <a:t>9.2 CONSTRAINED HORIZONTAL ADJUSTMENT ...............</a:t>
            </a:r>
          </a:p>
          <a:p>
            <a:pPr lvl="1"/>
            <a:r>
              <a:rPr lang="en-US" sz="1200" dirty="0">
                <a:latin typeface="Courier New" panose="02070309020205020404" pitchFamily="49" charset="0"/>
                <a:cs typeface="Courier New" panose="02070309020205020404" pitchFamily="49" charset="0"/>
              </a:rPr>
              <a:t>9.3 MINIMUM CONSTRAINED VERTICAL ADJUSTMENT .........</a:t>
            </a:r>
          </a:p>
          <a:p>
            <a:pPr lvl="1"/>
            <a:r>
              <a:rPr lang="en-US" sz="1200" dirty="0">
                <a:latin typeface="Courier New" panose="02070309020205020404" pitchFamily="49" charset="0"/>
                <a:cs typeface="Courier New" panose="02070309020205020404" pitchFamily="49" charset="0"/>
              </a:rPr>
              <a:t>9.4 CONSTRAINED VERTICAL ADJUSTMENT .................</a:t>
            </a:r>
          </a:p>
          <a:p>
            <a:r>
              <a:rPr lang="en-US" sz="1200" dirty="0">
                <a:latin typeface="Courier New" panose="02070309020205020404" pitchFamily="49" charset="0"/>
                <a:cs typeface="Courier New" panose="02070309020205020404" pitchFamily="49" charset="0"/>
              </a:rPr>
              <a:t>10 COMMENTS AND RECOMMENDATIONS ..........................</a:t>
            </a:r>
          </a:p>
          <a:p>
            <a:r>
              <a:rPr lang="en-US" sz="1200" dirty="0">
                <a:latin typeface="Courier New" panose="02070309020205020404" pitchFamily="49" charset="0"/>
                <a:cs typeface="Courier New" panose="02070309020205020404" pitchFamily="49" charset="0"/>
              </a:rPr>
              <a:t>11 SUPPORTING DOCUMENTATION ..............................</a:t>
            </a:r>
          </a:p>
          <a:p>
            <a:r>
              <a:rPr lang="en-US" sz="1200" dirty="0">
                <a:latin typeface="Courier New" panose="02070309020205020404" pitchFamily="49" charset="0"/>
                <a:cs typeface="Courier New" panose="02070309020205020404" pitchFamily="49" charset="0"/>
              </a:rPr>
              <a:t>12 CERTIFICATION .........................................</a:t>
            </a:r>
          </a:p>
          <a:p>
            <a:r>
              <a:rPr lang="en-US" sz="1200" dirty="0">
                <a:latin typeface="Courier New" panose="02070309020205020404" pitchFamily="49" charset="0"/>
                <a:cs typeface="Courier New" panose="02070309020205020404" pitchFamily="49" charset="0"/>
              </a:rPr>
              <a:t>APPENDIX A – CORS ACCURACIES .............................</a:t>
            </a:r>
          </a:p>
          <a:p>
            <a:r>
              <a:rPr lang="en-US" sz="1200" dirty="0">
                <a:latin typeface="Courier New" panose="02070309020205020404" pitchFamily="49" charset="0"/>
                <a:cs typeface="Courier New" panose="02070309020205020404" pitchFamily="49" charset="0"/>
              </a:rPr>
              <a:t>APPENDIX B – MARK OBSERVATIONS BY SESSION ................</a:t>
            </a:r>
          </a:p>
          <a:p>
            <a:pPr lvl="1"/>
            <a:r>
              <a:rPr lang="en-US" sz="1200" dirty="0">
                <a:latin typeface="Courier New" panose="02070309020205020404" pitchFamily="49" charset="0"/>
                <a:cs typeface="Courier New" panose="02070309020205020404" pitchFamily="49" charset="0"/>
              </a:rPr>
              <a:t>TABLE 1 .............................................</a:t>
            </a:r>
          </a:p>
          <a:p>
            <a:r>
              <a:rPr lang="en-US" sz="1200" dirty="0">
                <a:latin typeface="Courier New" panose="02070309020205020404" pitchFamily="49" charset="0"/>
                <a:cs typeface="Courier New" panose="02070309020205020404" pitchFamily="49" charset="0"/>
              </a:rPr>
              <a:t>APPENDIX C – OPUS PROJECTS PREFERENCES AND NETWORK DESIGN.</a:t>
            </a:r>
          </a:p>
          <a:p>
            <a:r>
              <a:rPr lang="en-US" sz="1200" dirty="0">
                <a:latin typeface="Courier New" panose="02070309020205020404" pitchFamily="49" charset="0"/>
                <a:cs typeface="Courier New" panose="02070309020205020404" pitchFamily="49" charset="0"/>
              </a:rPr>
              <a:t>APPENDIX D – WINDESC......................................</a:t>
            </a:r>
          </a:p>
          <a:p>
            <a:r>
              <a:rPr lang="en-US" sz="1200" dirty="0">
                <a:latin typeface="Courier New" panose="02070309020205020404" pitchFamily="49" charset="0"/>
                <a:cs typeface="Courier New" panose="02070309020205020404" pitchFamily="49" charset="0"/>
              </a:rPr>
              <a:t>APPENDIX E – GVX VALIDATION STATION RESULTS...............</a:t>
            </a:r>
          </a:p>
          <a:p>
            <a:endParaRPr lang="en-US" sz="1000" dirty="0">
              <a:latin typeface="Courier New" panose="02070309020205020404" pitchFamily="49" charset="0"/>
              <a:cs typeface="Courier New" panose="02070309020205020404" pitchFamily="49" charset="0"/>
            </a:endParaRPr>
          </a:p>
        </p:txBody>
      </p:sp>
      <p:sp>
        <p:nvSpPr>
          <p:cNvPr id="13" name="TextBox 12">
            <a:extLst>
              <a:ext uri="{FF2B5EF4-FFF2-40B4-BE49-F238E27FC236}">
                <a16:creationId xmlns:a16="http://schemas.microsoft.com/office/drawing/2014/main" id="{EDC1DE8A-5FAD-A4A3-EA39-568BB59358CB}"/>
              </a:ext>
            </a:extLst>
          </p:cNvPr>
          <p:cNvSpPr txBox="1"/>
          <p:nvPr/>
        </p:nvSpPr>
        <p:spPr>
          <a:xfrm>
            <a:off x="457200" y="5065047"/>
            <a:ext cx="8056419" cy="307777"/>
          </a:xfrm>
          <a:prstGeom prst="rect">
            <a:avLst/>
          </a:prstGeom>
          <a:noFill/>
        </p:spPr>
        <p:txBody>
          <a:bodyPr wrap="square" rtlCol="0">
            <a:spAutoFit/>
          </a:bodyPr>
          <a:lstStyle/>
          <a:p>
            <a:r>
              <a:rPr lang="en-US" sz="1400" dirty="0"/>
              <a:t>If pre-approvals were requested, remember to discuss them and their results in the Survey Report!</a:t>
            </a:r>
          </a:p>
        </p:txBody>
      </p:sp>
    </p:spTree>
    <p:extLst>
      <p:ext uri="{BB962C8B-B14F-4D97-AF65-F5344CB8AC3E}">
        <p14:creationId xmlns:p14="http://schemas.microsoft.com/office/powerpoint/2010/main" val="27900799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7BA21EA-05D6-A499-C55B-D3B7FE2D3554}"/>
              </a:ext>
            </a:extLst>
          </p:cNvPr>
          <p:cNvSpPr>
            <a:spLocks noGrp="1"/>
          </p:cNvSpPr>
          <p:nvPr>
            <p:ph type="title"/>
          </p:nvPr>
        </p:nvSpPr>
        <p:spPr/>
        <p:txBody>
          <a:bodyPr/>
          <a:lstStyle/>
          <a:p>
            <a:r>
              <a:rPr lang="en-US" dirty="0"/>
              <a:t>Focus on Selected Specifications</a:t>
            </a:r>
          </a:p>
        </p:txBody>
      </p:sp>
      <p:sp>
        <p:nvSpPr>
          <p:cNvPr id="6" name="Content Placeholder 5">
            <a:extLst>
              <a:ext uri="{FF2B5EF4-FFF2-40B4-BE49-F238E27FC236}">
                <a16:creationId xmlns:a16="http://schemas.microsoft.com/office/drawing/2014/main" id="{AC0C8B51-8DD3-6C96-624F-43758E8B79D6}"/>
              </a:ext>
            </a:extLst>
          </p:cNvPr>
          <p:cNvSpPr>
            <a:spLocks noGrp="1"/>
          </p:cNvSpPr>
          <p:nvPr>
            <p:ph idx="1"/>
          </p:nvPr>
        </p:nvSpPr>
        <p:spPr/>
        <p:txBody>
          <a:bodyPr/>
          <a:lstStyle/>
          <a:p>
            <a:r>
              <a:rPr lang="en-US" dirty="0"/>
              <a:t>The next several slides will focus on a few selected Specifications.</a:t>
            </a:r>
          </a:p>
          <a:p>
            <a:r>
              <a:rPr lang="en-US" sz="2400" dirty="0"/>
              <a:t>Table 4 - Offsets, Sessions, Occupations (slides 17-18)</a:t>
            </a:r>
          </a:p>
          <a:p>
            <a:r>
              <a:rPr lang="en-US" sz="2400" dirty="0"/>
              <a:t>Table 7 – Processing and Adjustment Results (slides 22-23)</a:t>
            </a:r>
          </a:p>
          <a:p>
            <a:r>
              <a:rPr lang="en-US" sz="2400" dirty="0"/>
              <a:t>Table 9 – Equipment (slide 25)</a:t>
            </a:r>
          </a:p>
          <a:p>
            <a:pPr marL="0" indent="0">
              <a:buNone/>
            </a:pPr>
            <a:endParaRPr lang="en-US" dirty="0"/>
          </a:p>
        </p:txBody>
      </p:sp>
      <p:sp>
        <p:nvSpPr>
          <p:cNvPr id="2" name="Date Placeholder 1">
            <a:extLst>
              <a:ext uri="{FF2B5EF4-FFF2-40B4-BE49-F238E27FC236}">
                <a16:creationId xmlns:a16="http://schemas.microsoft.com/office/drawing/2014/main" id="{902D1FD9-7659-06FF-4F2D-37A3987C1FA3}"/>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67FAE198-7240-D3B1-8A4C-AB1B92D49E15}"/>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7385A88B-C3BE-63A3-CF92-76429A16CDEA}"/>
              </a:ext>
            </a:extLst>
          </p:cNvPr>
          <p:cNvSpPr>
            <a:spLocks noGrp="1"/>
          </p:cNvSpPr>
          <p:nvPr>
            <p:ph type="sldNum" sz="quarter" idx="12"/>
          </p:nvPr>
        </p:nvSpPr>
        <p:spPr/>
        <p:txBody>
          <a:bodyPr/>
          <a:lstStyle/>
          <a:p>
            <a:pPr>
              <a:defRPr/>
            </a:pPr>
            <a:fld id="{2842C21F-AE33-4746-B537-1CCBA51D5359}" type="slidenum">
              <a:rPr lang="en-US" smtClean="0"/>
              <a:pPr>
                <a:defRPr/>
              </a:pPr>
              <a:t>53</a:t>
            </a:fld>
            <a:endParaRPr lang="en-US"/>
          </a:p>
        </p:txBody>
      </p:sp>
    </p:spTree>
    <p:extLst>
      <p:ext uri="{BB962C8B-B14F-4D97-AF65-F5344CB8AC3E}">
        <p14:creationId xmlns:p14="http://schemas.microsoft.com/office/powerpoint/2010/main" val="346642104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34C3E98-6839-A90A-F9DE-B7F5838D68BC}"/>
              </a:ext>
            </a:extLst>
          </p:cNvPr>
          <p:cNvSpPr>
            <a:spLocks noGrp="1"/>
          </p:cNvSpPr>
          <p:nvPr>
            <p:ph type="title"/>
          </p:nvPr>
        </p:nvSpPr>
        <p:spPr/>
        <p:txBody>
          <a:bodyPr/>
          <a:lstStyle/>
          <a:p>
            <a:r>
              <a:rPr lang="en-US" sz="3200" dirty="0"/>
              <a:t>Table 4 - Offsets, Sessions, Occupations</a:t>
            </a:r>
            <a:endParaRPr lang="en-US" dirty="0"/>
          </a:p>
        </p:txBody>
      </p:sp>
      <p:sp>
        <p:nvSpPr>
          <p:cNvPr id="2" name="Date Placeholder 1">
            <a:extLst>
              <a:ext uri="{FF2B5EF4-FFF2-40B4-BE49-F238E27FC236}">
                <a16:creationId xmlns:a16="http://schemas.microsoft.com/office/drawing/2014/main" id="{902D1FD9-7659-06FF-4F2D-37A3987C1FA3}"/>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67FAE198-7240-D3B1-8A4C-AB1B92D49E15}"/>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7385A88B-C3BE-63A3-CF92-76429A16CDEA}"/>
              </a:ext>
            </a:extLst>
          </p:cNvPr>
          <p:cNvSpPr>
            <a:spLocks noGrp="1"/>
          </p:cNvSpPr>
          <p:nvPr>
            <p:ph type="sldNum" sz="quarter" idx="12"/>
          </p:nvPr>
        </p:nvSpPr>
        <p:spPr/>
        <p:txBody>
          <a:bodyPr/>
          <a:lstStyle/>
          <a:p>
            <a:pPr>
              <a:defRPr/>
            </a:pPr>
            <a:fld id="{2842C21F-AE33-4746-B537-1CCBA51D5359}" type="slidenum">
              <a:rPr lang="en-US" smtClean="0"/>
              <a:pPr>
                <a:defRPr/>
              </a:pPr>
              <a:t>54</a:t>
            </a:fld>
            <a:endParaRPr lang="en-US"/>
          </a:p>
        </p:txBody>
      </p:sp>
      <p:sp>
        <p:nvSpPr>
          <p:cNvPr id="11" name="TextBox 10">
            <a:extLst>
              <a:ext uri="{FF2B5EF4-FFF2-40B4-BE49-F238E27FC236}">
                <a16:creationId xmlns:a16="http://schemas.microsoft.com/office/drawing/2014/main" id="{8ADB18A1-03BC-6C17-752F-71EFC7A255E2}"/>
              </a:ext>
            </a:extLst>
          </p:cNvPr>
          <p:cNvSpPr txBox="1"/>
          <p:nvPr/>
        </p:nvSpPr>
        <p:spPr>
          <a:xfrm>
            <a:off x="843280" y="1473200"/>
            <a:ext cx="5862320" cy="4770537"/>
          </a:xfrm>
          <a:prstGeom prst="rect">
            <a:avLst/>
          </a:prstGeom>
          <a:noFill/>
        </p:spPr>
        <p:txBody>
          <a:bodyPr wrap="square" rtlCol="0">
            <a:spAutoFit/>
          </a:bodyPr>
          <a:lstStyle/>
          <a:p>
            <a:pPr rtl="0">
              <a:spcBef>
                <a:spcPts val="0"/>
              </a:spcBef>
              <a:spcAft>
                <a:spcPts val="0"/>
              </a:spcAft>
            </a:pPr>
            <a:r>
              <a:rPr lang="en-US" sz="1600" b="1" i="0" u="none" strike="noStrike" dirty="0">
                <a:solidFill>
                  <a:srgbClr val="000000"/>
                </a:solidFill>
                <a:effectLst/>
                <a:latin typeface="Arial" panose="020B0604020202020204" pitchFamily="34" charset="0"/>
              </a:rPr>
              <a:t>The 2 General Rules for acceptable offset start times are: </a:t>
            </a:r>
            <a:endParaRPr lang="en-US" sz="1600" b="1" dirty="0">
              <a:effectLst/>
            </a:endParaRPr>
          </a:p>
          <a:p>
            <a:pPr marL="342900" indent="-342900" rtl="0" fontAlgn="base">
              <a:spcBef>
                <a:spcPts val="0"/>
              </a:spcBef>
              <a:spcAft>
                <a:spcPts val="0"/>
              </a:spcAft>
              <a:buFont typeface="+mj-lt"/>
              <a:buAutoNum type="arabicParenR"/>
            </a:pPr>
            <a:r>
              <a:rPr lang="en-US" sz="1600" b="0" i="0" u="none" strike="noStrike" dirty="0">
                <a:solidFill>
                  <a:srgbClr val="000000"/>
                </a:solidFill>
                <a:effectLst/>
                <a:latin typeface="Roboto" panose="02000000000000000000" pitchFamily="2" charset="0"/>
              </a:rPr>
              <a:t>If occupations are 5 hours or more, then no specific offset is required.</a:t>
            </a:r>
          </a:p>
          <a:p>
            <a:pPr marL="342900" indent="-342900" rtl="0" fontAlgn="base">
              <a:spcBef>
                <a:spcPts val="0"/>
              </a:spcBef>
              <a:spcAft>
                <a:spcPts val="0"/>
              </a:spcAft>
              <a:buFont typeface="+mj-lt"/>
              <a:buAutoNum type="arabicParenR"/>
            </a:pPr>
            <a:r>
              <a:rPr lang="en-US" sz="1600" b="0" i="0" u="none" strike="noStrike" dirty="0">
                <a:solidFill>
                  <a:srgbClr val="000000"/>
                </a:solidFill>
                <a:effectLst/>
                <a:latin typeface="Roboto" panose="02000000000000000000" pitchFamily="2" charset="0"/>
              </a:rPr>
              <a:t>If occupations are less than 5 hours, then 3 to 21 hour offsets are required.</a:t>
            </a:r>
          </a:p>
          <a:p>
            <a:pPr marL="800100" lvl="1" indent="-342900" rtl="0" fontAlgn="base">
              <a:spcBef>
                <a:spcPts val="0"/>
              </a:spcBef>
              <a:spcAft>
                <a:spcPts val="0"/>
              </a:spcAft>
              <a:buFont typeface="+mj-lt"/>
              <a:buAutoNum type="alphaLcPeriod"/>
            </a:pPr>
            <a:r>
              <a:rPr lang="en-US" sz="1600" b="0" i="0" u="none" strike="noStrike" dirty="0">
                <a:solidFill>
                  <a:srgbClr val="000000"/>
                </a:solidFill>
                <a:effectLst/>
                <a:latin typeface="Roboto" panose="02000000000000000000" pitchFamily="2" charset="0"/>
              </a:rPr>
              <a:t>If only 2 occupations are required, they must be offset by at least 3 hours.</a:t>
            </a:r>
          </a:p>
          <a:p>
            <a:pPr marL="1314450" lvl="2" indent="-400050" rtl="0" fontAlgn="base">
              <a:spcBef>
                <a:spcPts val="0"/>
              </a:spcBef>
              <a:spcAft>
                <a:spcPts val="0"/>
              </a:spcAft>
              <a:buFont typeface="+mj-lt"/>
              <a:buAutoNum type="romanLcPeriod"/>
            </a:pPr>
            <a:r>
              <a:rPr lang="en-US" sz="1600" b="0" i="0" u="none" strike="noStrike" dirty="0">
                <a:solidFill>
                  <a:srgbClr val="000000"/>
                </a:solidFill>
                <a:effectLst/>
                <a:latin typeface="Roboto" panose="02000000000000000000" pitchFamily="2" charset="0"/>
              </a:rPr>
              <a:t>Within the day, the repeat occupations must be offset by at least 3 hours.</a:t>
            </a:r>
          </a:p>
          <a:p>
            <a:pPr marL="1314450" lvl="2" indent="-400050" rtl="0" fontAlgn="base">
              <a:spcBef>
                <a:spcPts val="0"/>
              </a:spcBef>
              <a:spcAft>
                <a:spcPts val="0"/>
              </a:spcAft>
              <a:buFont typeface="+mj-lt"/>
              <a:buAutoNum type="romanLcPeriod"/>
            </a:pPr>
            <a:r>
              <a:rPr lang="en-US" sz="1600" b="0" i="0" u="none" strike="noStrike" dirty="0">
                <a:solidFill>
                  <a:srgbClr val="000000"/>
                </a:solidFill>
                <a:effectLst/>
                <a:latin typeface="Roboto" panose="02000000000000000000" pitchFamily="2" charset="0"/>
              </a:rPr>
              <a:t>If the collection of repeat occupations is conducted over two or more days, there must be at least one 3 hour offset among the collection. </a:t>
            </a:r>
          </a:p>
          <a:p>
            <a:pPr marL="800100" lvl="1" indent="-342900" rtl="0" fontAlgn="base">
              <a:spcBef>
                <a:spcPts val="0"/>
              </a:spcBef>
              <a:spcAft>
                <a:spcPts val="0"/>
              </a:spcAft>
              <a:buFont typeface="+mj-lt"/>
              <a:buAutoNum type="alphaLcPeriod"/>
            </a:pPr>
            <a:r>
              <a:rPr lang="en-US" sz="1600" b="0" i="0" u="none" strike="noStrike" dirty="0">
                <a:solidFill>
                  <a:srgbClr val="000000"/>
                </a:solidFill>
                <a:effectLst/>
                <a:latin typeface="Roboto" panose="02000000000000000000" pitchFamily="2" charset="0"/>
              </a:rPr>
              <a:t>If 3 or more occupations are required, then:</a:t>
            </a:r>
          </a:p>
          <a:p>
            <a:pPr marL="1314450" lvl="2" indent="-400050" rtl="0" fontAlgn="base">
              <a:spcBef>
                <a:spcPts val="0"/>
              </a:spcBef>
              <a:spcAft>
                <a:spcPts val="0"/>
              </a:spcAft>
              <a:buFont typeface="+mj-lt"/>
              <a:buAutoNum type="romanLcPeriod"/>
            </a:pPr>
            <a:r>
              <a:rPr lang="en-US" sz="1600" b="0" i="0" u="none" strike="noStrike" dirty="0">
                <a:solidFill>
                  <a:srgbClr val="000000"/>
                </a:solidFill>
                <a:effectLst/>
                <a:latin typeface="Roboto" panose="02000000000000000000" pitchFamily="2" charset="0"/>
              </a:rPr>
              <a:t>Within the day, the repeat occupations must be offset by at least 3 hours.</a:t>
            </a:r>
          </a:p>
          <a:p>
            <a:pPr marL="1314450" lvl="2" indent="-400050" rtl="0" fontAlgn="base">
              <a:spcBef>
                <a:spcPts val="0"/>
              </a:spcBef>
              <a:spcAft>
                <a:spcPts val="0"/>
              </a:spcAft>
              <a:buFont typeface="+mj-lt"/>
              <a:buAutoNum type="romanLcPeriod"/>
            </a:pPr>
            <a:r>
              <a:rPr lang="en-US" sz="1600" b="0" i="0" u="none" strike="noStrike" dirty="0">
                <a:solidFill>
                  <a:srgbClr val="000000"/>
                </a:solidFill>
                <a:effectLst/>
                <a:latin typeface="Roboto" panose="02000000000000000000" pitchFamily="2" charset="0"/>
              </a:rPr>
              <a:t>If the collection of repeat occupations is conducted over two or more days, there must be at least two 3 hour offsets among the collection.  </a:t>
            </a:r>
          </a:p>
        </p:txBody>
      </p:sp>
    </p:spTree>
    <p:extLst>
      <p:ext uri="{BB962C8B-B14F-4D97-AF65-F5344CB8AC3E}">
        <p14:creationId xmlns:p14="http://schemas.microsoft.com/office/powerpoint/2010/main" val="171593709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34C3E98-6839-A90A-F9DE-B7F5838D68BC}"/>
              </a:ext>
            </a:extLst>
          </p:cNvPr>
          <p:cNvSpPr>
            <a:spLocks noGrp="1"/>
          </p:cNvSpPr>
          <p:nvPr>
            <p:ph type="title"/>
          </p:nvPr>
        </p:nvSpPr>
        <p:spPr/>
        <p:txBody>
          <a:bodyPr/>
          <a:lstStyle/>
          <a:p>
            <a:r>
              <a:rPr lang="en-US" sz="3200" dirty="0"/>
              <a:t>Table 4 - Offsets, Sessions, Occupations</a:t>
            </a:r>
            <a:endParaRPr lang="en-US" dirty="0"/>
          </a:p>
        </p:txBody>
      </p:sp>
      <p:sp>
        <p:nvSpPr>
          <p:cNvPr id="2" name="Date Placeholder 1">
            <a:extLst>
              <a:ext uri="{FF2B5EF4-FFF2-40B4-BE49-F238E27FC236}">
                <a16:creationId xmlns:a16="http://schemas.microsoft.com/office/drawing/2014/main" id="{902D1FD9-7659-06FF-4F2D-37A3987C1FA3}"/>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67FAE198-7240-D3B1-8A4C-AB1B92D49E15}"/>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7385A88B-C3BE-63A3-CF92-76429A16CDEA}"/>
              </a:ext>
            </a:extLst>
          </p:cNvPr>
          <p:cNvSpPr>
            <a:spLocks noGrp="1"/>
          </p:cNvSpPr>
          <p:nvPr>
            <p:ph type="sldNum" sz="quarter" idx="12"/>
          </p:nvPr>
        </p:nvSpPr>
        <p:spPr/>
        <p:txBody>
          <a:bodyPr/>
          <a:lstStyle/>
          <a:p>
            <a:pPr>
              <a:defRPr/>
            </a:pPr>
            <a:fld id="{2842C21F-AE33-4746-B537-1CCBA51D5359}" type="slidenum">
              <a:rPr lang="en-US" smtClean="0"/>
              <a:pPr>
                <a:defRPr/>
              </a:pPr>
              <a:t>55</a:t>
            </a:fld>
            <a:endParaRPr lang="en-US"/>
          </a:p>
        </p:txBody>
      </p:sp>
      <p:pic>
        <p:nvPicPr>
          <p:cNvPr id="6" name="Picture 2" descr="The colored horizontal bars indicate how individual sessions should have staggered or offset start times.">
            <a:extLst>
              <a:ext uri="{FF2B5EF4-FFF2-40B4-BE49-F238E27FC236}">
                <a16:creationId xmlns:a16="http://schemas.microsoft.com/office/drawing/2014/main" id="{911E2D63-34C6-BB01-96BA-138A8BC59F6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66875" y="1102360"/>
            <a:ext cx="5810250" cy="48768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BB8EA8AA-54DB-44CC-5EA5-AE565BE1BC1D}"/>
              </a:ext>
            </a:extLst>
          </p:cNvPr>
          <p:cNvSpPr txBox="1"/>
          <p:nvPr/>
        </p:nvSpPr>
        <p:spPr>
          <a:xfrm>
            <a:off x="121920" y="1381760"/>
            <a:ext cx="1341120" cy="646331"/>
          </a:xfrm>
          <a:prstGeom prst="rect">
            <a:avLst/>
          </a:prstGeom>
          <a:noFill/>
        </p:spPr>
        <p:txBody>
          <a:bodyPr wrap="square" rtlCol="0">
            <a:spAutoFit/>
          </a:bodyPr>
          <a:lstStyle/>
          <a:p>
            <a:r>
              <a:rPr lang="en-US" dirty="0"/>
              <a:t>OPUS PP</a:t>
            </a:r>
          </a:p>
          <a:p>
            <a:r>
              <a:rPr lang="en-US" i="1" dirty="0"/>
              <a:t>Primary</a:t>
            </a:r>
          </a:p>
        </p:txBody>
      </p:sp>
    </p:spTree>
    <p:extLst>
      <p:ext uri="{BB962C8B-B14F-4D97-AF65-F5344CB8AC3E}">
        <p14:creationId xmlns:p14="http://schemas.microsoft.com/office/powerpoint/2010/main" val="8663236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34C3E98-6839-A90A-F9DE-B7F5838D68BC}"/>
              </a:ext>
            </a:extLst>
          </p:cNvPr>
          <p:cNvSpPr>
            <a:spLocks noGrp="1"/>
          </p:cNvSpPr>
          <p:nvPr>
            <p:ph type="title"/>
          </p:nvPr>
        </p:nvSpPr>
        <p:spPr/>
        <p:txBody>
          <a:bodyPr/>
          <a:lstStyle/>
          <a:p>
            <a:r>
              <a:rPr lang="en-US" sz="3200" dirty="0"/>
              <a:t>Table 4 - Offsets, Sessions, Occupations</a:t>
            </a:r>
            <a:endParaRPr lang="en-US" dirty="0"/>
          </a:p>
        </p:txBody>
      </p:sp>
      <p:sp>
        <p:nvSpPr>
          <p:cNvPr id="2" name="Date Placeholder 1">
            <a:extLst>
              <a:ext uri="{FF2B5EF4-FFF2-40B4-BE49-F238E27FC236}">
                <a16:creationId xmlns:a16="http://schemas.microsoft.com/office/drawing/2014/main" id="{902D1FD9-7659-06FF-4F2D-37A3987C1FA3}"/>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67FAE198-7240-D3B1-8A4C-AB1B92D49E15}"/>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7385A88B-C3BE-63A3-CF92-76429A16CDEA}"/>
              </a:ext>
            </a:extLst>
          </p:cNvPr>
          <p:cNvSpPr>
            <a:spLocks noGrp="1"/>
          </p:cNvSpPr>
          <p:nvPr>
            <p:ph type="sldNum" sz="quarter" idx="12"/>
          </p:nvPr>
        </p:nvSpPr>
        <p:spPr/>
        <p:txBody>
          <a:bodyPr/>
          <a:lstStyle/>
          <a:p>
            <a:pPr>
              <a:defRPr/>
            </a:pPr>
            <a:fld id="{2842C21F-AE33-4746-B537-1CCBA51D5359}" type="slidenum">
              <a:rPr lang="en-US" smtClean="0"/>
              <a:pPr>
                <a:defRPr/>
              </a:pPr>
              <a:t>56</a:t>
            </a:fld>
            <a:endParaRPr lang="en-US"/>
          </a:p>
        </p:txBody>
      </p:sp>
      <p:pic>
        <p:nvPicPr>
          <p:cNvPr id="2050" name="Picture 2" descr="The colored horizontal bars indicate how individual sessions should have staggered or offset start times.">
            <a:extLst>
              <a:ext uri="{FF2B5EF4-FFF2-40B4-BE49-F238E27FC236}">
                <a16:creationId xmlns:a16="http://schemas.microsoft.com/office/drawing/2014/main" id="{D47AD2D9-A1E1-2E06-DED4-879D10EB059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66875" y="1096963"/>
            <a:ext cx="5810250" cy="55626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9354D46-33D5-6204-0F08-F8F999B58A25}"/>
              </a:ext>
            </a:extLst>
          </p:cNvPr>
          <p:cNvSpPr txBox="1"/>
          <p:nvPr/>
        </p:nvSpPr>
        <p:spPr>
          <a:xfrm>
            <a:off x="121920" y="1381760"/>
            <a:ext cx="1341120" cy="923330"/>
          </a:xfrm>
          <a:prstGeom prst="rect">
            <a:avLst/>
          </a:prstGeom>
          <a:noFill/>
        </p:spPr>
        <p:txBody>
          <a:bodyPr wrap="square" rtlCol="0">
            <a:spAutoFit/>
          </a:bodyPr>
          <a:lstStyle/>
          <a:p>
            <a:r>
              <a:rPr lang="en-US" dirty="0"/>
              <a:t>OPUS PP</a:t>
            </a:r>
          </a:p>
          <a:p>
            <a:r>
              <a:rPr lang="en-US" i="1" dirty="0"/>
              <a:t>Secondary &amp; Local</a:t>
            </a:r>
          </a:p>
        </p:txBody>
      </p:sp>
      <p:cxnSp>
        <p:nvCxnSpPr>
          <p:cNvPr id="8" name="Straight Arrow Connector 7">
            <a:extLst>
              <a:ext uri="{FF2B5EF4-FFF2-40B4-BE49-F238E27FC236}">
                <a16:creationId xmlns:a16="http://schemas.microsoft.com/office/drawing/2014/main" id="{8A2364AC-5463-C333-A0DD-987BAE0B91DA}"/>
              </a:ext>
            </a:extLst>
          </p:cNvPr>
          <p:cNvCxnSpPr>
            <a:cxnSpLocks/>
            <a:stCxn id="14" idx="3"/>
          </p:cNvCxnSpPr>
          <p:nvPr/>
        </p:nvCxnSpPr>
        <p:spPr>
          <a:xfrm>
            <a:off x="5736457" y="3428963"/>
            <a:ext cx="1697806"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DCA43FAE-51D2-9D16-C77D-1812C6F8BE26}"/>
              </a:ext>
            </a:extLst>
          </p:cNvPr>
          <p:cNvCxnSpPr>
            <a:cxnSpLocks/>
          </p:cNvCxnSpPr>
          <p:nvPr/>
        </p:nvCxnSpPr>
        <p:spPr>
          <a:xfrm>
            <a:off x="2076450" y="3556000"/>
            <a:ext cx="151765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11482AA-5003-DCA1-61A0-E509704B5362}"/>
              </a:ext>
            </a:extLst>
          </p:cNvPr>
          <p:cNvCxnSpPr>
            <a:cxnSpLocks/>
            <a:endCxn id="14" idx="1"/>
          </p:cNvCxnSpPr>
          <p:nvPr/>
        </p:nvCxnSpPr>
        <p:spPr>
          <a:xfrm flipV="1">
            <a:off x="4288632" y="3428963"/>
            <a:ext cx="753057" cy="3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E1372F44-C7F5-4A50-265B-EB26CC256ECD}"/>
              </a:ext>
            </a:extLst>
          </p:cNvPr>
          <p:cNvSpPr txBox="1"/>
          <p:nvPr/>
        </p:nvSpPr>
        <p:spPr>
          <a:xfrm>
            <a:off x="5041689" y="3328935"/>
            <a:ext cx="694768" cy="200055"/>
          </a:xfrm>
          <a:prstGeom prst="rect">
            <a:avLst/>
          </a:prstGeom>
          <a:noFill/>
        </p:spPr>
        <p:txBody>
          <a:bodyPr wrap="square" rtlCol="0">
            <a:spAutoFit/>
          </a:bodyPr>
          <a:lstStyle/>
          <a:p>
            <a:r>
              <a:rPr lang="en-US" sz="700" i="1" dirty="0">
                <a:solidFill>
                  <a:srgbClr val="FF0000"/>
                </a:solidFill>
                <a:latin typeface="+mn-lt"/>
              </a:rPr>
              <a:t>21 hour offset</a:t>
            </a:r>
          </a:p>
        </p:txBody>
      </p:sp>
    </p:spTree>
    <p:extLst>
      <p:ext uri="{BB962C8B-B14F-4D97-AF65-F5344CB8AC3E}">
        <p14:creationId xmlns:p14="http://schemas.microsoft.com/office/powerpoint/2010/main" val="217778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34C3E98-6839-A90A-F9DE-B7F5838D68BC}"/>
              </a:ext>
            </a:extLst>
          </p:cNvPr>
          <p:cNvSpPr>
            <a:spLocks noGrp="1"/>
          </p:cNvSpPr>
          <p:nvPr>
            <p:ph type="title"/>
          </p:nvPr>
        </p:nvSpPr>
        <p:spPr/>
        <p:txBody>
          <a:bodyPr/>
          <a:lstStyle/>
          <a:p>
            <a:r>
              <a:rPr lang="en-US" sz="3200" dirty="0"/>
              <a:t>Table 4 - Offsets, Sessions, Occupations</a:t>
            </a:r>
            <a:endParaRPr lang="en-US" dirty="0"/>
          </a:p>
        </p:txBody>
      </p:sp>
      <p:sp>
        <p:nvSpPr>
          <p:cNvPr id="2" name="Date Placeholder 1">
            <a:extLst>
              <a:ext uri="{FF2B5EF4-FFF2-40B4-BE49-F238E27FC236}">
                <a16:creationId xmlns:a16="http://schemas.microsoft.com/office/drawing/2014/main" id="{902D1FD9-7659-06FF-4F2D-37A3987C1FA3}"/>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67FAE198-7240-D3B1-8A4C-AB1B92D49E15}"/>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7385A88B-C3BE-63A3-CF92-76429A16CDEA}"/>
              </a:ext>
            </a:extLst>
          </p:cNvPr>
          <p:cNvSpPr>
            <a:spLocks noGrp="1"/>
          </p:cNvSpPr>
          <p:nvPr>
            <p:ph type="sldNum" sz="quarter" idx="12"/>
          </p:nvPr>
        </p:nvSpPr>
        <p:spPr/>
        <p:txBody>
          <a:bodyPr/>
          <a:lstStyle/>
          <a:p>
            <a:pPr>
              <a:defRPr/>
            </a:pPr>
            <a:fld id="{2842C21F-AE33-4746-B537-1CCBA51D5359}" type="slidenum">
              <a:rPr lang="en-US" smtClean="0"/>
              <a:pPr>
                <a:defRPr/>
              </a:pPr>
              <a:t>57</a:t>
            </a:fld>
            <a:endParaRPr lang="en-US"/>
          </a:p>
        </p:txBody>
      </p:sp>
      <p:sp>
        <p:nvSpPr>
          <p:cNvPr id="6" name="TextBox 5">
            <a:extLst>
              <a:ext uri="{FF2B5EF4-FFF2-40B4-BE49-F238E27FC236}">
                <a16:creationId xmlns:a16="http://schemas.microsoft.com/office/drawing/2014/main" id="{1D3F87B1-6C04-D445-09A5-214F420A3CE5}"/>
              </a:ext>
            </a:extLst>
          </p:cNvPr>
          <p:cNvSpPr txBox="1"/>
          <p:nvPr/>
        </p:nvSpPr>
        <p:spPr>
          <a:xfrm>
            <a:off x="121920" y="1381760"/>
            <a:ext cx="1341120" cy="1200329"/>
          </a:xfrm>
          <a:prstGeom prst="rect">
            <a:avLst/>
          </a:prstGeom>
          <a:noFill/>
        </p:spPr>
        <p:txBody>
          <a:bodyPr wrap="square" rtlCol="0">
            <a:spAutoFit/>
          </a:bodyPr>
          <a:lstStyle/>
          <a:p>
            <a:r>
              <a:rPr lang="en-US" dirty="0"/>
              <a:t>GVX PP</a:t>
            </a:r>
          </a:p>
          <a:p>
            <a:r>
              <a:rPr lang="en-US" i="1" dirty="0"/>
              <a:t>Primary</a:t>
            </a:r>
          </a:p>
          <a:p>
            <a:r>
              <a:rPr lang="en-US" i="1" dirty="0"/>
              <a:t>Secondary &amp; Local</a:t>
            </a:r>
          </a:p>
        </p:txBody>
      </p:sp>
      <p:pic>
        <p:nvPicPr>
          <p:cNvPr id="7" name="Picture 2" descr="The colored horizontal bars indicate how individual sessions should have staggered or offset start times.">
            <a:extLst>
              <a:ext uri="{FF2B5EF4-FFF2-40B4-BE49-F238E27FC236}">
                <a16:creationId xmlns:a16="http://schemas.microsoft.com/office/drawing/2014/main" id="{0E4B15D8-91DE-8E51-8FBE-DEFD179DF7E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66875" y="1119664"/>
            <a:ext cx="5810250" cy="1838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689598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34C3E98-6839-A90A-F9DE-B7F5838D68BC}"/>
              </a:ext>
            </a:extLst>
          </p:cNvPr>
          <p:cNvSpPr>
            <a:spLocks noGrp="1"/>
          </p:cNvSpPr>
          <p:nvPr>
            <p:ph type="title"/>
          </p:nvPr>
        </p:nvSpPr>
        <p:spPr/>
        <p:txBody>
          <a:bodyPr/>
          <a:lstStyle/>
          <a:p>
            <a:r>
              <a:rPr lang="en-US" sz="3200" dirty="0"/>
              <a:t>Table 4 - Offsets, Sessions, Occupations</a:t>
            </a:r>
            <a:endParaRPr lang="en-US" dirty="0"/>
          </a:p>
        </p:txBody>
      </p:sp>
      <p:sp>
        <p:nvSpPr>
          <p:cNvPr id="2" name="Date Placeholder 1">
            <a:extLst>
              <a:ext uri="{FF2B5EF4-FFF2-40B4-BE49-F238E27FC236}">
                <a16:creationId xmlns:a16="http://schemas.microsoft.com/office/drawing/2014/main" id="{902D1FD9-7659-06FF-4F2D-37A3987C1FA3}"/>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67FAE198-7240-D3B1-8A4C-AB1B92D49E15}"/>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7385A88B-C3BE-63A3-CF92-76429A16CDEA}"/>
              </a:ext>
            </a:extLst>
          </p:cNvPr>
          <p:cNvSpPr>
            <a:spLocks noGrp="1"/>
          </p:cNvSpPr>
          <p:nvPr>
            <p:ph type="sldNum" sz="quarter" idx="12"/>
          </p:nvPr>
        </p:nvSpPr>
        <p:spPr/>
        <p:txBody>
          <a:bodyPr/>
          <a:lstStyle/>
          <a:p>
            <a:pPr>
              <a:defRPr/>
            </a:pPr>
            <a:fld id="{2842C21F-AE33-4746-B537-1CCBA51D5359}" type="slidenum">
              <a:rPr lang="en-US" smtClean="0"/>
              <a:pPr>
                <a:defRPr/>
              </a:pPr>
              <a:t>58</a:t>
            </a:fld>
            <a:endParaRPr lang="en-US"/>
          </a:p>
        </p:txBody>
      </p:sp>
      <p:sp>
        <p:nvSpPr>
          <p:cNvPr id="6" name="TextBox 5">
            <a:extLst>
              <a:ext uri="{FF2B5EF4-FFF2-40B4-BE49-F238E27FC236}">
                <a16:creationId xmlns:a16="http://schemas.microsoft.com/office/drawing/2014/main" id="{E91CCD16-5522-F800-A6CA-FE7B4207F2D7}"/>
              </a:ext>
            </a:extLst>
          </p:cNvPr>
          <p:cNvSpPr txBox="1"/>
          <p:nvPr/>
        </p:nvSpPr>
        <p:spPr>
          <a:xfrm>
            <a:off x="121920" y="1381760"/>
            <a:ext cx="1381760" cy="1200329"/>
          </a:xfrm>
          <a:prstGeom prst="rect">
            <a:avLst/>
          </a:prstGeom>
          <a:noFill/>
        </p:spPr>
        <p:txBody>
          <a:bodyPr wrap="square" rtlCol="0">
            <a:spAutoFit/>
          </a:bodyPr>
          <a:lstStyle/>
          <a:p>
            <a:r>
              <a:rPr lang="en-US" dirty="0"/>
              <a:t>GVX NRTK</a:t>
            </a:r>
          </a:p>
          <a:p>
            <a:r>
              <a:rPr lang="en-US" i="1" dirty="0"/>
              <a:t>Primary</a:t>
            </a:r>
          </a:p>
          <a:p>
            <a:r>
              <a:rPr lang="en-US" i="1" dirty="0"/>
              <a:t>Secondary &amp; Local</a:t>
            </a:r>
          </a:p>
        </p:txBody>
      </p:sp>
      <p:pic>
        <p:nvPicPr>
          <p:cNvPr id="7" name="Picture 2" descr="The colored horizontal bars indicate how individual sessions should have staggered or offset start times.">
            <a:extLst>
              <a:ext uri="{FF2B5EF4-FFF2-40B4-BE49-F238E27FC236}">
                <a16:creationId xmlns:a16="http://schemas.microsoft.com/office/drawing/2014/main" id="{C6BAA694-77A8-1952-DD0F-4AB30A8F9FF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66875" y="1119664"/>
            <a:ext cx="5810250" cy="48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525262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34C3E98-6839-A90A-F9DE-B7F5838D68BC}"/>
              </a:ext>
            </a:extLst>
          </p:cNvPr>
          <p:cNvSpPr>
            <a:spLocks noGrp="1"/>
          </p:cNvSpPr>
          <p:nvPr>
            <p:ph type="title"/>
          </p:nvPr>
        </p:nvSpPr>
        <p:spPr/>
        <p:txBody>
          <a:bodyPr/>
          <a:lstStyle/>
          <a:p>
            <a:r>
              <a:rPr lang="en-US" sz="3200" dirty="0"/>
              <a:t>Table 4 - Offsets, Sessions, Occupations</a:t>
            </a:r>
            <a:endParaRPr lang="en-US" dirty="0"/>
          </a:p>
        </p:txBody>
      </p:sp>
      <p:sp>
        <p:nvSpPr>
          <p:cNvPr id="2" name="Date Placeholder 1">
            <a:extLst>
              <a:ext uri="{FF2B5EF4-FFF2-40B4-BE49-F238E27FC236}">
                <a16:creationId xmlns:a16="http://schemas.microsoft.com/office/drawing/2014/main" id="{902D1FD9-7659-06FF-4F2D-37A3987C1FA3}"/>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67FAE198-7240-D3B1-8A4C-AB1B92D49E15}"/>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7385A88B-C3BE-63A3-CF92-76429A16CDEA}"/>
              </a:ext>
            </a:extLst>
          </p:cNvPr>
          <p:cNvSpPr>
            <a:spLocks noGrp="1"/>
          </p:cNvSpPr>
          <p:nvPr>
            <p:ph type="sldNum" sz="quarter" idx="12"/>
          </p:nvPr>
        </p:nvSpPr>
        <p:spPr/>
        <p:txBody>
          <a:bodyPr/>
          <a:lstStyle/>
          <a:p>
            <a:pPr>
              <a:defRPr/>
            </a:pPr>
            <a:fld id="{2842C21F-AE33-4746-B537-1CCBA51D5359}" type="slidenum">
              <a:rPr lang="en-US" smtClean="0"/>
              <a:pPr>
                <a:defRPr/>
              </a:pPr>
              <a:t>59</a:t>
            </a:fld>
            <a:endParaRPr lang="en-US"/>
          </a:p>
        </p:txBody>
      </p:sp>
      <p:sp>
        <p:nvSpPr>
          <p:cNvPr id="6" name="TextBox 5">
            <a:extLst>
              <a:ext uri="{FF2B5EF4-FFF2-40B4-BE49-F238E27FC236}">
                <a16:creationId xmlns:a16="http://schemas.microsoft.com/office/drawing/2014/main" id="{B1FBBA22-2C25-4412-A9A1-3D9099427E4C}"/>
              </a:ext>
            </a:extLst>
          </p:cNvPr>
          <p:cNvSpPr txBox="1"/>
          <p:nvPr/>
        </p:nvSpPr>
        <p:spPr>
          <a:xfrm>
            <a:off x="121920" y="1381760"/>
            <a:ext cx="1381760" cy="1200329"/>
          </a:xfrm>
          <a:prstGeom prst="rect">
            <a:avLst/>
          </a:prstGeom>
          <a:noFill/>
        </p:spPr>
        <p:txBody>
          <a:bodyPr wrap="square" rtlCol="0">
            <a:spAutoFit/>
          </a:bodyPr>
          <a:lstStyle/>
          <a:p>
            <a:r>
              <a:rPr lang="en-US" dirty="0"/>
              <a:t>GVX SRTK</a:t>
            </a:r>
          </a:p>
          <a:p>
            <a:r>
              <a:rPr lang="en-US" i="1" dirty="0"/>
              <a:t>Primary</a:t>
            </a:r>
          </a:p>
          <a:p>
            <a:r>
              <a:rPr lang="en-US" i="1" dirty="0"/>
              <a:t>Secondary &amp; Local</a:t>
            </a:r>
          </a:p>
        </p:txBody>
      </p:sp>
      <p:pic>
        <p:nvPicPr>
          <p:cNvPr id="7" name="Picture 4" descr="The colored horizontal bars indicate how individual sessions should have staggered or offset start times.">
            <a:extLst>
              <a:ext uri="{FF2B5EF4-FFF2-40B4-BE49-F238E27FC236}">
                <a16:creationId xmlns:a16="http://schemas.microsoft.com/office/drawing/2014/main" id="{F6B50C31-7F3E-24DB-4CC8-148AEB849CB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66875" y="1119664"/>
            <a:ext cx="5810250" cy="4676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70944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p:cNvSpPr>
            <a:spLocks noGrp="1"/>
          </p:cNvSpPr>
          <p:nvPr>
            <p:ph type="title"/>
          </p:nvPr>
        </p:nvSpPr>
        <p:spPr/>
        <p:txBody>
          <a:bodyPr/>
          <a:lstStyle/>
          <a:p>
            <a:r>
              <a:rPr lang="en-US" sz="4000" dirty="0"/>
              <a:t>What does this mean operationally?</a:t>
            </a:r>
          </a:p>
        </p:txBody>
      </p:sp>
      <p:sp>
        <p:nvSpPr>
          <p:cNvPr id="16" name="Content Placeholder 15"/>
          <p:cNvSpPr>
            <a:spLocks noGrp="1"/>
          </p:cNvSpPr>
          <p:nvPr>
            <p:ph idx="1"/>
          </p:nvPr>
        </p:nvSpPr>
        <p:spPr>
          <a:xfrm>
            <a:off x="457200" y="1279525"/>
            <a:ext cx="8478456" cy="4938713"/>
          </a:xfrm>
        </p:spPr>
        <p:txBody>
          <a:bodyPr/>
          <a:lstStyle/>
          <a:p>
            <a:pPr marL="514350" indent="-514350">
              <a:spcBef>
                <a:spcPct val="50000"/>
              </a:spcBef>
              <a:buFont typeface="+mj-lt"/>
              <a:buAutoNum type="arabicPeriod"/>
              <a:defRPr/>
            </a:pPr>
            <a:r>
              <a:rPr lang="en-US" sz="2800" b="1" dirty="0"/>
              <a:t>Plan your project</a:t>
            </a:r>
          </a:p>
          <a:p>
            <a:pPr marL="514350" indent="-514350">
              <a:spcBef>
                <a:spcPct val="50000"/>
              </a:spcBef>
              <a:buFont typeface="+mj-lt"/>
              <a:buAutoNum type="arabicPeriod"/>
              <a:defRPr/>
            </a:pPr>
            <a:r>
              <a:rPr lang="en-US" sz="2800" b="1" dirty="0">
                <a:solidFill>
                  <a:srgbClr val="00B050"/>
                </a:solidFill>
              </a:rPr>
              <a:t>Create an OPUS project</a:t>
            </a:r>
          </a:p>
          <a:p>
            <a:pPr marL="514350" indent="-514350">
              <a:spcBef>
                <a:spcPct val="50000"/>
              </a:spcBef>
              <a:buFont typeface="+mj-lt"/>
              <a:buAutoNum type="arabicPeriod"/>
              <a:defRPr/>
            </a:pPr>
            <a:r>
              <a:rPr lang="en-US" sz="2800" b="1" dirty="0"/>
              <a:t>Collect data and metadata (photos and mark descriptions)</a:t>
            </a:r>
          </a:p>
          <a:p>
            <a:pPr marL="514350" indent="-514350">
              <a:spcBef>
                <a:spcPct val="50000"/>
              </a:spcBef>
              <a:buFont typeface="+mj-lt"/>
              <a:buAutoNum type="arabicPeriod"/>
              <a:defRPr/>
            </a:pPr>
            <a:r>
              <a:rPr lang="en-US" sz="2800" b="1" dirty="0">
                <a:solidFill>
                  <a:srgbClr val="00B050"/>
                </a:solidFill>
              </a:rPr>
              <a:t>Upload data to your project using OPUS</a:t>
            </a:r>
          </a:p>
          <a:p>
            <a:pPr marL="514350" indent="-514350">
              <a:spcBef>
                <a:spcPct val="50000"/>
              </a:spcBef>
              <a:buFont typeface="+mj-lt"/>
              <a:buAutoNum type="arabicPeriod"/>
              <a:defRPr/>
            </a:pPr>
            <a:r>
              <a:rPr lang="en-US" sz="2800" b="1" dirty="0"/>
              <a:t>Process the data,</a:t>
            </a:r>
            <a:r>
              <a:rPr lang="en-US" sz="2800" b="1" dirty="0">
                <a:solidFill>
                  <a:srgbClr val="00B050"/>
                </a:solidFill>
              </a:rPr>
              <a:t> using OPUS Projects</a:t>
            </a:r>
            <a:endParaRPr lang="en-US" sz="2800" b="1" dirty="0"/>
          </a:p>
          <a:p>
            <a:pPr marL="514350" indent="-514350">
              <a:spcBef>
                <a:spcPct val="50000"/>
              </a:spcBef>
              <a:buFont typeface="+mj-lt"/>
              <a:buAutoNum type="arabicPeriod"/>
              <a:defRPr/>
            </a:pPr>
            <a:r>
              <a:rPr lang="en-US" sz="2800" b="1" dirty="0"/>
              <a:t>Perform a network adjustment, </a:t>
            </a:r>
            <a:r>
              <a:rPr lang="en-US" sz="2800" b="1" dirty="0">
                <a:solidFill>
                  <a:srgbClr val="00B050"/>
                </a:solidFill>
              </a:rPr>
              <a:t>using OPUS Projects</a:t>
            </a:r>
            <a:endParaRPr lang="en-US" sz="2800" b="1" dirty="0"/>
          </a:p>
          <a:p>
            <a:pPr marL="514350" indent="-514350">
              <a:spcBef>
                <a:spcPct val="50000"/>
              </a:spcBef>
              <a:buFont typeface="+mj-lt"/>
              <a:buAutoNum type="arabicPeriod"/>
              <a:defRPr/>
            </a:pPr>
            <a:r>
              <a:rPr lang="en-US" sz="2800" b="1" dirty="0"/>
              <a:t>Publish (if desired) </a:t>
            </a:r>
            <a:r>
              <a:rPr lang="en-US" sz="2800" b="1" dirty="0">
                <a:solidFill>
                  <a:srgbClr val="00B050"/>
                </a:solidFill>
              </a:rPr>
              <a:t>via OPUS Projects</a:t>
            </a:r>
          </a:p>
        </p:txBody>
      </p:sp>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967B6CB2-1AA5-4A2A-BD79-21D9C0F2F6AA}" type="slidenum">
              <a:rPr lang="en-US" smtClean="0"/>
              <a:pPr>
                <a:defRPr/>
              </a:pPr>
              <a:t>6</a:t>
            </a:fld>
            <a:endParaRPr lang="en-US"/>
          </a:p>
        </p:txBody>
      </p:sp>
      <p:sp>
        <p:nvSpPr>
          <p:cNvPr id="19" name="Footer Placeholder 18"/>
          <p:cNvSpPr>
            <a:spLocks noGrp="1"/>
          </p:cNvSpPr>
          <p:nvPr>
            <p:ph type="ftr" sz="quarter" idx="11"/>
          </p:nvPr>
        </p:nvSpPr>
        <p:spPr/>
        <p:txBody>
          <a:bodyPr/>
          <a:lstStyle/>
          <a:p>
            <a:pPr>
              <a:defRPr/>
            </a:pPr>
            <a:r>
              <a:rPr lang="en-US"/>
              <a:t>Submit Project to NGS</a:t>
            </a:r>
          </a:p>
        </p:txBody>
      </p:sp>
    </p:spTree>
    <p:extLst>
      <p:ext uri="{BB962C8B-B14F-4D97-AF65-F5344CB8AC3E}">
        <p14:creationId xmlns:p14="http://schemas.microsoft.com/office/powerpoint/2010/main" val="2541766690"/>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EC907AB-F844-A471-E882-40501624B755}"/>
              </a:ext>
            </a:extLst>
          </p:cNvPr>
          <p:cNvSpPr>
            <a:spLocks noGrp="1"/>
          </p:cNvSpPr>
          <p:nvPr>
            <p:ph type="title"/>
          </p:nvPr>
        </p:nvSpPr>
        <p:spPr/>
        <p:txBody>
          <a:bodyPr/>
          <a:lstStyle/>
          <a:p>
            <a:r>
              <a:rPr lang="en-US" sz="3200" dirty="0"/>
              <a:t>Table 7 – Processing and Adjustment Results</a:t>
            </a:r>
          </a:p>
        </p:txBody>
      </p:sp>
      <p:sp>
        <p:nvSpPr>
          <p:cNvPr id="2" name="Date Placeholder 1">
            <a:extLst>
              <a:ext uri="{FF2B5EF4-FFF2-40B4-BE49-F238E27FC236}">
                <a16:creationId xmlns:a16="http://schemas.microsoft.com/office/drawing/2014/main" id="{902D1FD9-7659-06FF-4F2D-37A3987C1FA3}"/>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67FAE198-7240-D3B1-8A4C-AB1B92D49E15}"/>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7385A88B-C3BE-63A3-CF92-76429A16CDEA}"/>
              </a:ext>
            </a:extLst>
          </p:cNvPr>
          <p:cNvSpPr>
            <a:spLocks noGrp="1"/>
          </p:cNvSpPr>
          <p:nvPr>
            <p:ph type="sldNum" sz="quarter" idx="12"/>
          </p:nvPr>
        </p:nvSpPr>
        <p:spPr/>
        <p:txBody>
          <a:bodyPr/>
          <a:lstStyle/>
          <a:p>
            <a:pPr>
              <a:defRPr/>
            </a:pPr>
            <a:fld id="{2842C21F-AE33-4746-B537-1CCBA51D5359}" type="slidenum">
              <a:rPr lang="en-US" smtClean="0"/>
              <a:pPr>
                <a:defRPr/>
              </a:pPr>
              <a:t>60</a:t>
            </a:fld>
            <a:endParaRPr lang="en-US"/>
          </a:p>
        </p:txBody>
      </p:sp>
      <p:sp>
        <p:nvSpPr>
          <p:cNvPr id="7" name="TextBox 6">
            <a:extLst>
              <a:ext uri="{FF2B5EF4-FFF2-40B4-BE49-F238E27FC236}">
                <a16:creationId xmlns:a16="http://schemas.microsoft.com/office/drawing/2014/main" id="{BA685E4B-4994-C748-1AD2-BEC452BBFFD6}"/>
              </a:ext>
            </a:extLst>
          </p:cNvPr>
          <p:cNvSpPr txBox="1"/>
          <p:nvPr/>
        </p:nvSpPr>
        <p:spPr>
          <a:xfrm>
            <a:off x="677091" y="1060489"/>
            <a:ext cx="7789817" cy="4708981"/>
          </a:xfrm>
          <a:prstGeom prst="rect">
            <a:avLst/>
          </a:prstGeom>
          <a:noFill/>
        </p:spPr>
        <p:txBody>
          <a:bodyPr wrap="square" rtlCol="0">
            <a:spAutoFit/>
          </a:bodyPr>
          <a:lstStyle/>
          <a:p>
            <a:r>
              <a:rPr lang="en-US" sz="1400" b="1" dirty="0">
                <a:latin typeface="+mn-lt"/>
                <a:cs typeface="Courier New" panose="02070309020205020404" pitchFamily="49" charset="0"/>
              </a:rPr>
              <a:t>7.1 – Achieved Network Accuracy</a:t>
            </a:r>
          </a:p>
          <a:p>
            <a:r>
              <a:rPr lang="en-US" sz="1200" dirty="0">
                <a:latin typeface="Courier New" panose="02070309020205020404" pitchFamily="49" charset="0"/>
                <a:cs typeface="Courier New" panose="02070309020205020404" pitchFamily="49" charset="0"/>
              </a:rPr>
              <a:t>NETWORK &amp; LOCAL ACCURACIES (95% CONFIDENCE LEVEL)</a:t>
            </a:r>
          </a:p>
          <a:p>
            <a:r>
              <a:rPr lang="en-US" sz="1200" dirty="0">
                <a:latin typeface="Courier New" panose="02070309020205020404" pitchFamily="49" charset="0"/>
                <a:cs typeface="Courier New" panose="02070309020205020404" pitchFamily="49" charset="0"/>
              </a:rPr>
              <a:t>COMPUTED USING A POSTERIORI STANDARD DEVIATION OF UNIT WEIGHT</a:t>
            </a:r>
          </a:p>
          <a:p>
            <a:r>
              <a:rPr lang="en-US" sz="1200" dirty="0">
                <a:latin typeface="Courier New" panose="02070309020205020404" pitchFamily="49" charset="0"/>
                <a:cs typeface="Courier New" panose="02070309020205020404" pitchFamily="49" charset="0"/>
              </a:rPr>
              <a:t>    </a:t>
            </a:r>
          </a:p>
          <a:p>
            <a:r>
              <a:rPr lang="en-US" sz="1200" dirty="0">
                <a:latin typeface="Courier New" panose="02070309020205020404" pitchFamily="49" charset="0"/>
                <a:cs typeface="Courier New" panose="02070309020205020404" pitchFamily="49" charset="0"/>
              </a:rPr>
              <a:t> NETWORK ACCURACIES (CENTIMETERS)                                               </a:t>
            </a:r>
          </a:p>
          <a:p>
            <a:r>
              <a:rPr lang="en-US" sz="1200" dirty="0">
                <a:latin typeface="Courier New" panose="02070309020205020404" pitchFamily="49" charset="0"/>
                <a:cs typeface="Courier New" panose="02070309020205020404" pitchFamily="49" charset="0"/>
              </a:rPr>
              <a:t>                                                                                </a:t>
            </a:r>
          </a:p>
          <a:p>
            <a:r>
              <a:rPr lang="en-US" sz="1200" dirty="0">
                <a:latin typeface="Courier New" panose="02070309020205020404" pitchFamily="49" charset="0"/>
                <a:cs typeface="Courier New" panose="02070309020205020404" pitchFamily="49" charset="0"/>
              </a:rPr>
              <a:t>  ISN  SSN   STATION DESIGNATION                       HORIZ    UP              </a:t>
            </a:r>
          </a:p>
          <a:p>
            <a:r>
              <a:rPr lang="en-US" sz="1200" dirty="0">
                <a:latin typeface="Courier New" panose="02070309020205020404" pitchFamily="49" charset="0"/>
                <a:cs typeface="Courier New" panose="02070309020205020404" pitchFamily="49" charset="0"/>
              </a:rPr>
              <a:t>    1    2 E 115                                       0.34    1.45 CM          </a:t>
            </a:r>
          </a:p>
          <a:p>
            <a:r>
              <a:rPr lang="en-US" sz="1200" dirty="0">
                <a:latin typeface="Courier New" panose="02070309020205020404" pitchFamily="49" charset="0"/>
                <a:cs typeface="Courier New" panose="02070309020205020404" pitchFamily="49" charset="0"/>
              </a:rPr>
              <a:t>    2    3 ULM A                                       0.29    1.29 CM          </a:t>
            </a:r>
          </a:p>
          <a:p>
            <a:r>
              <a:rPr lang="en-US" sz="1200" dirty="0">
                <a:latin typeface="Courier New" panose="02070309020205020404" pitchFamily="49" charset="0"/>
                <a:cs typeface="Courier New" panose="02070309020205020404" pitchFamily="49" charset="0"/>
              </a:rPr>
              <a:t>    3   13 ULM B                                       0.39    1.71 CM          </a:t>
            </a:r>
          </a:p>
          <a:p>
            <a:r>
              <a:rPr lang="en-US" sz="1200" dirty="0">
                <a:latin typeface="Courier New" panose="02070309020205020404" pitchFamily="49" charset="0"/>
                <a:cs typeface="Courier New" panose="02070309020205020404" pitchFamily="49" charset="0"/>
              </a:rPr>
              <a:t>    4    4 5208 K                                      0.35    1.48 CM          </a:t>
            </a:r>
          </a:p>
          <a:p>
            <a:r>
              <a:rPr lang="en-US" sz="1200" dirty="0">
                <a:latin typeface="Courier New" panose="02070309020205020404" pitchFamily="49" charset="0"/>
                <a:cs typeface="Courier New" panose="02070309020205020404" pitchFamily="49" charset="0"/>
              </a:rPr>
              <a:t>    5   14 ULM C                                       0.39    1.73 CM          </a:t>
            </a:r>
          </a:p>
          <a:p>
            <a:r>
              <a:rPr lang="en-US" sz="1200" dirty="0">
                <a:latin typeface="Courier New" panose="02070309020205020404" pitchFamily="49" charset="0"/>
                <a:cs typeface="Courier New" panose="02070309020205020404" pitchFamily="49" charset="0"/>
              </a:rPr>
              <a:t>    6    5 5202 G                                      0.37    1.60 CM          </a:t>
            </a:r>
          </a:p>
          <a:p>
            <a:r>
              <a:rPr lang="en-US" sz="1200" dirty="0">
                <a:latin typeface="Courier New" panose="02070309020205020404" pitchFamily="49" charset="0"/>
                <a:cs typeface="Courier New" panose="02070309020205020404" pitchFamily="49" charset="0"/>
              </a:rPr>
              <a:t>    7    6 ALTERNATE MASTER CORS ARP                   0.35    1.18 CM          </a:t>
            </a:r>
          </a:p>
          <a:p>
            <a:r>
              <a:rPr lang="en-US" sz="1200" dirty="0">
                <a:latin typeface="Courier New" panose="02070309020205020404" pitchFamily="49" charset="0"/>
                <a:cs typeface="Courier New" panose="02070309020205020404" pitchFamily="49" charset="0"/>
              </a:rPr>
              <a:t>    8    7 BLUE EARTH CORS ARP                         0.24    0.98 CM          </a:t>
            </a:r>
          </a:p>
          <a:p>
            <a:r>
              <a:rPr lang="en-US" sz="1200" dirty="0">
                <a:latin typeface="Courier New" panose="02070309020205020404" pitchFamily="49" charset="0"/>
                <a:cs typeface="Courier New" panose="02070309020205020404" pitchFamily="49" charset="0"/>
              </a:rPr>
              <a:t>    9    8 JEFFERS CORS ARP                            0.23    1.11 CM          </a:t>
            </a:r>
          </a:p>
          <a:p>
            <a:r>
              <a:rPr lang="en-US" sz="1200" dirty="0">
                <a:latin typeface="Courier New" panose="02070309020205020404" pitchFamily="49" charset="0"/>
                <a:cs typeface="Courier New" panose="02070309020205020404" pitchFamily="49" charset="0"/>
              </a:rPr>
              <a:t>   10   10 LAKEFIELD CORS ARP                          0.22    1.12 CM          </a:t>
            </a:r>
          </a:p>
          <a:p>
            <a:r>
              <a:rPr lang="en-US" sz="1200" dirty="0">
                <a:latin typeface="Courier New" panose="02070309020205020404" pitchFamily="49" charset="0"/>
                <a:cs typeface="Courier New" panose="02070309020205020404" pitchFamily="49" charset="0"/>
              </a:rPr>
              <a:t>   11    1 LESUEUR CORS ARP                            0.22    1.12 CM          </a:t>
            </a:r>
          </a:p>
          <a:p>
            <a:r>
              <a:rPr lang="en-US" sz="1200" dirty="0">
                <a:latin typeface="Courier New" panose="02070309020205020404" pitchFamily="49" charset="0"/>
                <a:cs typeface="Courier New" panose="02070309020205020404" pitchFamily="49" charset="0"/>
              </a:rPr>
              <a:t>   12   11 MORTON CORS ARP                             0.23    1.11 CM      </a:t>
            </a:r>
          </a:p>
          <a:p>
            <a:r>
              <a:rPr lang="en-US" sz="1400" dirty="0">
                <a:latin typeface="+mn-lt"/>
              </a:rPr>
              <a:t>(Note: Search for and locate Maximum in both HORIZ and UP columns. Tabulate in Project Report.)</a:t>
            </a:r>
          </a:p>
          <a:p>
            <a:endParaRPr lang="en-US" sz="1400" dirty="0">
              <a:latin typeface="+mn-lt"/>
            </a:endParaRPr>
          </a:p>
          <a:p>
            <a:r>
              <a:rPr lang="en-US" sz="1400" b="1" dirty="0">
                <a:latin typeface="+mn-lt"/>
              </a:rPr>
              <a:t>Figure 10 - Network Accuracy Summary showing a sample from </a:t>
            </a:r>
            <a:r>
              <a:rPr lang="en-US" sz="1400" b="1" dirty="0">
                <a:solidFill>
                  <a:srgbClr val="FF0000"/>
                </a:solidFill>
                <a:latin typeface="+mn-lt"/>
              </a:rPr>
              <a:t>horizontal-</a:t>
            </a:r>
            <a:r>
              <a:rPr lang="en-US" sz="1400" b="1" dirty="0" err="1">
                <a:solidFill>
                  <a:srgbClr val="FF0000"/>
                </a:solidFill>
                <a:latin typeface="+mn-lt"/>
              </a:rPr>
              <a:t>constrained.sum</a:t>
            </a:r>
            <a:r>
              <a:rPr lang="en-US" sz="1400" b="1" dirty="0">
                <a:latin typeface="+mn-lt"/>
              </a:rPr>
              <a:t>; a sample </a:t>
            </a:r>
            <a:r>
              <a:rPr lang="en-US" sz="1400" b="1" dirty="0">
                <a:solidFill>
                  <a:srgbClr val="FF0000"/>
                </a:solidFill>
                <a:latin typeface="+mn-lt"/>
              </a:rPr>
              <a:t>vertical-</a:t>
            </a:r>
            <a:r>
              <a:rPr lang="en-US" sz="1400" b="1" dirty="0" err="1">
                <a:solidFill>
                  <a:srgbClr val="FF0000"/>
                </a:solidFill>
                <a:latin typeface="+mn-lt"/>
              </a:rPr>
              <a:t>constrained.sum</a:t>
            </a:r>
            <a:r>
              <a:rPr lang="en-US" sz="1400" b="1" dirty="0">
                <a:solidFill>
                  <a:srgbClr val="FF0000"/>
                </a:solidFill>
                <a:latin typeface="+mn-lt"/>
              </a:rPr>
              <a:t> </a:t>
            </a:r>
            <a:r>
              <a:rPr lang="en-US" sz="1400" b="1" dirty="0">
                <a:latin typeface="+mn-lt"/>
              </a:rPr>
              <a:t>is similar. See OPUS Projects User Guide (NGS 2023c), Section 12.7.3.2 Section 12.7.5.1</a:t>
            </a:r>
          </a:p>
        </p:txBody>
      </p:sp>
    </p:spTree>
    <p:extLst>
      <p:ext uri="{BB962C8B-B14F-4D97-AF65-F5344CB8AC3E}">
        <p14:creationId xmlns:p14="http://schemas.microsoft.com/office/powerpoint/2010/main" val="29123148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EC907AB-F844-A471-E882-40501624B755}"/>
              </a:ext>
            </a:extLst>
          </p:cNvPr>
          <p:cNvSpPr>
            <a:spLocks noGrp="1"/>
          </p:cNvSpPr>
          <p:nvPr>
            <p:ph type="title"/>
          </p:nvPr>
        </p:nvSpPr>
        <p:spPr/>
        <p:txBody>
          <a:bodyPr/>
          <a:lstStyle/>
          <a:p>
            <a:r>
              <a:rPr lang="en-US" sz="3200" dirty="0"/>
              <a:t>Table 7 – Processing and Adjustment Results</a:t>
            </a:r>
          </a:p>
        </p:txBody>
      </p:sp>
      <p:sp>
        <p:nvSpPr>
          <p:cNvPr id="2" name="Date Placeholder 1">
            <a:extLst>
              <a:ext uri="{FF2B5EF4-FFF2-40B4-BE49-F238E27FC236}">
                <a16:creationId xmlns:a16="http://schemas.microsoft.com/office/drawing/2014/main" id="{902D1FD9-7659-06FF-4F2D-37A3987C1FA3}"/>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67FAE198-7240-D3B1-8A4C-AB1B92D49E15}"/>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7385A88B-C3BE-63A3-CF92-76429A16CDEA}"/>
              </a:ext>
            </a:extLst>
          </p:cNvPr>
          <p:cNvSpPr>
            <a:spLocks noGrp="1"/>
          </p:cNvSpPr>
          <p:nvPr>
            <p:ph type="sldNum" sz="quarter" idx="12"/>
          </p:nvPr>
        </p:nvSpPr>
        <p:spPr/>
        <p:txBody>
          <a:bodyPr/>
          <a:lstStyle/>
          <a:p>
            <a:pPr>
              <a:defRPr/>
            </a:pPr>
            <a:fld id="{2842C21F-AE33-4746-B537-1CCBA51D5359}" type="slidenum">
              <a:rPr lang="en-US" smtClean="0"/>
              <a:pPr>
                <a:defRPr/>
              </a:pPr>
              <a:t>61</a:t>
            </a:fld>
            <a:endParaRPr lang="en-US"/>
          </a:p>
        </p:txBody>
      </p:sp>
      <p:sp>
        <p:nvSpPr>
          <p:cNvPr id="7" name="TextBox 6">
            <a:extLst>
              <a:ext uri="{FF2B5EF4-FFF2-40B4-BE49-F238E27FC236}">
                <a16:creationId xmlns:a16="http://schemas.microsoft.com/office/drawing/2014/main" id="{BA685E4B-4994-C748-1AD2-BEC452BBFFD6}"/>
              </a:ext>
            </a:extLst>
          </p:cNvPr>
          <p:cNvSpPr txBox="1"/>
          <p:nvPr/>
        </p:nvSpPr>
        <p:spPr>
          <a:xfrm>
            <a:off x="677091" y="1060489"/>
            <a:ext cx="8009709" cy="5847755"/>
          </a:xfrm>
          <a:prstGeom prst="rect">
            <a:avLst/>
          </a:prstGeom>
          <a:noFill/>
        </p:spPr>
        <p:txBody>
          <a:bodyPr wrap="square" rtlCol="0">
            <a:spAutoFit/>
          </a:bodyPr>
          <a:lstStyle/>
          <a:p>
            <a:r>
              <a:rPr lang="en-US" sz="1400" b="1" dirty="0">
                <a:latin typeface="+mn-lt"/>
                <a:cs typeface="Courier New" panose="02070309020205020404" pitchFamily="49" charset="0"/>
              </a:rPr>
              <a:t>7.2 – Achieved Local Accuracy</a:t>
            </a:r>
          </a:p>
          <a:p>
            <a:pPr rtl="0">
              <a:spcBef>
                <a:spcPts val="0"/>
              </a:spcBef>
              <a:spcAft>
                <a:spcPts val="0"/>
              </a:spcAft>
            </a:pPr>
            <a:r>
              <a:rPr lang="en-US" sz="1200" i="0" u="none" strike="noStrike" dirty="0">
                <a:solidFill>
                  <a:srgbClr val="333333"/>
                </a:solidFill>
                <a:effectLst/>
                <a:latin typeface="Courier New" panose="02070309020205020404" pitchFamily="49" charset="0"/>
                <a:cs typeface="Courier New" panose="02070309020205020404" pitchFamily="49" charset="0"/>
              </a:rPr>
              <a:t>LOCAL ACCURACIES (CENTIMETERS) AND DISTANCE (KILOMETERS)                       </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200" i="0" u="none" strike="noStrike" dirty="0">
                <a:solidFill>
                  <a:srgbClr val="333333"/>
                </a:solidFill>
                <a:effectLst/>
                <a:latin typeface="Courier New" panose="02070309020205020404" pitchFamily="49" charset="0"/>
                <a:cs typeface="Courier New" panose="02070309020205020404" pitchFamily="49" charset="0"/>
              </a:rPr>
              <a:t>          ISN  SSN   STATION DESIGNATION                                        </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200" i="0" u="none" strike="noStrike" dirty="0">
                <a:solidFill>
                  <a:srgbClr val="333333"/>
                </a:solidFill>
                <a:effectLst/>
                <a:latin typeface="Courier New" panose="02070309020205020404" pitchFamily="49" charset="0"/>
                <a:cs typeface="Courier New" panose="02070309020205020404" pitchFamily="49" charset="0"/>
              </a:rPr>
              <a:t>FROM        1    2 E 115                              HORIZ    UP       DISTANCE</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200" i="0" u="none" strike="noStrike" dirty="0">
                <a:solidFill>
                  <a:srgbClr val="333333"/>
                </a:solidFill>
                <a:effectLst/>
                <a:latin typeface="Courier New" panose="02070309020205020404" pitchFamily="49" charset="0"/>
                <a:cs typeface="Courier New" panose="02070309020205020404" pitchFamily="49" charset="0"/>
              </a:rPr>
              <a:t>  TO        6    5 5202 G                             0.39    1.53 CM    2.17 KM</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200" i="0" u="none" strike="noStrike" dirty="0">
                <a:solidFill>
                  <a:srgbClr val="333333"/>
                </a:solidFill>
                <a:effectLst/>
                <a:latin typeface="Courier New" panose="02070309020205020404" pitchFamily="49" charset="0"/>
                <a:cs typeface="Courier New" panose="02070309020205020404" pitchFamily="49" charset="0"/>
              </a:rPr>
              <a:t>  TO        2    3 ULM A                              0.33    1.26 CM    7.09 KM</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200" i="0" u="none" strike="noStrike" dirty="0">
                <a:solidFill>
                  <a:srgbClr val="333333"/>
                </a:solidFill>
                <a:effectLst/>
                <a:latin typeface="Courier New" panose="02070309020205020404" pitchFamily="49" charset="0"/>
                <a:cs typeface="Courier New" panose="02070309020205020404" pitchFamily="49" charset="0"/>
              </a:rPr>
              <a:t>  TO        4    4 5208 K                             0.37    1.40 CM   19.58 KM</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200" i="0" u="none" strike="noStrike" dirty="0">
                <a:solidFill>
                  <a:srgbClr val="333333"/>
                </a:solidFill>
                <a:effectLst/>
                <a:latin typeface="Courier New" panose="02070309020205020404" pitchFamily="49" charset="0"/>
                <a:cs typeface="Courier New" panose="02070309020205020404" pitchFamily="49" charset="0"/>
              </a:rPr>
              <a:t>  TO       12   11 MORTON CORS ARP                    0.30    1.14 CM   54.03 KM</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200" i="0" u="none" strike="noStrike" dirty="0">
                <a:solidFill>
                  <a:srgbClr val="333333"/>
                </a:solidFill>
                <a:effectLst/>
                <a:latin typeface="Courier New" panose="02070309020205020404" pitchFamily="49" charset="0"/>
                <a:cs typeface="Courier New" panose="02070309020205020404" pitchFamily="49" charset="0"/>
              </a:rPr>
              <a:t>  TO        9    8 JEFFERS CORS ARP                   0.30    1.14 CM   59.85 KM</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200" i="0" u="none" strike="noStrike" dirty="0">
                <a:solidFill>
                  <a:srgbClr val="333333"/>
                </a:solidFill>
                <a:effectLst/>
                <a:latin typeface="Courier New" panose="02070309020205020404" pitchFamily="49" charset="0"/>
                <a:cs typeface="Courier New" panose="02070309020205020404" pitchFamily="49" charset="0"/>
              </a:rPr>
              <a:t>  TO        8    7 BLUE EARTH CORS ARP                0.30    1.14 CM   72.99 KM</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200" i="0" u="none" strike="noStrike" dirty="0">
                <a:solidFill>
                  <a:srgbClr val="333333"/>
                </a:solidFill>
                <a:effectLst/>
                <a:latin typeface="Courier New" panose="02070309020205020404" pitchFamily="49" charset="0"/>
                <a:cs typeface="Courier New" panose="02070309020205020404" pitchFamily="49" charset="0"/>
              </a:rPr>
              <a:t>  TO       10   10 LAKEFIELD CORS ARP                 0.30    1.14 CM   90.67 KM</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200" i="0" u="none" strike="noStrike" dirty="0">
                <a:solidFill>
                  <a:srgbClr val="333333"/>
                </a:solidFill>
                <a:effectLst/>
                <a:latin typeface="Courier New" panose="02070309020205020404" pitchFamily="49" charset="0"/>
                <a:cs typeface="Courier New" panose="02070309020205020404" pitchFamily="49" charset="0"/>
              </a:rPr>
              <a:t>  TO        7    6 ALTERNATE MASTER CORS ARP          0.40    1.20 CM 1037.29 KM</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200" i="0" u="none" strike="noStrike" dirty="0">
                <a:solidFill>
                  <a:srgbClr val="333333"/>
                </a:solidFill>
                <a:effectLst/>
                <a:latin typeface="Courier New" panose="02070309020205020404" pitchFamily="49" charset="0"/>
                <a:cs typeface="Courier New" panose="02070309020205020404" pitchFamily="49" charset="0"/>
              </a:rPr>
              <a:t>                                                                                </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200" i="0" u="none" strike="noStrike" dirty="0">
                <a:solidFill>
                  <a:srgbClr val="333333"/>
                </a:solidFill>
                <a:effectLst/>
                <a:latin typeface="Courier New" panose="02070309020205020404" pitchFamily="49" charset="0"/>
                <a:cs typeface="Courier New" panose="02070309020205020404" pitchFamily="49" charset="0"/>
              </a:rPr>
              <a:t>FROM        2    3 ULM A                              HORIZ    UP       DISTANCE</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200" i="0" u="none" strike="noStrike" dirty="0">
                <a:solidFill>
                  <a:srgbClr val="333333"/>
                </a:solidFill>
                <a:effectLst/>
                <a:latin typeface="Courier New" panose="02070309020205020404" pitchFamily="49" charset="0"/>
                <a:cs typeface="Courier New" panose="02070309020205020404" pitchFamily="49" charset="0"/>
              </a:rPr>
              <a:t>  TO        5   14 ULM C                              0.38    1.57 CM    0.62 KM</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200" i="0" u="none" strike="noStrike" dirty="0">
                <a:solidFill>
                  <a:srgbClr val="333333"/>
                </a:solidFill>
                <a:effectLst/>
                <a:latin typeface="Courier New" panose="02070309020205020404" pitchFamily="49" charset="0"/>
                <a:cs typeface="Courier New" panose="02070309020205020404" pitchFamily="49" charset="0"/>
              </a:rPr>
              <a:t>  TO        3   13 ULM B                              0.38    1.56 CM    0.94 KM</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200" i="0" u="none" strike="noStrike" dirty="0">
                <a:solidFill>
                  <a:srgbClr val="333333"/>
                </a:solidFill>
                <a:effectLst/>
                <a:latin typeface="Courier New" panose="02070309020205020404" pitchFamily="49" charset="0"/>
                <a:cs typeface="Courier New" panose="02070309020205020404" pitchFamily="49" charset="0"/>
              </a:rPr>
              <a:t>  TO        6    5 5202 G                             0.36    1.43 CM    6.16 KM</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200" i="0" u="none" strike="noStrike" dirty="0">
                <a:solidFill>
                  <a:srgbClr val="333333"/>
                </a:solidFill>
                <a:effectLst/>
                <a:latin typeface="Courier New" panose="02070309020205020404" pitchFamily="49" charset="0"/>
                <a:cs typeface="Courier New" panose="02070309020205020404" pitchFamily="49" charset="0"/>
              </a:rPr>
              <a:t>  TO        4    4 5208 K                             0.33    1.29 CM   24.67 KM</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200" i="0" u="none" strike="noStrike" dirty="0">
                <a:solidFill>
                  <a:srgbClr val="333333"/>
                </a:solidFill>
                <a:effectLst/>
                <a:latin typeface="Courier New" panose="02070309020205020404" pitchFamily="49" charset="0"/>
                <a:cs typeface="Courier New" panose="02070309020205020404" pitchFamily="49" charset="0"/>
              </a:rPr>
              <a:t>  TO       12   11 MORTON CORS ARP                    0.24    0.94 CM   46.94 KM</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200" i="0" u="none" strike="noStrike" dirty="0">
                <a:solidFill>
                  <a:srgbClr val="333333"/>
                </a:solidFill>
                <a:effectLst/>
                <a:latin typeface="Courier New" panose="02070309020205020404" pitchFamily="49" charset="0"/>
                <a:cs typeface="Courier New" panose="02070309020205020404" pitchFamily="49" charset="0"/>
              </a:rPr>
              <a:t>  TO        9    8 JEFFERS CORS ARP                   0.24    0.94 CM   56.06 KM</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200" i="0" u="none" strike="noStrike" dirty="0">
                <a:solidFill>
                  <a:srgbClr val="333333"/>
                </a:solidFill>
                <a:effectLst/>
                <a:latin typeface="Courier New" panose="02070309020205020404" pitchFamily="49" charset="0"/>
                <a:cs typeface="Courier New" panose="02070309020205020404" pitchFamily="49" charset="0"/>
              </a:rPr>
              <a:t>  TO        8    7 BLUE EARTH CORS ARP                0.24    0.94 CM   78.74 KM</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200" i="0" u="none" strike="noStrike" dirty="0">
                <a:solidFill>
                  <a:srgbClr val="333333"/>
                </a:solidFill>
                <a:effectLst/>
                <a:latin typeface="Courier New" panose="02070309020205020404" pitchFamily="49" charset="0"/>
                <a:cs typeface="Courier New" panose="02070309020205020404" pitchFamily="49" charset="0"/>
              </a:rPr>
              <a:t>  TO       10   10 LAKEFIELD CORS ARP                 0.24    0.94 CM   90.34 KM</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200" i="0" u="none" strike="noStrike" dirty="0">
                <a:solidFill>
                  <a:srgbClr val="333333"/>
                </a:solidFill>
                <a:effectLst/>
                <a:latin typeface="Courier New" panose="02070309020205020404" pitchFamily="49" charset="0"/>
                <a:cs typeface="Courier New" panose="02070309020205020404" pitchFamily="49" charset="0"/>
              </a:rPr>
              <a:t>  TO        7    6 ALTERNATE MASTER CORS ARP          0.36    1.00 CM 1034.40 KM</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200" i="0" u="none" strike="noStrike" dirty="0">
                <a:solidFill>
                  <a:srgbClr val="000000"/>
                </a:solidFill>
                <a:effectLst/>
                <a:latin typeface="Courier New" panose="02070309020205020404" pitchFamily="49" charset="0"/>
                <a:cs typeface="Courier New" panose="02070309020205020404" pitchFamily="49" charset="0"/>
              </a:rPr>
              <a:t>MORE</a:t>
            </a:r>
            <a:endParaRPr lang="en-US" sz="1200" dirty="0">
              <a:effectLst/>
              <a:latin typeface="Courier New" panose="02070309020205020404" pitchFamily="49" charset="0"/>
              <a:cs typeface="Courier New" panose="02070309020205020404" pitchFamily="49" charset="0"/>
            </a:endParaRPr>
          </a:p>
          <a:p>
            <a:pPr rtl="0">
              <a:spcBef>
                <a:spcPts val="0"/>
              </a:spcBef>
              <a:spcAft>
                <a:spcPts val="0"/>
              </a:spcAft>
            </a:pPr>
            <a:r>
              <a:rPr lang="en-US" sz="1400" u="none" strike="noStrike" dirty="0">
                <a:solidFill>
                  <a:srgbClr val="000000"/>
                </a:solidFill>
                <a:effectLst/>
                <a:latin typeface="+mn-lt"/>
                <a:cs typeface="Courier New" panose="02070309020205020404" pitchFamily="49" charset="0"/>
              </a:rPr>
              <a:t>(Note: Search for and locate Maximum in both HORIZ and UP columns. Tabulate in Project Report.)</a:t>
            </a:r>
          </a:p>
          <a:p>
            <a:pPr rtl="0">
              <a:spcBef>
                <a:spcPts val="0"/>
              </a:spcBef>
              <a:spcAft>
                <a:spcPts val="0"/>
              </a:spcAft>
            </a:pPr>
            <a:endParaRPr lang="en-US" sz="1400" dirty="0">
              <a:effectLst/>
              <a:latin typeface="+mn-lt"/>
              <a:cs typeface="Courier New" panose="02070309020205020404" pitchFamily="49" charset="0"/>
            </a:endParaRPr>
          </a:p>
          <a:p>
            <a:r>
              <a:rPr lang="en-US" sz="1400" b="1" u="none" strike="noStrike" dirty="0">
                <a:solidFill>
                  <a:srgbClr val="000000"/>
                </a:solidFill>
                <a:effectLst/>
                <a:latin typeface="+mn-lt"/>
                <a:cs typeface="Courier New" panose="02070309020205020404" pitchFamily="49" charset="0"/>
              </a:rPr>
              <a:t>Figure 11 - Local Accuracy Summary showing a sample from </a:t>
            </a:r>
            <a:r>
              <a:rPr lang="en-US" sz="1400" b="1" u="none" strike="noStrike" dirty="0">
                <a:solidFill>
                  <a:srgbClr val="FF0000"/>
                </a:solidFill>
                <a:effectLst/>
                <a:latin typeface="+mn-lt"/>
                <a:cs typeface="Courier New" panose="02070309020205020404" pitchFamily="49" charset="0"/>
              </a:rPr>
              <a:t>horizontal-</a:t>
            </a:r>
            <a:r>
              <a:rPr lang="en-US" sz="1400" b="1" u="none" strike="noStrike" dirty="0" err="1">
                <a:solidFill>
                  <a:srgbClr val="FF0000"/>
                </a:solidFill>
                <a:effectLst/>
                <a:latin typeface="+mn-lt"/>
                <a:cs typeface="Courier New" panose="02070309020205020404" pitchFamily="49" charset="0"/>
              </a:rPr>
              <a:t>constrained.sum</a:t>
            </a:r>
            <a:r>
              <a:rPr lang="en-US" sz="1400" b="1" u="none" strike="noStrike" dirty="0">
                <a:solidFill>
                  <a:srgbClr val="333333"/>
                </a:solidFill>
                <a:effectLst/>
                <a:latin typeface="+mn-lt"/>
                <a:cs typeface="Courier New" panose="02070309020205020404" pitchFamily="49" charset="0"/>
              </a:rPr>
              <a:t>; a</a:t>
            </a:r>
            <a:r>
              <a:rPr lang="en-US" sz="1400" b="1" u="none" strike="noStrike" dirty="0">
                <a:solidFill>
                  <a:srgbClr val="000000"/>
                </a:solidFill>
                <a:effectLst/>
                <a:latin typeface="+mn-lt"/>
                <a:cs typeface="Courier New" panose="02070309020205020404" pitchFamily="49" charset="0"/>
              </a:rPr>
              <a:t> sample </a:t>
            </a:r>
            <a:r>
              <a:rPr lang="en-US" sz="1400" b="1" u="none" strike="noStrike" dirty="0">
                <a:solidFill>
                  <a:srgbClr val="FF0000"/>
                </a:solidFill>
                <a:effectLst/>
                <a:latin typeface="+mn-lt"/>
                <a:cs typeface="Courier New" panose="02070309020205020404" pitchFamily="49" charset="0"/>
              </a:rPr>
              <a:t>vertical-</a:t>
            </a:r>
            <a:r>
              <a:rPr lang="en-US" sz="1400" b="1" u="none" strike="noStrike" dirty="0" err="1">
                <a:solidFill>
                  <a:srgbClr val="FF0000"/>
                </a:solidFill>
                <a:effectLst/>
                <a:latin typeface="+mn-lt"/>
                <a:cs typeface="Courier New" panose="02070309020205020404" pitchFamily="49" charset="0"/>
              </a:rPr>
              <a:t>constrained.sum</a:t>
            </a:r>
            <a:r>
              <a:rPr lang="en-US" sz="1400" b="1" u="none" strike="noStrike" dirty="0">
                <a:solidFill>
                  <a:srgbClr val="FF0000"/>
                </a:solidFill>
                <a:effectLst/>
                <a:latin typeface="+mn-lt"/>
                <a:cs typeface="Courier New" panose="02070309020205020404" pitchFamily="49" charset="0"/>
              </a:rPr>
              <a:t> </a:t>
            </a:r>
            <a:r>
              <a:rPr lang="en-US" sz="1400" b="1" u="none" strike="noStrike" dirty="0">
                <a:solidFill>
                  <a:srgbClr val="000000"/>
                </a:solidFill>
                <a:effectLst/>
                <a:latin typeface="+mn-lt"/>
                <a:cs typeface="Courier New" panose="02070309020205020404" pitchFamily="49" charset="0"/>
              </a:rPr>
              <a:t>is similar. See OPUS Projects User Guide (NGS 2023c), Section 12.7.3.2 Section 12.7.5.1</a:t>
            </a:r>
            <a:endParaRPr lang="en-US" sz="1400" b="1" dirty="0">
              <a:latin typeface="+mn-lt"/>
              <a:cs typeface="Courier New" panose="02070309020205020404" pitchFamily="49" charset="0"/>
            </a:endParaRPr>
          </a:p>
        </p:txBody>
      </p:sp>
    </p:spTree>
    <p:extLst>
      <p:ext uri="{BB962C8B-B14F-4D97-AF65-F5344CB8AC3E}">
        <p14:creationId xmlns:p14="http://schemas.microsoft.com/office/powerpoint/2010/main" val="38815151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EC907AB-F844-A471-E882-40501624B755}"/>
              </a:ext>
            </a:extLst>
          </p:cNvPr>
          <p:cNvSpPr>
            <a:spLocks noGrp="1"/>
          </p:cNvSpPr>
          <p:nvPr>
            <p:ph type="title"/>
          </p:nvPr>
        </p:nvSpPr>
        <p:spPr/>
        <p:txBody>
          <a:bodyPr/>
          <a:lstStyle/>
          <a:p>
            <a:r>
              <a:rPr lang="en-US" sz="3200" dirty="0"/>
              <a:t>Table 7 – Processing and Adjustment Results</a:t>
            </a:r>
          </a:p>
        </p:txBody>
      </p:sp>
      <p:sp>
        <p:nvSpPr>
          <p:cNvPr id="2" name="Date Placeholder 1">
            <a:extLst>
              <a:ext uri="{FF2B5EF4-FFF2-40B4-BE49-F238E27FC236}">
                <a16:creationId xmlns:a16="http://schemas.microsoft.com/office/drawing/2014/main" id="{902D1FD9-7659-06FF-4F2D-37A3987C1FA3}"/>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67FAE198-7240-D3B1-8A4C-AB1B92D49E15}"/>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7385A88B-C3BE-63A3-CF92-76429A16CDEA}"/>
              </a:ext>
            </a:extLst>
          </p:cNvPr>
          <p:cNvSpPr>
            <a:spLocks noGrp="1"/>
          </p:cNvSpPr>
          <p:nvPr>
            <p:ph type="sldNum" sz="quarter" idx="12"/>
          </p:nvPr>
        </p:nvSpPr>
        <p:spPr/>
        <p:txBody>
          <a:bodyPr/>
          <a:lstStyle/>
          <a:p>
            <a:pPr>
              <a:defRPr/>
            </a:pPr>
            <a:fld id="{2842C21F-AE33-4746-B537-1CCBA51D5359}" type="slidenum">
              <a:rPr lang="en-US" smtClean="0"/>
              <a:pPr>
                <a:defRPr/>
              </a:pPr>
              <a:t>62</a:t>
            </a:fld>
            <a:endParaRPr lang="en-US"/>
          </a:p>
        </p:txBody>
      </p:sp>
      <p:sp>
        <p:nvSpPr>
          <p:cNvPr id="7" name="TextBox 6">
            <a:extLst>
              <a:ext uri="{FF2B5EF4-FFF2-40B4-BE49-F238E27FC236}">
                <a16:creationId xmlns:a16="http://schemas.microsoft.com/office/drawing/2014/main" id="{BA685E4B-4994-C748-1AD2-BEC452BBFFD6}"/>
              </a:ext>
            </a:extLst>
          </p:cNvPr>
          <p:cNvSpPr txBox="1"/>
          <p:nvPr/>
        </p:nvSpPr>
        <p:spPr>
          <a:xfrm>
            <a:off x="677091" y="1060489"/>
            <a:ext cx="7789817" cy="307777"/>
          </a:xfrm>
          <a:prstGeom prst="rect">
            <a:avLst/>
          </a:prstGeom>
          <a:noFill/>
        </p:spPr>
        <p:txBody>
          <a:bodyPr wrap="square" rtlCol="0">
            <a:spAutoFit/>
          </a:bodyPr>
          <a:lstStyle/>
          <a:p>
            <a:r>
              <a:rPr lang="en-US" sz="1400" b="1" i="0" u="none" strike="noStrike" dirty="0">
                <a:solidFill>
                  <a:srgbClr val="000000"/>
                </a:solidFill>
                <a:effectLst/>
                <a:latin typeface="+mn-lt"/>
              </a:rPr>
              <a:t>7.3 - Peak-to-Peak Coordinate Comparison</a:t>
            </a:r>
            <a:endParaRPr lang="en-US" sz="1100" b="1" dirty="0">
              <a:latin typeface="+mn-lt"/>
              <a:cs typeface="Courier New" panose="02070309020205020404" pitchFamily="49" charset="0"/>
            </a:endParaRPr>
          </a:p>
        </p:txBody>
      </p:sp>
      <p:pic>
        <p:nvPicPr>
          <p:cNvPr id="8" name="Picture 7">
            <a:extLst>
              <a:ext uri="{FF2B5EF4-FFF2-40B4-BE49-F238E27FC236}">
                <a16:creationId xmlns:a16="http://schemas.microsoft.com/office/drawing/2014/main" id="{30CF055D-79DF-0760-08A0-267D6D233AF4}"/>
              </a:ext>
            </a:extLst>
          </p:cNvPr>
          <p:cNvPicPr>
            <a:picLocks noChangeAspect="1"/>
          </p:cNvPicPr>
          <p:nvPr/>
        </p:nvPicPr>
        <p:blipFill>
          <a:blip r:embed="rId2"/>
          <a:stretch>
            <a:fillRect/>
          </a:stretch>
        </p:blipFill>
        <p:spPr>
          <a:xfrm>
            <a:off x="1195808" y="1700252"/>
            <a:ext cx="6752381" cy="3466667"/>
          </a:xfrm>
          <a:prstGeom prst="rect">
            <a:avLst/>
          </a:prstGeom>
        </p:spPr>
      </p:pic>
    </p:spTree>
    <p:extLst>
      <p:ext uri="{BB962C8B-B14F-4D97-AF65-F5344CB8AC3E}">
        <p14:creationId xmlns:p14="http://schemas.microsoft.com/office/powerpoint/2010/main" val="110495105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EC907AB-F844-A471-E882-40501624B755}"/>
              </a:ext>
            </a:extLst>
          </p:cNvPr>
          <p:cNvSpPr>
            <a:spLocks noGrp="1"/>
          </p:cNvSpPr>
          <p:nvPr>
            <p:ph type="title"/>
          </p:nvPr>
        </p:nvSpPr>
        <p:spPr/>
        <p:txBody>
          <a:bodyPr/>
          <a:lstStyle/>
          <a:p>
            <a:r>
              <a:rPr lang="en-US" sz="3200" dirty="0"/>
              <a:t>Table 7 – Processing and Adjustment Results</a:t>
            </a:r>
          </a:p>
        </p:txBody>
      </p:sp>
      <p:sp>
        <p:nvSpPr>
          <p:cNvPr id="2" name="Date Placeholder 1">
            <a:extLst>
              <a:ext uri="{FF2B5EF4-FFF2-40B4-BE49-F238E27FC236}">
                <a16:creationId xmlns:a16="http://schemas.microsoft.com/office/drawing/2014/main" id="{902D1FD9-7659-06FF-4F2D-37A3987C1FA3}"/>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67FAE198-7240-D3B1-8A4C-AB1B92D49E15}"/>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7385A88B-C3BE-63A3-CF92-76429A16CDEA}"/>
              </a:ext>
            </a:extLst>
          </p:cNvPr>
          <p:cNvSpPr>
            <a:spLocks noGrp="1"/>
          </p:cNvSpPr>
          <p:nvPr>
            <p:ph type="sldNum" sz="quarter" idx="12"/>
          </p:nvPr>
        </p:nvSpPr>
        <p:spPr/>
        <p:txBody>
          <a:bodyPr/>
          <a:lstStyle/>
          <a:p>
            <a:pPr>
              <a:defRPr/>
            </a:pPr>
            <a:fld id="{2842C21F-AE33-4746-B537-1CCBA51D5359}" type="slidenum">
              <a:rPr lang="en-US" smtClean="0"/>
              <a:pPr>
                <a:defRPr/>
              </a:pPr>
              <a:t>63</a:t>
            </a:fld>
            <a:endParaRPr lang="en-US"/>
          </a:p>
        </p:txBody>
      </p:sp>
      <p:sp>
        <p:nvSpPr>
          <p:cNvPr id="7" name="TextBox 6">
            <a:extLst>
              <a:ext uri="{FF2B5EF4-FFF2-40B4-BE49-F238E27FC236}">
                <a16:creationId xmlns:a16="http://schemas.microsoft.com/office/drawing/2014/main" id="{BA685E4B-4994-C748-1AD2-BEC452BBFFD6}"/>
              </a:ext>
            </a:extLst>
          </p:cNvPr>
          <p:cNvSpPr txBox="1"/>
          <p:nvPr/>
        </p:nvSpPr>
        <p:spPr>
          <a:xfrm>
            <a:off x="677091" y="1060489"/>
            <a:ext cx="7789817" cy="738664"/>
          </a:xfrm>
          <a:prstGeom prst="rect">
            <a:avLst/>
          </a:prstGeom>
          <a:noFill/>
        </p:spPr>
        <p:txBody>
          <a:bodyPr wrap="square" rtlCol="0">
            <a:spAutoFit/>
          </a:bodyPr>
          <a:lstStyle/>
          <a:p>
            <a:r>
              <a:rPr lang="en-US" sz="1400" b="1" i="0" u="none" strike="noStrike" dirty="0">
                <a:solidFill>
                  <a:srgbClr val="000000"/>
                </a:solidFill>
                <a:effectLst/>
                <a:latin typeface="+mn-lt"/>
              </a:rPr>
              <a:t>7.4 - Maximum Residuals per Vector</a:t>
            </a:r>
          </a:p>
          <a:p>
            <a:r>
              <a:rPr lang="en-US" sz="1400" b="1" dirty="0">
                <a:solidFill>
                  <a:srgbClr val="000000"/>
                </a:solidFill>
                <a:latin typeface="+mn-lt"/>
                <a:cs typeface="Courier New" panose="02070309020205020404" pitchFamily="49" charset="0"/>
              </a:rPr>
              <a:t>PREPLT2 – tabulates the amount of adjustment each vector needed to fit within an adjustment. </a:t>
            </a:r>
          </a:p>
          <a:p>
            <a:r>
              <a:rPr lang="en-US" sz="1400" b="1" dirty="0">
                <a:solidFill>
                  <a:srgbClr val="000000"/>
                </a:solidFill>
                <a:latin typeface="+mn-lt"/>
                <a:cs typeface="Courier New" panose="02070309020205020404" pitchFamily="49" charset="0"/>
              </a:rPr>
              <a:t>The amount of adjustment is called the “residual”.</a:t>
            </a:r>
            <a:endParaRPr lang="en-US" sz="1400" b="1" dirty="0">
              <a:latin typeface="+mn-lt"/>
              <a:cs typeface="Courier New" panose="02070309020205020404" pitchFamily="49" charset="0"/>
            </a:endParaRPr>
          </a:p>
        </p:txBody>
      </p:sp>
      <p:sp>
        <p:nvSpPr>
          <p:cNvPr id="6" name="TextBox 5">
            <a:extLst>
              <a:ext uri="{FF2B5EF4-FFF2-40B4-BE49-F238E27FC236}">
                <a16:creationId xmlns:a16="http://schemas.microsoft.com/office/drawing/2014/main" id="{06DED607-7DB4-95CF-1C11-435AA0470165}"/>
              </a:ext>
            </a:extLst>
          </p:cNvPr>
          <p:cNvSpPr txBox="1"/>
          <p:nvPr/>
        </p:nvSpPr>
        <p:spPr>
          <a:xfrm>
            <a:off x="0" y="2000686"/>
            <a:ext cx="9144000" cy="3016210"/>
          </a:xfrm>
          <a:prstGeom prst="rect">
            <a:avLst/>
          </a:prstGeom>
          <a:noFill/>
        </p:spPr>
        <p:txBody>
          <a:bodyPr wrap="square" rtlCol="0">
            <a:spAutoFit/>
          </a:bodyPr>
          <a:lstStyle/>
          <a:p>
            <a:r>
              <a:rPr lang="en-US" sz="1000" dirty="0">
                <a:latin typeface="Courier New" panose="02070309020205020404" pitchFamily="49" charset="0"/>
                <a:cs typeface="Courier New" panose="02070309020205020404" pitchFamily="49" charset="0"/>
              </a:rPr>
              <a:t>        Residual Components(m)  </a:t>
            </a:r>
            <a:r>
              <a:rPr lang="en-US" sz="1000" dirty="0" err="1">
                <a:latin typeface="Courier New" panose="02070309020205020404" pitchFamily="49" charset="0"/>
                <a:cs typeface="Courier New" panose="02070309020205020404" pitchFamily="49" charset="0"/>
              </a:rPr>
              <a:t>Rej</a:t>
            </a:r>
            <a:r>
              <a:rPr lang="en-US" sz="1000" dirty="0">
                <a:latin typeface="Courier New" panose="02070309020205020404" pitchFamily="49" charset="0"/>
                <a:cs typeface="Courier New" panose="02070309020205020404" pitchFamily="49" charset="0"/>
              </a:rPr>
              <a:t>  Baseline  FROM:                                  TO:</a:t>
            </a:r>
          </a:p>
          <a:p>
            <a:r>
              <a:rPr lang="en-US" sz="1000" dirty="0" err="1">
                <a:latin typeface="Courier New" panose="02070309020205020404" pitchFamily="49" charset="0"/>
                <a:cs typeface="Courier New" panose="02070309020205020404" pitchFamily="49" charset="0"/>
              </a:rPr>
              <a:t>Obs</a:t>
            </a:r>
            <a:r>
              <a:rPr lang="en-US" sz="1000" dirty="0">
                <a:latin typeface="Courier New" panose="02070309020205020404" pitchFamily="49" charset="0"/>
                <a:cs typeface="Courier New" panose="02070309020205020404" pitchFamily="49" charset="0"/>
              </a:rPr>
              <a:t>#     DN       DE       DU         (m)      SSN     Designation                    SSN     Designation</a:t>
            </a:r>
          </a:p>
          <a:p>
            <a:r>
              <a:rPr lang="en-US" sz="1000" dirty="0">
                <a:latin typeface="Courier New" panose="02070309020205020404" pitchFamily="49" charset="0"/>
                <a:cs typeface="Courier New" panose="02070309020205020404" pitchFamily="49" charset="0"/>
              </a:rPr>
              <a:t>   4   0.0015  -0.0005   0.0030     21423.7928 ( 0008) 863 8610 F                     ( 0001) LOYOLA 2 COOP CORS ARP</a:t>
            </a:r>
          </a:p>
          <a:p>
            <a:r>
              <a:rPr lang="en-US" sz="1000" dirty="0">
                <a:latin typeface="Courier New" panose="02070309020205020404" pitchFamily="49" charset="0"/>
                <a:cs typeface="Courier New" panose="02070309020205020404" pitchFamily="49" charset="0"/>
              </a:rPr>
              <a:t>   7   0.0012  -0.0010  -0.0031     11496.9030 ( 0009) BREADMAKER                     ( 0001) LOYOLA 2 COOP CORS ARP</a:t>
            </a:r>
          </a:p>
          <a:p>
            <a:r>
              <a:rPr lang="en-US" sz="1000" dirty="0">
                <a:latin typeface="Courier New" panose="02070309020205020404" pitchFamily="49" charset="0"/>
                <a:cs typeface="Courier New" panose="02070309020205020404" pitchFamily="49" charset="0"/>
              </a:rPr>
              <a:t>  10   0.0008  -0.0026   0.0031     14532.4730 ( 0010) GPS099                         ( 0001) LOYOLA 2 COOP CORS ARP</a:t>
            </a:r>
          </a:p>
          <a:p>
            <a:r>
              <a:rPr lang="en-US" sz="1000" dirty="0">
                <a:latin typeface="Courier New" panose="02070309020205020404" pitchFamily="49" charset="0"/>
                <a:cs typeface="Courier New" panose="02070309020205020404" pitchFamily="49" charset="0"/>
              </a:rPr>
              <a:t>  13   0.0010  -0.0009  -0.0027     14825.4858 ( 0011) ODU 3                          ( 0001) LOYOLA 2 COOP CORS ARP</a:t>
            </a:r>
          </a:p>
          <a:p>
            <a:r>
              <a:rPr lang="en-US" sz="1000" dirty="0">
                <a:latin typeface="Courier New" panose="02070309020205020404" pitchFamily="49" charset="0"/>
                <a:cs typeface="Courier New" panose="02070309020205020404" pitchFamily="49" charset="0"/>
              </a:rPr>
              <a:t>  16   0.0014   0.0008   0.0033     15251.4826 ( 0012) ODU 18                         ( 0001) LOYOLA 2 COOP CORS ARP</a:t>
            </a:r>
          </a:p>
          <a:p>
            <a:r>
              <a:rPr lang="en-US" sz="1000" dirty="0">
                <a:latin typeface="Courier New" panose="02070309020205020404" pitchFamily="49" charset="0"/>
                <a:cs typeface="Courier New" panose="02070309020205020404" pitchFamily="49" charset="0"/>
              </a:rPr>
              <a:t>  19  -0.0001  -0.0008   0.0099     21627.4185 ( 0013) W 416                          ( 0001) LOYOLA 2 COOP CORS ARP</a:t>
            </a:r>
          </a:p>
          <a:p>
            <a:r>
              <a:rPr lang="en-US" sz="1000" dirty="0">
                <a:latin typeface="Courier New" panose="02070309020205020404" pitchFamily="49" charset="0"/>
                <a:cs typeface="Courier New" panose="02070309020205020404" pitchFamily="49" charset="0"/>
              </a:rPr>
              <a:t>  22  -0.0002  -0.0003  -0.0016    491454.8788 ( 0007) ASU-BOONE CORS ARP             ( 0001) LOYOLA 2 COOP CORS ARP</a:t>
            </a:r>
          </a:p>
          <a:p>
            <a:r>
              <a:rPr lang="en-US" sz="1000" dirty="0">
                <a:latin typeface="Courier New" panose="02070309020205020404" pitchFamily="49" charset="0"/>
                <a:cs typeface="Courier New" panose="02070309020205020404" pitchFamily="49" charset="0"/>
              </a:rPr>
              <a:t>  25  -0.0002  -0.0005  -0.0012     24991.7434 ( 0003) LOYOLA LS03 CORS ARP           ( 0001) LOYOLA 2 COOP CORS ARP</a:t>
            </a:r>
          </a:p>
          <a:p>
            <a:r>
              <a:rPr lang="en-US" sz="1000" dirty="0">
                <a:latin typeface="Courier New" panose="02070309020205020404" pitchFamily="49" charset="0"/>
                <a:cs typeface="Courier New" panose="02070309020205020404" pitchFamily="49" charset="0"/>
              </a:rPr>
              <a:t>  28  -0.0002  -0.0008   0.0015     46939.2818 ( 0006) ELIZABETH CITY CORS ARP        ( 0001) LOYOLA 2 COOP CORS ARP</a:t>
            </a:r>
          </a:p>
          <a:p>
            <a:r>
              <a:rPr lang="en-US" sz="1000" dirty="0">
                <a:latin typeface="Courier New" panose="02070309020205020404" pitchFamily="49" charset="0"/>
                <a:cs typeface="Courier New" panose="02070309020205020404" pitchFamily="49" charset="0"/>
              </a:rPr>
              <a:t>  31  -0.0005  -0.0006   0.0020     56473.0534 ( 0004) GATESVILLE CORS ARP            ( 0001) LOYOLA 2 COOP CORS ARP</a:t>
            </a:r>
          </a:p>
          <a:p>
            <a:r>
              <a:rPr lang="en-US" sz="1000" dirty="0">
                <a:latin typeface="Courier New" panose="02070309020205020404" pitchFamily="49" charset="0"/>
                <a:cs typeface="Courier New" panose="02070309020205020404" pitchFamily="49" charset="0"/>
              </a:rPr>
              <a:t>  34  -0.0007  -0.0001  -0.0017     58602.7357 ( 0005) VA GLOUCESTER PT CORS ARP      ( 0001) LOYOLA 2 COOP CORS ARP</a:t>
            </a:r>
          </a:p>
          <a:p>
            <a:r>
              <a:rPr lang="en-US" sz="1000" dirty="0">
                <a:latin typeface="Courier New" panose="02070309020205020404" pitchFamily="49" charset="0"/>
                <a:cs typeface="Courier New" panose="02070309020205020404" pitchFamily="49" charset="0"/>
              </a:rPr>
              <a:t>  37  -0.0010   0.0012  -0.0008     21423.7928 ( 0008) 863 8610 F                     ( 0001) LOYOLA 2 COOP CORS ARP</a:t>
            </a:r>
          </a:p>
          <a:p>
            <a:r>
              <a:rPr lang="en-US" sz="1000" dirty="0">
                <a:latin typeface="Courier New" panose="02070309020205020404" pitchFamily="49" charset="0"/>
                <a:cs typeface="Courier New" panose="02070309020205020404" pitchFamily="49" charset="0"/>
              </a:rPr>
              <a:t>  40  -0.0017   0.0010   0.0019     11496.9030 ( 0009) BREADMAKER                     ( 0001) LOYOLA 2 COOP CORS ARP</a:t>
            </a:r>
          </a:p>
          <a:p>
            <a:r>
              <a:rPr lang="en-US" sz="1000" dirty="0">
                <a:latin typeface="Courier New" panose="02070309020205020404" pitchFamily="49" charset="0"/>
                <a:cs typeface="Courier New" panose="02070309020205020404" pitchFamily="49" charset="0"/>
              </a:rPr>
              <a:t>  43  -0.0027   0.0020   0.0049     14532.4730 ( 0010) GPS099                         ( 0001) LOYOLA 2 COOP CORS ARP</a:t>
            </a:r>
          </a:p>
          <a:p>
            <a:r>
              <a:rPr lang="en-US" sz="1000" dirty="0">
                <a:latin typeface="Courier New" panose="02070309020205020404" pitchFamily="49" charset="0"/>
                <a:cs typeface="Courier New" panose="02070309020205020404" pitchFamily="49" charset="0"/>
              </a:rPr>
              <a:t>  46  -0.0014   0.0012   0.0062     14825.4858 ( 0011) ODU 3                          ( 0001) LOYOLA 2 COOP CORS ARP</a:t>
            </a:r>
          </a:p>
          <a:p>
            <a:r>
              <a:rPr lang="en-US" sz="1000" dirty="0">
                <a:latin typeface="Courier New" panose="02070309020205020404" pitchFamily="49" charset="0"/>
                <a:cs typeface="Courier New" panose="02070309020205020404" pitchFamily="49" charset="0"/>
              </a:rPr>
              <a:t>  49  -0.0018   0.0006   0.0028     15251.4826 ( 0012) ODU 18                         ( 0001) LOYOLA 2 COOP CORS ARP</a:t>
            </a:r>
          </a:p>
          <a:p>
            <a:r>
              <a:rPr lang="en-US" sz="1000" dirty="0">
                <a:latin typeface="Courier New" panose="02070309020205020404" pitchFamily="49" charset="0"/>
                <a:cs typeface="Courier New" panose="02070309020205020404" pitchFamily="49" charset="0"/>
              </a:rPr>
              <a:t>  52  -0.0023   0.0017   0.0003     21627.4185 ( 0013) W 416                          ( 0001) LOYOLA 2 COOP CORS ARP</a:t>
            </a:r>
          </a:p>
        </p:txBody>
      </p:sp>
    </p:spTree>
    <p:extLst>
      <p:ext uri="{BB962C8B-B14F-4D97-AF65-F5344CB8AC3E}">
        <p14:creationId xmlns:p14="http://schemas.microsoft.com/office/powerpoint/2010/main" val="189883586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EC907AB-F844-A471-E882-40501624B755}"/>
              </a:ext>
            </a:extLst>
          </p:cNvPr>
          <p:cNvSpPr>
            <a:spLocks noGrp="1"/>
          </p:cNvSpPr>
          <p:nvPr>
            <p:ph type="title"/>
          </p:nvPr>
        </p:nvSpPr>
        <p:spPr/>
        <p:txBody>
          <a:bodyPr/>
          <a:lstStyle/>
          <a:p>
            <a:r>
              <a:rPr lang="en-US" sz="3200" dirty="0"/>
              <a:t>Table 7 – Processing and Adjustment Results</a:t>
            </a:r>
          </a:p>
        </p:txBody>
      </p:sp>
      <p:sp>
        <p:nvSpPr>
          <p:cNvPr id="2" name="Date Placeholder 1">
            <a:extLst>
              <a:ext uri="{FF2B5EF4-FFF2-40B4-BE49-F238E27FC236}">
                <a16:creationId xmlns:a16="http://schemas.microsoft.com/office/drawing/2014/main" id="{902D1FD9-7659-06FF-4F2D-37A3987C1FA3}"/>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67FAE198-7240-D3B1-8A4C-AB1B92D49E15}"/>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7385A88B-C3BE-63A3-CF92-76429A16CDEA}"/>
              </a:ext>
            </a:extLst>
          </p:cNvPr>
          <p:cNvSpPr>
            <a:spLocks noGrp="1"/>
          </p:cNvSpPr>
          <p:nvPr>
            <p:ph type="sldNum" sz="quarter" idx="12"/>
          </p:nvPr>
        </p:nvSpPr>
        <p:spPr/>
        <p:txBody>
          <a:bodyPr/>
          <a:lstStyle/>
          <a:p>
            <a:pPr>
              <a:defRPr/>
            </a:pPr>
            <a:fld id="{2842C21F-AE33-4746-B537-1CCBA51D5359}" type="slidenum">
              <a:rPr lang="en-US" smtClean="0"/>
              <a:pPr>
                <a:defRPr/>
              </a:pPr>
              <a:t>64</a:t>
            </a:fld>
            <a:endParaRPr lang="en-US"/>
          </a:p>
        </p:txBody>
      </p:sp>
      <p:sp>
        <p:nvSpPr>
          <p:cNvPr id="7" name="TextBox 6">
            <a:extLst>
              <a:ext uri="{FF2B5EF4-FFF2-40B4-BE49-F238E27FC236}">
                <a16:creationId xmlns:a16="http://schemas.microsoft.com/office/drawing/2014/main" id="{BA685E4B-4994-C748-1AD2-BEC452BBFFD6}"/>
              </a:ext>
            </a:extLst>
          </p:cNvPr>
          <p:cNvSpPr txBox="1"/>
          <p:nvPr/>
        </p:nvSpPr>
        <p:spPr>
          <a:xfrm>
            <a:off x="677091" y="1060489"/>
            <a:ext cx="7789817" cy="738664"/>
          </a:xfrm>
          <a:prstGeom prst="rect">
            <a:avLst/>
          </a:prstGeom>
          <a:noFill/>
        </p:spPr>
        <p:txBody>
          <a:bodyPr wrap="square" rtlCol="0">
            <a:spAutoFit/>
          </a:bodyPr>
          <a:lstStyle/>
          <a:p>
            <a:endParaRPr lang="en-US" sz="1400" b="1" i="0" u="none" strike="noStrike" dirty="0">
              <a:solidFill>
                <a:srgbClr val="000000"/>
              </a:solidFill>
              <a:effectLst/>
              <a:latin typeface="+mn-lt"/>
            </a:endParaRPr>
          </a:p>
          <a:p>
            <a:r>
              <a:rPr lang="en-US" sz="1400" b="1" dirty="0">
                <a:solidFill>
                  <a:srgbClr val="000000"/>
                </a:solidFill>
                <a:latin typeface="+mn-lt"/>
                <a:cs typeface="Courier New" panose="02070309020205020404" pitchFamily="49" charset="0"/>
              </a:rPr>
              <a:t>COMPVECS – compares the repeat vectors – before any adjustments. </a:t>
            </a:r>
          </a:p>
          <a:p>
            <a:r>
              <a:rPr lang="en-US" sz="1400" b="1" dirty="0">
                <a:solidFill>
                  <a:srgbClr val="000000"/>
                </a:solidFill>
                <a:latin typeface="+mn-lt"/>
                <a:cs typeface="Courier New" panose="02070309020205020404" pitchFamily="49" charset="0"/>
              </a:rPr>
              <a:t>These are not “residuals”, these are merely differences from the initial vector.</a:t>
            </a:r>
          </a:p>
        </p:txBody>
      </p:sp>
      <p:sp>
        <p:nvSpPr>
          <p:cNvPr id="10" name="TextBox 9">
            <a:extLst>
              <a:ext uri="{FF2B5EF4-FFF2-40B4-BE49-F238E27FC236}">
                <a16:creationId xmlns:a16="http://schemas.microsoft.com/office/drawing/2014/main" id="{E2A669FB-F8D2-BE7F-89F9-680FD83E1618}"/>
              </a:ext>
            </a:extLst>
          </p:cNvPr>
          <p:cNvSpPr txBox="1"/>
          <p:nvPr/>
        </p:nvSpPr>
        <p:spPr>
          <a:xfrm>
            <a:off x="0" y="2010846"/>
            <a:ext cx="9144000" cy="3323987"/>
          </a:xfrm>
          <a:prstGeom prst="rect">
            <a:avLst/>
          </a:prstGeom>
          <a:noFill/>
        </p:spPr>
        <p:txBody>
          <a:bodyPr wrap="square" rtlCol="0">
            <a:spAutoFit/>
          </a:bodyPr>
          <a:lstStyle/>
          <a:p>
            <a:r>
              <a:rPr lang="en-US" sz="1000" dirty="0">
                <a:latin typeface="Courier New" panose="02070309020205020404" pitchFamily="49" charset="0"/>
                <a:cs typeface="Courier New" panose="02070309020205020404" pitchFamily="49" charset="0"/>
              </a:rPr>
              <a:t> VECTOR RESIDUALS</a:t>
            </a:r>
          </a:p>
          <a:p>
            <a:r>
              <a:rPr lang="en-US" sz="1000" dirty="0">
                <a:latin typeface="Courier New" panose="02070309020205020404" pitchFamily="49" charset="0"/>
                <a:cs typeface="Courier New" panose="02070309020205020404" pitchFamily="49" charset="0"/>
              </a:rPr>
              <a:t>-ID- -ID- ---SSN--- </a:t>
            </a:r>
            <a:r>
              <a:rPr lang="en-US" sz="1000" dirty="0" err="1">
                <a:latin typeface="Courier New" panose="02070309020205020404" pitchFamily="49" charset="0"/>
                <a:cs typeface="Courier New" panose="02070309020205020404" pitchFamily="49" charset="0"/>
              </a:rPr>
              <a:t>sR</a:t>
            </a:r>
            <a:r>
              <a:rPr lang="en-US" sz="1000" dirty="0">
                <a:latin typeface="Courier New" panose="02070309020205020404" pitchFamily="49" charset="0"/>
                <a:cs typeface="Courier New" panose="02070309020205020404" pitchFamily="49" charset="0"/>
              </a:rPr>
              <a:t> </a:t>
            </a:r>
            <a:r>
              <a:rPr lang="en-US" sz="1000" dirty="0" err="1">
                <a:latin typeface="Courier New" panose="02070309020205020404" pitchFamily="49" charset="0"/>
                <a:cs typeface="Courier New" panose="02070309020205020404" pitchFamily="49" charset="0"/>
              </a:rPr>
              <a:t>ses'n</a:t>
            </a:r>
            <a:r>
              <a:rPr lang="en-US" sz="1000" dirty="0">
                <a:latin typeface="Courier New" panose="02070309020205020404" pitchFamily="49" charset="0"/>
                <a:cs typeface="Courier New" panose="02070309020205020404" pitchFamily="49" charset="0"/>
              </a:rPr>
              <a:t>      </a:t>
            </a:r>
            <a:r>
              <a:rPr lang="en-US" sz="1000" dirty="0" err="1">
                <a:latin typeface="Courier New" panose="02070309020205020404" pitchFamily="49" charset="0"/>
                <a:cs typeface="Courier New" panose="02070309020205020404" pitchFamily="49" charset="0"/>
              </a:rPr>
              <a:t>dX</a:t>
            </a:r>
            <a:r>
              <a:rPr lang="en-US" sz="1000" dirty="0">
                <a:latin typeface="Courier New" panose="02070309020205020404" pitchFamily="49" charset="0"/>
                <a:cs typeface="Courier New" panose="02070309020205020404" pitchFamily="49" charset="0"/>
              </a:rPr>
              <a:t>          </a:t>
            </a:r>
            <a:r>
              <a:rPr lang="en-US" sz="1000" dirty="0" err="1">
                <a:latin typeface="Courier New" panose="02070309020205020404" pitchFamily="49" charset="0"/>
                <a:cs typeface="Courier New" panose="02070309020205020404" pitchFamily="49" charset="0"/>
              </a:rPr>
              <a:t>dY</a:t>
            </a:r>
            <a:r>
              <a:rPr lang="en-US" sz="1000" dirty="0">
                <a:latin typeface="Courier New" panose="02070309020205020404" pitchFamily="49" charset="0"/>
                <a:cs typeface="Courier New" panose="02070309020205020404" pitchFamily="49" charset="0"/>
              </a:rPr>
              <a:t>          </a:t>
            </a:r>
            <a:r>
              <a:rPr lang="en-US" sz="1000" dirty="0" err="1">
                <a:latin typeface="Courier New" panose="02070309020205020404" pitchFamily="49" charset="0"/>
                <a:cs typeface="Courier New" panose="02070309020205020404" pitchFamily="49" charset="0"/>
              </a:rPr>
              <a:t>dZ</a:t>
            </a:r>
            <a:r>
              <a:rPr lang="en-US" sz="1000" dirty="0">
                <a:latin typeface="Courier New" panose="02070309020205020404" pitchFamily="49" charset="0"/>
                <a:cs typeface="Courier New" panose="02070309020205020404" pitchFamily="49" charset="0"/>
              </a:rPr>
              <a:t>          </a:t>
            </a:r>
            <a:r>
              <a:rPr lang="en-US" sz="1000" dirty="0" err="1">
                <a:latin typeface="Courier New" panose="02070309020205020404" pitchFamily="49" charset="0"/>
                <a:cs typeface="Courier New" panose="02070309020205020404" pitchFamily="49" charset="0"/>
              </a:rPr>
              <a:t>dE</a:t>
            </a:r>
            <a:r>
              <a:rPr lang="en-US" sz="1000" dirty="0">
                <a:latin typeface="Courier New" panose="02070309020205020404" pitchFamily="49" charset="0"/>
                <a:cs typeface="Courier New" panose="02070309020205020404" pitchFamily="49" charset="0"/>
              </a:rPr>
              <a:t>          </a:t>
            </a:r>
            <a:r>
              <a:rPr lang="en-US" sz="1000" dirty="0" err="1">
                <a:latin typeface="Courier New" panose="02070309020205020404" pitchFamily="49" charset="0"/>
                <a:cs typeface="Courier New" panose="02070309020205020404" pitchFamily="49" charset="0"/>
              </a:rPr>
              <a:t>dN</a:t>
            </a:r>
            <a:r>
              <a:rPr lang="en-US" sz="1000" dirty="0">
                <a:latin typeface="Courier New" panose="02070309020205020404" pitchFamily="49" charset="0"/>
                <a:cs typeface="Courier New" panose="02070309020205020404" pitchFamily="49" charset="0"/>
              </a:rPr>
              <a:t>          </a:t>
            </a:r>
            <a:r>
              <a:rPr lang="en-US" sz="1000" dirty="0" err="1">
                <a:latin typeface="Courier New" panose="02070309020205020404" pitchFamily="49" charset="0"/>
                <a:cs typeface="Courier New" panose="02070309020205020404" pitchFamily="49" charset="0"/>
              </a:rPr>
              <a:t>dU</a:t>
            </a:r>
            <a:r>
              <a:rPr lang="en-US" sz="1000" dirty="0">
                <a:latin typeface="Courier New" panose="02070309020205020404" pitchFamily="49" charset="0"/>
                <a:cs typeface="Courier New" panose="02070309020205020404" pitchFamily="49" charset="0"/>
              </a:rPr>
              <a:t>          dd</a:t>
            </a:r>
          </a:p>
          <a:p>
            <a:r>
              <a:rPr lang="en-US" sz="1000" dirty="0">
                <a:latin typeface="Courier New" panose="02070309020205020404" pitchFamily="49" charset="0"/>
                <a:cs typeface="Courier New" panose="02070309020205020404" pitchFamily="49" charset="0"/>
              </a:rPr>
              <a:t>from -to- from -to-              (m)         (m)         (m)         (m)         (m)         (m)         (m)</a:t>
            </a:r>
          </a:p>
          <a:p>
            <a:endParaRPr lang="en-US" sz="1000" dirty="0">
              <a:latin typeface="Courier New" panose="02070309020205020404" pitchFamily="49" charset="0"/>
              <a:cs typeface="Courier New" panose="02070309020205020404" pitchFamily="49" charset="0"/>
            </a:endParaRPr>
          </a:p>
          <a:p>
            <a:r>
              <a:rPr lang="en-US" sz="1000" dirty="0">
                <a:latin typeface="Courier New" panose="02070309020205020404" pitchFamily="49" charset="0"/>
                <a:cs typeface="Courier New" panose="02070309020205020404" pitchFamily="49" charset="0"/>
              </a:rPr>
              <a:t>LOY2 LS03 0001 0003 s  0411A  23718.7575   7561.3817   2198.4673  24836.6238   2779.7614    -47.4844  24991.7428 </a:t>
            </a:r>
          </a:p>
          <a:p>
            <a:r>
              <a:rPr lang="en-US" sz="1000" dirty="0">
                <a:latin typeface="Courier New" panose="02070309020205020404" pitchFamily="49" charset="0"/>
                <a:cs typeface="Courier New" panose="02070309020205020404" pitchFamily="49" charset="0"/>
              </a:rPr>
              <a:t>                    s  0481A     -0.0002     -0.0017      0.0016     -0.0006      0.0003      0.0022     -0.0006 </a:t>
            </a:r>
          </a:p>
          <a:p>
            <a:r>
              <a:rPr lang="en-US" sz="1000" dirty="0">
                <a:latin typeface="Courier New" panose="02070309020205020404" pitchFamily="49" charset="0"/>
                <a:cs typeface="Courier New" panose="02070309020205020404" pitchFamily="49" charset="0"/>
              </a:rPr>
              <a:t>                    s  0541A     -0.0015      0.0027     -0.0026     -0.0008     -0.0003     -0.0039     -0.0008 </a:t>
            </a:r>
          </a:p>
          <a:p>
            <a:r>
              <a:rPr lang="en-US" sz="1000" dirty="0">
                <a:latin typeface="Courier New" panose="02070309020205020404" pitchFamily="49" charset="0"/>
                <a:cs typeface="Courier New" panose="02070309020205020404" pitchFamily="49" charset="0"/>
              </a:rPr>
              <a:t>                    s  0551A     -0.0007      0.0004     -0.0013     -0.0006     -0.0007     -0.0012     -0.0007 </a:t>
            </a:r>
          </a:p>
          <a:p>
            <a:r>
              <a:rPr lang="en-US" sz="1000" dirty="0">
                <a:latin typeface="Courier New" panose="02070309020205020404" pitchFamily="49" charset="0"/>
                <a:cs typeface="Courier New" panose="02070309020205020404" pitchFamily="49" charset="0"/>
              </a:rPr>
              <a:t>                    s  0631A     -0.0010      0.0018     -0.0019     -0.0005     -0.0003     -0.0027     -0.0006 </a:t>
            </a:r>
          </a:p>
          <a:p>
            <a:endParaRPr lang="en-US" sz="1000" dirty="0">
              <a:latin typeface="Courier New" panose="02070309020205020404" pitchFamily="49" charset="0"/>
              <a:cs typeface="Courier New" panose="02070309020205020404" pitchFamily="49" charset="0"/>
            </a:endParaRPr>
          </a:p>
          <a:p>
            <a:r>
              <a:rPr lang="en-US" sz="1000" dirty="0">
                <a:latin typeface="Courier New" panose="02070309020205020404" pitchFamily="49" charset="0"/>
                <a:cs typeface="Courier New" panose="02070309020205020404" pitchFamily="49" charset="0"/>
              </a:rPr>
              <a:t>LOY2 NCGA 0001 0004 s  0411A -36997.0520 -31161.4984 -29144.2104 -43348.0145 -36195.2259   -247.1819  56473.0541 </a:t>
            </a:r>
          </a:p>
          <a:p>
            <a:r>
              <a:rPr lang="en-US" sz="1000" dirty="0">
                <a:latin typeface="Courier New" panose="02070309020205020404" pitchFamily="49" charset="0"/>
                <a:cs typeface="Courier New" panose="02070309020205020404" pitchFamily="49" charset="0"/>
              </a:rPr>
              <a:t>                    s  0481A     -0.0008     -0.0009      0.0010     -0.0010      0.0004      0.0011      0.0005 </a:t>
            </a:r>
          </a:p>
          <a:p>
            <a:r>
              <a:rPr lang="en-US" sz="1000" dirty="0">
                <a:latin typeface="Courier New" panose="02070309020205020404" pitchFamily="49" charset="0"/>
                <a:cs typeface="Courier New" panose="02070309020205020404" pitchFamily="49" charset="0"/>
              </a:rPr>
              <a:t>                    s  0541A      0.0002     -0.0031      0.0023     -0.0005      0.0000      0.0038      0.0004 </a:t>
            </a:r>
          </a:p>
          <a:p>
            <a:r>
              <a:rPr lang="en-US" sz="1000" dirty="0">
                <a:latin typeface="Courier New" panose="02070309020205020404" pitchFamily="49" charset="0"/>
                <a:cs typeface="Courier New" panose="02070309020205020404" pitchFamily="49" charset="0"/>
              </a:rPr>
              <a:t>                    s  0551A      0.0007     -0.0032      0.0008     -0.0001     -0.0013      0.0031      0.0009 </a:t>
            </a:r>
          </a:p>
          <a:p>
            <a:r>
              <a:rPr lang="en-US" sz="1000" dirty="0">
                <a:latin typeface="Courier New" panose="02070309020205020404" pitchFamily="49" charset="0"/>
                <a:cs typeface="Courier New" panose="02070309020205020404" pitchFamily="49" charset="0"/>
              </a:rPr>
              <a:t>                    s  0631A     -0.0009     -0.0028      0.0003     -0.0015     -0.0013      0.0022      0.0020 </a:t>
            </a:r>
          </a:p>
          <a:p>
            <a:endParaRPr lang="en-US" sz="1000" dirty="0">
              <a:latin typeface="Courier New" panose="02070309020205020404" pitchFamily="49" charset="0"/>
              <a:cs typeface="Courier New" panose="02070309020205020404" pitchFamily="49" charset="0"/>
            </a:endParaRPr>
          </a:p>
          <a:p>
            <a:r>
              <a:rPr lang="en-US" sz="1000" dirty="0">
                <a:latin typeface="Courier New" panose="02070309020205020404" pitchFamily="49" charset="0"/>
                <a:cs typeface="Courier New" panose="02070309020205020404" pitchFamily="49" charset="0"/>
              </a:rPr>
              <a:t>LOY2 VAGP 0001 0005 s  0411A -30253.2212  25968.9498  42949.2353 -23206.8689  53811.2526   -266.2611  58602.7351 </a:t>
            </a:r>
          </a:p>
          <a:p>
            <a:r>
              <a:rPr lang="en-US" sz="1000" dirty="0">
                <a:latin typeface="Courier New" panose="02070309020205020404" pitchFamily="49" charset="0"/>
                <a:cs typeface="Courier New" panose="02070309020205020404" pitchFamily="49" charset="0"/>
              </a:rPr>
              <a:t>                    s  0481A     -0.0007      0.0015     -0.0014     -0.0003     -0.0001     -0.0021      0.0000 </a:t>
            </a:r>
          </a:p>
          <a:p>
            <a:r>
              <a:rPr lang="en-US" sz="1000" dirty="0">
                <a:latin typeface="Courier New" panose="02070309020205020404" pitchFamily="49" charset="0"/>
                <a:cs typeface="Courier New" panose="02070309020205020404" pitchFamily="49" charset="0"/>
              </a:rPr>
              <a:t>                    s  0541A     -0.0015      0.0026     -0.0033     -0.0008     -0.0009     -0.0043     -0.0005 </a:t>
            </a:r>
          </a:p>
          <a:p>
            <a:r>
              <a:rPr lang="en-US" sz="1000" dirty="0">
                <a:latin typeface="Courier New" panose="02070309020205020404" pitchFamily="49" charset="0"/>
                <a:cs typeface="Courier New" panose="02070309020205020404" pitchFamily="49" charset="0"/>
              </a:rPr>
              <a:t>                    s  0551A     -0.0002      0.0003     -0.0015     -0.0001     -0.0010     -0.0012     -0.0009 </a:t>
            </a:r>
          </a:p>
          <a:p>
            <a:r>
              <a:rPr lang="en-US" sz="1000" dirty="0">
                <a:latin typeface="Courier New" panose="02070309020205020404" pitchFamily="49" charset="0"/>
                <a:cs typeface="Courier New" panose="02070309020205020404" pitchFamily="49" charset="0"/>
              </a:rPr>
              <a:t>                    s  0631A      0.0005      0.0001     -0.0015      0.0005     -0.0012     -0.0009     -0.0013 </a:t>
            </a:r>
          </a:p>
        </p:txBody>
      </p:sp>
    </p:spTree>
    <p:extLst>
      <p:ext uri="{BB962C8B-B14F-4D97-AF65-F5344CB8AC3E}">
        <p14:creationId xmlns:p14="http://schemas.microsoft.com/office/powerpoint/2010/main" val="268969958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DE541-62A5-E78A-E912-578684EBA746}"/>
              </a:ext>
            </a:extLst>
          </p:cNvPr>
          <p:cNvSpPr>
            <a:spLocks noGrp="1"/>
          </p:cNvSpPr>
          <p:nvPr>
            <p:ph type="title"/>
          </p:nvPr>
        </p:nvSpPr>
        <p:spPr/>
        <p:txBody>
          <a:bodyPr/>
          <a:lstStyle/>
          <a:p>
            <a:r>
              <a:rPr lang="en-US" sz="3200" dirty="0"/>
              <a:t>Table 7 – Processing and Adjustment Results</a:t>
            </a:r>
          </a:p>
        </p:txBody>
      </p:sp>
      <p:sp>
        <p:nvSpPr>
          <p:cNvPr id="3" name="Date Placeholder 2">
            <a:extLst>
              <a:ext uri="{FF2B5EF4-FFF2-40B4-BE49-F238E27FC236}">
                <a16:creationId xmlns:a16="http://schemas.microsoft.com/office/drawing/2014/main" id="{0F138AE4-D219-C34E-CABE-D844D96B9328}"/>
              </a:ext>
            </a:extLst>
          </p:cNvPr>
          <p:cNvSpPr>
            <a:spLocks noGrp="1"/>
          </p:cNvSpPr>
          <p:nvPr>
            <p:ph type="dt" sz="half" idx="10"/>
          </p:nvPr>
        </p:nvSpPr>
        <p:spPr/>
        <p:txBody>
          <a:bodyPr/>
          <a:lstStyle/>
          <a:p>
            <a:pPr>
              <a:defRPr/>
            </a:pPr>
            <a:r>
              <a:rPr lang="en-US"/>
              <a:t>2023-10-16</a:t>
            </a:r>
            <a:endParaRPr lang="en-US" dirty="0"/>
          </a:p>
        </p:txBody>
      </p:sp>
      <p:sp>
        <p:nvSpPr>
          <p:cNvPr id="4" name="Footer Placeholder 3">
            <a:extLst>
              <a:ext uri="{FF2B5EF4-FFF2-40B4-BE49-F238E27FC236}">
                <a16:creationId xmlns:a16="http://schemas.microsoft.com/office/drawing/2014/main" id="{604E087C-8A0C-2F0A-FD56-E5007AF50875}"/>
              </a:ext>
            </a:extLst>
          </p:cNvPr>
          <p:cNvSpPr>
            <a:spLocks noGrp="1"/>
          </p:cNvSpPr>
          <p:nvPr>
            <p:ph type="ftr" sz="quarter" idx="11"/>
          </p:nvPr>
        </p:nvSpPr>
        <p:spPr/>
        <p:txBody>
          <a:bodyPr/>
          <a:lstStyle/>
          <a:p>
            <a:pPr>
              <a:defRPr/>
            </a:pPr>
            <a:r>
              <a:rPr lang="en-US"/>
              <a:t>Submit Project to NGS</a:t>
            </a:r>
          </a:p>
        </p:txBody>
      </p:sp>
      <p:sp>
        <p:nvSpPr>
          <p:cNvPr id="5" name="Slide Number Placeholder 4">
            <a:extLst>
              <a:ext uri="{FF2B5EF4-FFF2-40B4-BE49-F238E27FC236}">
                <a16:creationId xmlns:a16="http://schemas.microsoft.com/office/drawing/2014/main" id="{737096E8-74F2-9B59-76F7-E2C1E7B79824}"/>
              </a:ext>
            </a:extLst>
          </p:cNvPr>
          <p:cNvSpPr>
            <a:spLocks noGrp="1"/>
          </p:cNvSpPr>
          <p:nvPr>
            <p:ph type="sldNum" sz="quarter" idx="12"/>
          </p:nvPr>
        </p:nvSpPr>
        <p:spPr/>
        <p:txBody>
          <a:bodyPr/>
          <a:lstStyle/>
          <a:p>
            <a:pPr>
              <a:defRPr/>
            </a:pPr>
            <a:fld id="{EB26A731-1E89-4A21-A26A-D51F11606EB3}" type="slidenum">
              <a:rPr lang="en-US" smtClean="0"/>
              <a:pPr>
                <a:defRPr/>
              </a:pPr>
              <a:t>65</a:t>
            </a:fld>
            <a:endParaRPr lang="en-US"/>
          </a:p>
        </p:txBody>
      </p:sp>
      <p:sp>
        <p:nvSpPr>
          <p:cNvPr id="6" name="TextBox 5">
            <a:extLst>
              <a:ext uri="{FF2B5EF4-FFF2-40B4-BE49-F238E27FC236}">
                <a16:creationId xmlns:a16="http://schemas.microsoft.com/office/drawing/2014/main" id="{ACB3AFA1-D38F-D3FD-3E18-5BE356B0480C}"/>
              </a:ext>
            </a:extLst>
          </p:cNvPr>
          <p:cNvSpPr txBox="1"/>
          <p:nvPr/>
        </p:nvSpPr>
        <p:spPr>
          <a:xfrm>
            <a:off x="677091" y="1060489"/>
            <a:ext cx="7789817" cy="5047536"/>
          </a:xfrm>
          <a:prstGeom prst="rect">
            <a:avLst/>
          </a:prstGeom>
          <a:noFill/>
        </p:spPr>
        <p:txBody>
          <a:bodyPr wrap="square" rtlCol="0">
            <a:spAutoFit/>
          </a:bodyPr>
          <a:lstStyle/>
          <a:p>
            <a:r>
              <a:rPr lang="en-US" sz="1400" b="1" i="0" u="none" strike="noStrike" dirty="0">
                <a:solidFill>
                  <a:srgbClr val="000000"/>
                </a:solidFill>
                <a:effectLst/>
                <a:latin typeface="+mn-lt"/>
              </a:rPr>
              <a:t>7.5 – F-Statistic Test and Mark Constraint Ratios</a:t>
            </a:r>
          </a:p>
          <a:p>
            <a:endParaRPr lang="en-US" sz="1400" b="1" dirty="0">
              <a:solidFill>
                <a:srgbClr val="000000"/>
              </a:solidFill>
              <a:latin typeface="+mn-lt"/>
            </a:endParaRPr>
          </a:p>
          <a:p>
            <a:r>
              <a:rPr lang="en-US" sz="1400" b="1" dirty="0">
                <a:solidFill>
                  <a:srgbClr val="000000"/>
                </a:solidFill>
                <a:latin typeface="+mn-lt"/>
              </a:rPr>
              <a:t>The F-Statistic Test is discussed in the OPUS Projects User Guide (Section 12.7.3.2 and other places)</a:t>
            </a:r>
          </a:p>
          <a:p>
            <a:pPr lvl="1"/>
            <a:r>
              <a:rPr lang="en-US" sz="1400" i="1" dirty="0">
                <a:solidFill>
                  <a:srgbClr val="000000"/>
                </a:solidFill>
                <a:latin typeface="+mn-lt"/>
              </a:rPr>
              <a:t>“The F-test is a statistical test which helps determine if the variance (variance of unit weight) from a fully constrained adjustment is significantly different from the variance (variance of unit weight) of a minimally constrained adjustment. </a:t>
            </a:r>
          </a:p>
          <a:p>
            <a:pPr lvl="1"/>
            <a:endParaRPr lang="en-US" sz="1400" i="1" dirty="0">
              <a:solidFill>
                <a:srgbClr val="000000"/>
              </a:solidFill>
              <a:latin typeface="+mn-lt"/>
            </a:endParaRPr>
          </a:p>
          <a:p>
            <a:pPr lvl="1"/>
            <a:r>
              <a:rPr lang="en-US" sz="1400" i="1" dirty="0">
                <a:solidFill>
                  <a:srgbClr val="000000"/>
                </a:solidFill>
                <a:latin typeface="+mn-lt"/>
              </a:rPr>
              <a:t>“Once the adjustment has been deemed acceptable i.e. all shifts and residuals are reasonable, the F-test should pass.” - - - “The variance of unit weight is a critical statistic and should be looked at carefully when evaluating adjustment results. If the fully constrained adjustment fits well with all selected control (the constraints), the value of the variance of unit weight should be close to 1.0. The F-test is performed using a 99% confidence level.”</a:t>
            </a:r>
          </a:p>
          <a:p>
            <a:endParaRPr lang="en-US" sz="1400" dirty="0">
              <a:solidFill>
                <a:srgbClr val="000000"/>
              </a:solidFill>
              <a:latin typeface="+mn-lt"/>
            </a:endParaRPr>
          </a:p>
          <a:p>
            <a:r>
              <a:rPr lang="en-US" sz="1400" b="1" dirty="0">
                <a:solidFill>
                  <a:srgbClr val="000000"/>
                </a:solidFill>
                <a:latin typeface="+mn-lt"/>
              </a:rPr>
              <a:t>The Mark Constraint Ratio is discussed in the OPUS Projects User Guide (Section 12.7.3.2 and other places)</a:t>
            </a:r>
          </a:p>
          <a:p>
            <a:pPr lvl="1"/>
            <a:r>
              <a:rPr lang="en-US" sz="1400" b="0" i="1" dirty="0">
                <a:solidFill>
                  <a:srgbClr val="404040"/>
                </a:solidFill>
                <a:effectLst/>
                <a:latin typeface="+mn-lt"/>
              </a:rPr>
              <a:t>“The Constraint Ratio is essentially a Students T-Test, with the absolute value of the shift between the adjusted, constrained coordinates and the published coordinates, divided by the sigma (σ, or standard deviation) used to constrain the station. It is computed for each component (north, east, and height).</a:t>
            </a:r>
          </a:p>
          <a:p>
            <a:pPr lvl="1"/>
            <a:endParaRPr lang="en-US" sz="1400" b="0" i="1" dirty="0">
              <a:solidFill>
                <a:srgbClr val="404040"/>
              </a:solidFill>
              <a:effectLst/>
              <a:latin typeface="+mn-lt"/>
            </a:endParaRPr>
          </a:p>
          <a:p>
            <a:pPr lvl="1"/>
            <a:r>
              <a:rPr lang="en-US" sz="1400" b="0" i="1" dirty="0">
                <a:solidFill>
                  <a:srgbClr val="404040"/>
                </a:solidFill>
                <a:effectLst/>
                <a:latin typeface="+mn-lt"/>
              </a:rPr>
              <a:t>“</a:t>
            </a:r>
            <a:r>
              <a:rPr lang="en-US" sz="1400" i="1" dirty="0">
                <a:solidFill>
                  <a:srgbClr val="404040"/>
                </a:solidFill>
                <a:effectLst/>
                <a:latin typeface="+mn-lt"/>
              </a:rPr>
              <a:t>The computed Constraint Ratios are compared to the critical value or 3.0, corresponding to a T-statistic at a 99% confidence level. If the value of Constraint Ratio is greater than 3.0 for any of the three components, that indicates that there may be a problem with the constrained station</a:t>
            </a:r>
            <a:r>
              <a:rPr lang="en-US" sz="1400" b="0" i="1" dirty="0">
                <a:solidFill>
                  <a:srgbClr val="404040"/>
                </a:solidFill>
                <a:effectLst/>
                <a:latin typeface="+mn-lt"/>
              </a:rPr>
              <a:t>.”</a:t>
            </a:r>
            <a:endParaRPr lang="en-US" sz="1400" b="1" i="1" dirty="0">
              <a:solidFill>
                <a:srgbClr val="000000"/>
              </a:solidFill>
              <a:latin typeface="+mn-lt"/>
            </a:endParaRPr>
          </a:p>
        </p:txBody>
      </p:sp>
    </p:spTree>
    <p:extLst>
      <p:ext uri="{BB962C8B-B14F-4D97-AF65-F5344CB8AC3E}">
        <p14:creationId xmlns:p14="http://schemas.microsoft.com/office/powerpoint/2010/main" val="421307420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56F8B68-6451-0CC7-833C-5F0B98B63A1E}"/>
              </a:ext>
            </a:extLst>
          </p:cNvPr>
          <p:cNvSpPr>
            <a:spLocks noGrp="1"/>
          </p:cNvSpPr>
          <p:nvPr>
            <p:ph type="title"/>
          </p:nvPr>
        </p:nvSpPr>
        <p:spPr/>
        <p:txBody>
          <a:bodyPr/>
          <a:lstStyle/>
          <a:p>
            <a:r>
              <a:rPr lang="en-US" sz="3200" dirty="0"/>
              <a:t>Table 9 – Equipment</a:t>
            </a:r>
          </a:p>
        </p:txBody>
      </p:sp>
      <p:sp>
        <p:nvSpPr>
          <p:cNvPr id="2" name="Date Placeholder 1">
            <a:extLst>
              <a:ext uri="{FF2B5EF4-FFF2-40B4-BE49-F238E27FC236}">
                <a16:creationId xmlns:a16="http://schemas.microsoft.com/office/drawing/2014/main" id="{902D1FD9-7659-06FF-4F2D-37A3987C1FA3}"/>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67FAE198-7240-D3B1-8A4C-AB1B92D49E15}"/>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7385A88B-C3BE-63A3-CF92-76429A16CDEA}"/>
              </a:ext>
            </a:extLst>
          </p:cNvPr>
          <p:cNvSpPr>
            <a:spLocks noGrp="1"/>
          </p:cNvSpPr>
          <p:nvPr>
            <p:ph type="sldNum" sz="quarter" idx="12"/>
          </p:nvPr>
        </p:nvSpPr>
        <p:spPr/>
        <p:txBody>
          <a:bodyPr/>
          <a:lstStyle/>
          <a:p>
            <a:pPr>
              <a:defRPr/>
            </a:pPr>
            <a:fld id="{2842C21F-AE33-4746-B537-1CCBA51D5359}" type="slidenum">
              <a:rPr lang="en-US" smtClean="0"/>
              <a:pPr>
                <a:defRPr/>
              </a:pPr>
              <a:t>66</a:t>
            </a:fld>
            <a:endParaRPr lang="en-US"/>
          </a:p>
        </p:txBody>
      </p:sp>
      <p:sp>
        <p:nvSpPr>
          <p:cNvPr id="6" name="TextBox 5">
            <a:extLst>
              <a:ext uri="{FF2B5EF4-FFF2-40B4-BE49-F238E27FC236}">
                <a16:creationId xmlns:a16="http://schemas.microsoft.com/office/drawing/2014/main" id="{E92AF5E8-6628-C828-1C8E-BF72F7BAAA61}"/>
              </a:ext>
            </a:extLst>
          </p:cNvPr>
          <p:cNvSpPr txBox="1"/>
          <p:nvPr/>
        </p:nvSpPr>
        <p:spPr>
          <a:xfrm>
            <a:off x="677091" y="1060489"/>
            <a:ext cx="7789817" cy="523220"/>
          </a:xfrm>
          <a:prstGeom prst="rect">
            <a:avLst/>
          </a:prstGeom>
          <a:noFill/>
        </p:spPr>
        <p:txBody>
          <a:bodyPr wrap="square" rtlCol="0">
            <a:spAutoFit/>
          </a:bodyPr>
          <a:lstStyle/>
          <a:p>
            <a:r>
              <a:rPr lang="en-US" sz="1400" b="1" dirty="0">
                <a:solidFill>
                  <a:srgbClr val="000000"/>
                </a:solidFill>
                <a:latin typeface="+mn-lt"/>
              </a:rPr>
              <a:t>9.1</a:t>
            </a:r>
            <a:r>
              <a:rPr lang="en-US" sz="1400" b="1" i="0" u="none" strike="noStrike" dirty="0">
                <a:solidFill>
                  <a:srgbClr val="000000"/>
                </a:solidFill>
                <a:effectLst/>
                <a:latin typeface="+mn-lt"/>
              </a:rPr>
              <a:t> – Tripod Type</a:t>
            </a:r>
          </a:p>
          <a:p>
            <a:r>
              <a:rPr lang="en-US" sz="1400" b="1" dirty="0">
                <a:solidFill>
                  <a:srgbClr val="000000"/>
                </a:solidFill>
                <a:latin typeface="+mn-lt"/>
                <a:cs typeface="Courier New" panose="02070309020205020404" pitchFamily="49" charset="0"/>
              </a:rPr>
              <a:t>Fixed Height vs Adjustable Height</a:t>
            </a:r>
            <a:endParaRPr lang="en-US" sz="1400" b="1" i="0" u="none" strike="noStrike" dirty="0">
              <a:solidFill>
                <a:srgbClr val="000000"/>
              </a:solidFill>
              <a:effectLst/>
              <a:latin typeface="+mn-lt"/>
            </a:endParaRPr>
          </a:p>
        </p:txBody>
      </p:sp>
      <p:sp>
        <p:nvSpPr>
          <p:cNvPr id="11" name="TextBox 10">
            <a:extLst>
              <a:ext uri="{FF2B5EF4-FFF2-40B4-BE49-F238E27FC236}">
                <a16:creationId xmlns:a16="http://schemas.microsoft.com/office/drawing/2014/main" id="{875AE55C-C0DC-CF6A-49F0-9271AB8C0D57}"/>
              </a:ext>
            </a:extLst>
          </p:cNvPr>
          <p:cNvSpPr txBox="1"/>
          <p:nvPr/>
        </p:nvSpPr>
        <p:spPr>
          <a:xfrm>
            <a:off x="677091" y="1661705"/>
            <a:ext cx="8009709" cy="3970318"/>
          </a:xfrm>
          <a:prstGeom prst="rect">
            <a:avLst/>
          </a:prstGeom>
          <a:noFill/>
        </p:spPr>
        <p:txBody>
          <a:bodyPr wrap="square" rtlCol="0">
            <a:spAutoFit/>
          </a:bodyPr>
          <a:lstStyle/>
          <a:p>
            <a:r>
              <a:rPr lang="en-US" dirty="0"/>
              <a:t>What is FIXED Height?</a:t>
            </a:r>
          </a:p>
          <a:p>
            <a:r>
              <a:rPr lang="en-US" dirty="0"/>
              <a:t>What is ADJUSTABLE Height?</a:t>
            </a:r>
          </a:p>
          <a:p>
            <a:endParaRPr lang="en-US" dirty="0"/>
          </a:p>
          <a:p>
            <a:r>
              <a:rPr lang="en-US" dirty="0"/>
              <a:t>Can a 4-legged tripod be Fixed Height if it has pin-holes at 1.5, 1.8, and 2.0 meter positions? Or is it “adjustable” instead?</a:t>
            </a:r>
          </a:p>
          <a:p>
            <a:endParaRPr lang="en-US" dirty="0"/>
          </a:p>
          <a:p>
            <a:r>
              <a:rPr lang="en-US" dirty="0"/>
              <a:t>If an antenna range pole is 1-piece, it is fixed height.</a:t>
            </a:r>
          </a:p>
          <a:p>
            <a:r>
              <a:rPr lang="en-US" dirty="0"/>
              <a:t>What about telescoping poles with click-lock positions?</a:t>
            </a:r>
          </a:p>
          <a:p>
            <a:endParaRPr lang="en-US" dirty="0"/>
          </a:p>
          <a:p>
            <a:r>
              <a:rPr lang="en-US" dirty="0"/>
              <a:t>What about similar questions about range pole with 2-legged or 3-legged stabilizing legs? </a:t>
            </a:r>
          </a:p>
          <a:p>
            <a:endParaRPr lang="en-US" dirty="0"/>
          </a:p>
          <a:p>
            <a:r>
              <a:rPr lang="en-US" dirty="0"/>
              <a:t>Can I adopt the term </a:t>
            </a:r>
            <a:r>
              <a:rPr lang="en-US" b="1" dirty="0"/>
              <a:t>“Incremental Height?</a:t>
            </a:r>
          </a:p>
          <a:p>
            <a:endParaRPr lang="en-US" dirty="0"/>
          </a:p>
        </p:txBody>
      </p:sp>
      <p:sp>
        <p:nvSpPr>
          <p:cNvPr id="12" name="TextBox 11">
            <a:extLst>
              <a:ext uri="{FF2B5EF4-FFF2-40B4-BE49-F238E27FC236}">
                <a16:creationId xmlns:a16="http://schemas.microsoft.com/office/drawing/2014/main" id="{18FA26C2-A9EB-DB25-285A-9704B3CCCBC2}"/>
              </a:ext>
            </a:extLst>
          </p:cNvPr>
          <p:cNvSpPr txBox="1"/>
          <p:nvPr/>
        </p:nvSpPr>
        <p:spPr>
          <a:xfrm rot="20878574">
            <a:off x="6002458" y="5111379"/>
            <a:ext cx="2309240" cy="369332"/>
          </a:xfrm>
          <a:prstGeom prst="rect">
            <a:avLst/>
          </a:prstGeom>
          <a:noFill/>
        </p:spPr>
        <p:txBody>
          <a:bodyPr wrap="square" rtlCol="0">
            <a:spAutoFit/>
          </a:bodyPr>
          <a:lstStyle/>
          <a:p>
            <a:r>
              <a:rPr lang="en-US" dirty="0">
                <a:solidFill>
                  <a:srgbClr val="FF0000"/>
                </a:solidFill>
              </a:rPr>
              <a:t>What do you think?</a:t>
            </a:r>
          </a:p>
        </p:txBody>
      </p:sp>
    </p:spTree>
    <p:extLst>
      <p:ext uri="{BB962C8B-B14F-4D97-AF65-F5344CB8AC3E}">
        <p14:creationId xmlns:p14="http://schemas.microsoft.com/office/powerpoint/2010/main" val="154959655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56F8B68-6451-0CC7-833C-5F0B98B63A1E}"/>
              </a:ext>
            </a:extLst>
          </p:cNvPr>
          <p:cNvSpPr>
            <a:spLocks noGrp="1"/>
          </p:cNvSpPr>
          <p:nvPr>
            <p:ph type="title"/>
          </p:nvPr>
        </p:nvSpPr>
        <p:spPr/>
        <p:txBody>
          <a:bodyPr/>
          <a:lstStyle/>
          <a:p>
            <a:r>
              <a:rPr lang="en-US" sz="3200" dirty="0"/>
              <a:t>Table 9 – Equipment</a:t>
            </a:r>
          </a:p>
        </p:txBody>
      </p:sp>
      <p:sp>
        <p:nvSpPr>
          <p:cNvPr id="2" name="Date Placeholder 1">
            <a:extLst>
              <a:ext uri="{FF2B5EF4-FFF2-40B4-BE49-F238E27FC236}">
                <a16:creationId xmlns:a16="http://schemas.microsoft.com/office/drawing/2014/main" id="{902D1FD9-7659-06FF-4F2D-37A3987C1FA3}"/>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67FAE198-7240-D3B1-8A4C-AB1B92D49E15}"/>
              </a:ext>
            </a:extLst>
          </p:cNvPr>
          <p:cNvSpPr>
            <a:spLocks noGrp="1"/>
          </p:cNvSpPr>
          <p:nvPr>
            <p:ph type="ftr" sz="quarter" idx="11"/>
          </p:nvPr>
        </p:nvSpPr>
        <p:spPr/>
        <p:txBody>
          <a:bodyPr/>
          <a:lstStyle/>
          <a:p>
            <a:pPr>
              <a:defRPr/>
            </a:pPr>
            <a:r>
              <a:rPr lang="en-US"/>
              <a:t>Submit Project to NGS</a:t>
            </a:r>
          </a:p>
        </p:txBody>
      </p:sp>
      <p:sp>
        <p:nvSpPr>
          <p:cNvPr id="4" name="Slide Number Placeholder 3">
            <a:extLst>
              <a:ext uri="{FF2B5EF4-FFF2-40B4-BE49-F238E27FC236}">
                <a16:creationId xmlns:a16="http://schemas.microsoft.com/office/drawing/2014/main" id="{7385A88B-C3BE-63A3-CF92-76429A16CDEA}"/>
              </a:ext>
            </a:extLst>
          </p:cNvPr>
          <p:cNvSpPr>
            <a:spLocks noGrp="1"/>
          </p:cNvSpPr>
          <p:nvPr>
            <p:ph type="sldNum" sz="quarter" idx="12"/>
          </p:nvPr>
        </p:nvSpPr>
        <p:spPr/>
        <p:txBody>
          <a:bodyPr/>
          <a:lstStyle/>
          <a:p>
            <a:pPr>
              <a:defRPr/>
            </a:pPr>
            <a:fld id="{2842C21F-AE33-4746-B537-1CCBA51D5359}" type="slidenum">
              <a:rPr lang="en-US" smtClean="0"/>
              <a:pPr>
                <a:defRPr/>
              </a:pPr>
              <a:t>67</a:t>
            </a:fld>
            <a:endParaRPr lang="en-US"/>
          </a:p>
        </p:txBody>
      </p:sp>
      <p:sp>
        <p:nvSpPr>
          <p:cNvPr id="6" name="TextBox 5">
            <a:extLst>
              <a:ext uri="{FF2B5EF4-FFF2-40B4-BE49-F238E27FC236}">
                <a16:creationId xmlns:a16="http://schemas.microsoft.com/office/drawing/2014/main" id="{A56C8565-9599-4F27-15F3-1C5772AD342C}"/>
              </a:ext>
            </a:extLst>
          </p:cNvPr>
          <p:cNvSpPr txBox="1"/>
          <p:nvPr/>
        </p:nvSpPr>
        <p:spPr>
          <a:xfrm>
            <a:off x="677091" y="1060489"/>
            <a:ext cx="7789817" cy="738664"/>
          </a:xfrm>
          <a:prstGeom prst="rect">
            <a:avLst/>
          </a:prstGeom>
          <a:noFill/>
        </p:spPr>
        <p:txBody>
          <a:bodyPr wrap="square" rtlCol="0">
            <a:spAutoFit/>
          </a:bodyPr>
          <a:lstStyle/>
          <a:p>
            <a:r>
              <a:rPr lang="en-US" sz="1400" b="1" dirty="0">
                <a:solidFill>
                  <a:srgbClr val="000000"/>
                </a:solidFill>
                <a:latin typeface="+mn-lt"/>
              </a:rPr>
              <a:t>9.2</a:t>
            </a:r>
            <a:r>
              <a:rPr lang="en-US" sz="1400" b="1" i="0" u="none" strike="noStrike" dirty="0">
                <a:solidFill>
                  <a:srgbClr val="000000"/>
                </a:solidFill>
                <a:effectLst/>
                <a:latin typeface="+mn-lt"/>
              </a:rPr>
              <a:t> – Antenna Calibration</a:t>
            </a:r>
            <a:endParaRPr lang="en-US" sz="1400" b="1" dirty="0">
              <a:solidFill>
                <a:srgbClr val="000000"/>
              </a:solidFill>
              <a:latin typeface="+mn-lt"/>
              <a:cs typeface="Courier New" panose="02070309020205020404" pitchFamily="49" charset="0"/>
            </a:endParaRPr>
          </a:p>
          <a:p>
            <a:pPr rtl="0">
              <a:spcBef>
                <a:spcPts val="0"/>
              </a:spcBef>
              <a:spcAft>
                <a:spcPts val="0"/>
              </a:spcAft>
            </a:pPr>
            <a:r>
              <a:rPr lang="en-US" sz="1400" b="0" i="0" u="none" strike="noStrike" dirty="0">
                <a:solidFill>
                  <a:srgbClr val="000000"/>
                </a:solidFill>
                <a:effectLst/>
                <a:latin typeface="+mn-lt"/>
              </a:rPr>
              <a:t>The NGS Antenna Calibration Page has a list of calibrated GNSS antennas. Antennas which are not on this list are not allowed by the Standard. Refer to: </a:t>
            </a:r>
            <a:r>
              <a:rPr lang="en-US" sz="1400" b="0" i="0" u="sng" strike="noStrike" dirty="0">
                <a:solidFill>
                  <a:srgbClr val="000000"/>
                </a:solidFill>
                <a:effectLst/>
                <a:latin typeface="+mn-lt"/>
                <a:hlinkClick r:id="rId2"/>
              </a:rPr>
              <a:t>https://geodesy.noaa.gov/ANTCAL/</a:t>
            </a:r>
            <a:endParaRPr lang="en-US" sz="1400" b="0" dirty="0">
              <a:effectLst/>
              <a:latin typeface="+mn-lt"/>
            </a:endParaRPr>
          </a:p>
        </p:txBody>
      </p:sp>
      <p:pic>
        <p:nvPicPr>
          <p:cNvPr id="8" name="Picture 7">
            <a:extLst>
              <a:ext uri="{FF2B5EF4-FFF2-40B4-BE49-F238E27FC236}">
                <a16:creationId xmlns:a16="http://schemas.microsoft.com/office/drawing/2014/main" id="{F9B4CBEF-AB4F-F2EC-F16E-FE4009FD4859}"/>
              </a:ext>
            </a:extLst>
          </p:cNvPr>
          <p:cNvPicPr>
            <a:picLocks noChangeAspect="1"/>
          </p:cNvPicPr>
          <p:nvPr/>
        </p:nvPicPr>
        <p:blipFill>
          <a:blip r:embed="rId3"/>
          <a:stretch>
            <a:fillRect/>
          </a:stretch>
        </p:blipFill>
        <p:spPr>
          <a:xfrm>
            <a:off x="457200" y="1938183"/>
            <a:ext cx="8310880" cy="4184169"/>
          </a:xfrm>
          <a:prstGeom prst="rect">
            <a:avLst/>
          </a:prstGeom>
        </p:spPr>
      </p:pic>
    </p:spTree>
    <p:extLst>
      <p:ext uri="{BB962C8B-B14F-4D97-AF65-F5344CB8AC3E}">
        <p14:creationId xmlns:p14="http://schemas.microsoft.com/office/powerpoint/2010/main" val="226872225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gps_survey (1).jpg"/>
          <p:cNvPicPr>
            <a:picLocks noChangeAspect="1"/>
          </p:cNvPicPr>
          <p:nvPr/>
        </p:nvPicPr>
        <p:blipFill>
          <a:blip r:embed="rId3" cstate="print"/>
          <a:stretch>
            <a:fillRect/>
          </a:stretch>
        </p:blipFill>
        <p:spPr>
          <a:xfrm>
            <a:off x="4389120" y="2581893"/>
            <a:ext cx="4754880" cy="3566160"/>
          </a:xfrm>
          <a:prstGeom prst="rect">
            <a:avLst/>
          </a:prstGeom>
        </p:spPr>
      </p:pic>
      <p:sp>
        <p:nvSpPr>
          <p:cNvPr id="6146" name="Title 1"/>
          <p:cNvSpPr>
            <a:spLocks noGrp="1"/>
          </p:cNvSpPr>
          <p:nvPr>
            <p:ph type="title"/>
          </p:nvPr>
        </p:nvSpPr>
        <p:spPr/>
        <p:txBody>
          <a:bodyPr/>
          <a:lstStyle/>
          <a:p>
            <a:pPr eaLnBrk="1" hangingPunct="1"/>
            <a:r>
              <a:rPr lang="en-US" dirty="0"/>
              <a:t>G.I.G.O.</a:t>
            </a:r>
          </a:p>
        </p:txBody>
      </p:sp>
      <p:sp>
        <p:nvSpPr>
          <p:cNvPr id="4" name="Date Placeholder 3"/>
          <p:cNvSpPr>
            <a:spLocks noGrp="1"/>
          </p:cNvSpPr>
          <p:nvPr>
            <p:ph type="dt" sz="quarter" idx="10"/>
          </p:nvPr>
        </p:nvSpPr>
        <p:spPr/>
        <p:txBody>
          <a:bodyPr/>
          <a:lstStyle/>
          <a:p>
            <a:pPr>
              <a:defRPr/>
            </a:pPr>
            <a:r>
              <a:rPr lang="en-US"/>
              <a:t>2023-10-16</a:t>
            </a:r>
            <a:endParaRPr lang="en-US" dirty="0"/>
          </a:p>
        </p:txBody>
      </p:sp>
      <p:sp>
        <p:nvSpPr>
          <p:cNvPr id="5" name="Footer Placeholder 4"/>
          <p:cNvSpPr>
            <a:spLocks noGrp="1"/>
          </p:cNvSpPr>
          <p:nvPr>
            <p:ph type="ftr" sz="quarter" idx="11"/>
          </p:nvPr>
        </p:nvSpPr>
        <p:spPr/>
        <p:txBody>
          <a:bodyPr/>
          <a:lstStyle/>
          <a:p>
            <a:pPr>
              <a:defRPr/>
            </a:pPr>
            <a:r>
              <a:rPr lang="en-US"/>
              <a:t>Submit Project to NGS</a:t>
            </a:r>
            <a:endParaRPr lang="en-US" dirty="0"/>
          </a:p>
        </p:txBody>
      </p:sp>
      <p:sp>
        <p:nvSpPr>
          <p:cNvPr id="6" name="Slide Number Placeholder 5"/>
          <p:cNvSpPr>
            <a:spLocks noGrp="1"/>
          </p:cNvSpPr>
          <p:nvPr>
            <p:ph type="sldNum" sz="quarter" idx="12"/>
          </p:nvPr>
        </p:nvSpPr>
        <p:spPr/>
        <p:txBody>
          <a:bodyPr/>
          <a:lstStyle/>
          <a:p>
            <a:pPr>
              <a:defRPr/>
            </a:pPr>
            <a:fld id="{6BACE098-4C34-4E67-8E64-96B7AA1C22B6}" type="slidenum">
              <a:rPr lang="en-US" smtClean="0"/>
              <a:pPr>
                <a:defRPr/>
              </a:pPr>
              <a:t>68</a:t>
            </a:fld>
            <a:endParaRPr lang="en-US"/>
          </a:p>
        </p:txBody>
      </p:sp>
      <p:sp>
        <p:nvSpPr>
          <p:cNvPr id="8" name="TextBox 7"/>
          <p:cNvSpPr txBox="1"/>
          <p:nvPr/>
        </p:nvSpPr>
        <p:spPr>
          <a:xfrm>
            <a:off x="427038" y="1225550"/>
            <a:ext cx="8301326" cy="5262979"/>
          </a:xfrm>
          <a:prstGeom prst="rect">
            <a:avLst/>
          </a:prstGeom>
          <a:noFill/>
        </p:spPr>
        <p:txBody>
          <a:bodyPr wrap="square">
            <a:spAutoFit/>
          </a:bodyPr>
          <a:lstStyle/>
          <a:p>
            <a:pPr>
              <a:defRPr/>
            </a:pPr>
            <a:r>
              <a:rPr lang="en-US" sz="2400" dirty="0">
                <a:latin typeface="Arial" pitchFamily="34" charset="0"/>
              </a:rPr>
              <a:t>We still need surveyors. We hope OPUS Projects can help, but it can’t do your job for you.</a:t>
            </a:r>
          </a:p>
          <a:p>
            <a:pPr>
              <a:defRPr/>
            </a:pPr>
            <a:endParaRPr lang="en-US" sz="2400" dirty="0">
              <a:latin typeface="Arial" pitchFamily="34" charset="0"/>
            </a:endParaRPr>
          </a:p>
          <a:p>
            <a:pPr marL="342900" indent="-342900">
              <a:buFont typeface="Arial" pitchFamily="34" charset="0"/>
              <a:buChar char="•"/>
              <a:defRPr/>
            </a:pPr>
            <a:r>
              <a:rPr lang="en-US" sz="2400" dirty="0">
                <a:latin typeface="Arial" pitchFamily="34" charset="0"/>
              </a:rPr>
              <a:t>Follow your project’s</a:t>
            </a:r>
            <a:br>
              <a:rPr lang="en-US" sz="2400" dirty="0">
                <a:latin typeface="Arial" pitchFamily="34" charset="0"/>
              </a:rPr>
            </a:br>
            <a:r>
              <a:rPr lang="en-US" sz="2400" dirty="0">
                <a:latin typeface="Arial" pitchFamily="34" charset="0"/>
              </a:rPr>
              <a:t>specifications.</a:t>
            </a:r>
          </a:p>
          <a:p>
            <a:pPr marL="342900" indent="-342900">
              <a:buFont typeface="Arial" pitchFamily="34" charset="0"/>
              <a:buChar char="•"/>
              <a:defRPr/>
            </a:pPr>
            <a:endParaRPr lang="en-US" sz="2400" dirty="0">
              <a:latin typeface="Arial" pitchFamily="34" charset="0"/>
            </a:endParaRPr>
          </a:p>
          <a:p>
            <a:pPr marL="342900" indent="-342900">
              <a:buFont typeface="Arial" pitchFamily="34" charset="0"/>
              <a:buChar char="•"/>
              <a:defRPr/>
            </a:pPr>
            <a:r>
              <a:rPr lang="en-US" sz="2400" dirty="0">
                <a:latin typeface="Arial" pitchFamily="34" charset="0"/>
              </a:rPr>
              <a:t>Use best practices and</a:t>
            </a:r>
            <a:br>
              <a:rPr lang="en-US" sz="2400" dirty="0">
                <a:latin typeface="Arial" pitchFamily="34" charset="0"/>
              </a:rPr>
            </a:br>
            <a:r>
              <a:rPr lang="en-US" sz="2400" dirty="0">
                <a:latin typeface="Arial" pitchFamily="34" charset="0"/>
              </a:rPr>
              <a:t>careful field procedures.</a:t>
            </a:r>
            <a:br>
              <a:rPr lang="en-US" sz="2400" dirty="0">
                <a:latin typeface="Arial" pitchFamily="34" charset="0"/>
              </a:rPr>
            </a:br>
            <a:endParaRPr lang="en-US" sz="2400" dirty="0">
              <a:latin typeface="Arial" pitchFamily="34" charset="0"/>
            </a:endParaRPr>
          </a:p>
          <a:p>
            <a:pPr marL="285750" indent="-285750">
              <a:buFont typeface="Arial" pitchFamily="34" charset="0"/>
              <a:buChar char="•"/>
              <a:defRPr/>
            </a:pPr>
            <a:r>
              <a:rPr lang="en-US" sz="2400" dirty="0">
                <a:latin typeface="Arial" pitchFamily="34" charset="0"/>
              </a:rPr>
              <a:t>Select permanent marks</a:t>
            </a:r>
            <a:br>
              <a:rPr lang="en-US" sz="2400" dirty="0">
                <a:latin typeface="Arial" pitchFamily="34" charset="0"/>
              </a:rPr>
            </a:br>
            <a:r>
              <a:rPr lang="en-US" sz="2400" dirty="0">
                <a:latin typeface="Arial" pitchFamily="34" charset="0"/>
              </a:rPr>
              <a:t>of public interest.</a:t>
            </a:r>
            <a:br>
              <a:rPr lang="en-US" sz="2400" dirty="0">
                <a:latin typeface="Arial" pitchFamily="34" charset="0"/>
              </a:rPr>
            </a:br>
            <a:endParaRPr lang="en-US" sz="2400" dirty="0">
              <a:latin typeface="Arial" pitchFamily="34" charset="0"/>
            </a:endParaRPr>
          </a:p>
          <a:p>
            <a:pPr marL="285750" indent="-285750">
              <a:buFont typeface="Arial" pitchFamily="34" charset="0"/>
              <a:buChar char="•"/>
              <a:defRPr/>
            </a:pPr>
            <a:r>
              <a:rPr lang="en-US" sz="2400" dirty="0">
                <a:latin typeface="Arial" pitchFamily="34" charset="0"/>
              </a:rPr>
              <a:t>Good coordinates come </a:t>
            </a:r>
            <a:br>
              <a:rPr lang="en-US" sz="2400" dirty="0">
                <a:latin typeface="Arial" pitchFamily="34" charset="0"/>
              </a:rPr>
            </a:br>
            <a:r>
              <a:rPr lang="en-US" sz="2400" dirty="0">
                <a:latin typeface="Arial" pitchFamily="34" charset="0"/>
              </a:rPr>
              <a:t>from good data.</a:t>
            </a:r>
            <a:endParaRPr lang="en-US" dirty="0">
              <a:latin typeface="Arial" pitchFamily="34" charset="0"/>
            </a:endParaRPr>
          </a:p>
        </p:txBody>
      </p:sp>
      <p:pic>
        <p:nvPicPr>
          <p:cNvPr id="26" name="Picture 3" descr="C:\Documents and Settings\joe.evjen\Local Settings\Temporary Internet Files\Content.IE5\371L64T5\MC900433873[1].png"/>
          <p:cNvPicPr>
            <a:picLocks noChangeAspect="1" noChangeArrowheads="1"/>
          </p:cNvPicPr>
          <p:nvPr/>
        </p:nvPicPr>
        <p:blipFill>
          <a:blip r:embed="rId4" cstate="print"/>
          <a:srcRect/>
          <a:stretch>
            <a:fillRect/>
          </a:stretch>
        </p:blipFill>
        <p:spPr bwMode="auto">
          <a:xfrm>
            <a:off x="7625079" y="2576838"/>
            <a:ext cx="1338262" cy="1338262"/>
          </a:xfrm>
          <a:prstGeom prst="rect">
            <a:avLst/>
          </a:prstGeom>
          <a:noFill/>
          <a:ln w="9525">
            <a:noFill/>
            <a:miter lim="800000"/>
            <a:headEnd/>
            <a:tailEnd/>
          </a:ln>
        </p:spPr>
      </p:pic>
      <p:pic>
        <p:nvPicPr>
          <p:cNvPr id="31" name="Picture 30" descr="obslog-OPUS.png"/>
          <p:cNvPicPr>
            <a:picLocks noChangeAspect="1"/>
          </p:cNvPicPr>
          <p:nvPr/>
        </p:nvPicPr>
        <p:blipFill>
          <a:blip r:embed="rId5" cstate="print"/>
          <a:srcRect/>
          <a:stretch>
            <a:fillRect/>
          </a:stretch>
        </p:blipFill>
        <p:spPr bwMode="auto">
          <a:xfrm>
            <a:off x="7594719" y="4067313"/>
            <a:ext cx="1398983" cy="1810968"/>
          </a:xfrm>
          <a:prstGeom prst="rect">
            <a:avLst/>
          </a:prstGeom>
          <a:noFill/>
          <a:ln w="9525">
            <a:noFill/>
            <a:miter lim="800000"/>
            <a:headEnd/>
            <a:tailEnd/>
          </a:ln>
        </p:spPr>
      </p:pic>
      <p:sp>
        <p:nvSpPr>
          <p:cNvPr id="17" name="TextBox 16"/>
          <p:cNvSpPr txBox="1"/>
          <p:nvPr/>
        </p:nvSpPr>
        <p:spPr>
          <a:xfrm>
            <a:off x="4393870" y="6139543"/>
            <a:ext cx="1765227" cy="276999"/>
          </a:xfrm>
          <a:prstGeom prst="rect">
            <a:avLst/>
          </a:prstGeom>
          <a:noFill/>
        </p:spPr>
        <p:txBody>
          <a:bodyPr wrap="none" rtlCol="0">
            <a:spAutoFit/>
          </a:bodyPr>
          <a:lstStyle/>
          <a:p>
            <a:r>
              <a:rPr lang="en-US" sz="1200" dirty="0">
                <a:solidFill>
                  <a:schemeClr val="accent1">
                    <a:lumMod val="75000"/>
                  </a:schemeClr>
                </a:solidFill>
              </a:rPr>
              <a:t>http://gis.larc.nasa.gov/</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ppt_x"/>
                                          </p:val>
                                        </p:tav>
                                        <p:tav tm="100000">
                                          <p:val>
                                            <p:strVal val="#ppt_x"/>
                                          </p:val>
                                        </p:tav>
                                      </p:tavLst>
                                    </p:anim>
                                    <p:anim calcmode="lin" valueType="num">
                                      <p:cBhvr additive="base">
                                        <p:cTn id="13"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5800" y="2286000"/>
            <a:ext cx="7772400" cy="762000"/>
          </a:xfrm>
        </p:spPr>
        <p:txBody>
          <a:bodyPr/>
          <a:lstStyle/>
          <a:p>
            <a:r>
              <a:rPr lang="en-US" dirty="0"/>
              <a:t>OPUS Projects Manager Training</a:t>
            </a:r>
          </a:p>
        </p:txBody>
      </p:sp>
      <p:sp>
        <p:nvSpPr>
          <p:cNvPr id="3" name="Subtitle 2"/>
          <p:cNvSpPr>
            <a:spLocks noGrp="1"/>
          </p:cNvSpPr>
          <p:nvPr>
            <p:ph type="subTitle" idx="1"/>
          </p:nvPr>
        </p:nvSpPr>
        <p:spPr/>
        <p:txBody>
          <a:bodyPr/>
          <a:lstStyle/>
          <a:p>
            <a:br>
              <a:rPr lang="en-US" dirty="0"/>
            </a:br>
            <a:r>
              <a:rPr lang="en-US" dirty="0"/>
              <a:t> ngs.opus.projects@noaa.gov</a:t>
            </a:r>
          </a:p>
        </p:txBody>
      </p:sp>
      <p:sp>
        <p:nvSpPr>
          <p:cNvPr id="10" name="Date Placeholder 9"/>
          <p:cNvSpPr>
            <a:spLocks noGrp="1"/>
          </p:cNvSpPr>
          <p:nvPr>
            <p:ph type="dt" sz="quarter" idx="10"/>
          </p:nvPr>
        </p:nvSpPr>
        <p:spPr/>
        <p:txBody>
          <a:bodyPr/>
          <a:lstStyle/>
          <a:p>
            <a:pPr>
              <a:defRPr/>
            </a:pPr>
            <a:r>
              <a:rPr lang="en-US"/>
              <a:t>2023-10-16</a:t>
            </a:r>
            <a:endParaRPr lang="en-US" dirty="0"/>
          </a:p>
        </p:txBody>
      </p:sp>
      <p:sp>
        <p:nvSpPr>
          <p:cNvPr id="11" name="Slide Number Placeholder 10"/>
          <p:cNvSpPr>
            <a:spLocks noGrp="1"/>
          </p:cNvSpPr>
          <p:nvPr>
            <p:ph type="sldNum" sz="quarter" idx="12"/>
          </p:nvPr>
        </p:nvSpPr>
        <p:spPr/>
        <p:txBody>
          <a:bodyPr/>
          <a:lstStyle/>
          <a:p>
            <a:pPr>
              <a:defRPr/>
            </a:pPr>
            <a:fld id="{15DE4E45-0408-4461-A580-A51800A53FEC}" type="slidenum">
              <a:rPr lang="en-US" smtClean="0"/>
              <a:pPr>
                <a:defRPr/>
              </a:pPr>
              <a:t>69</a:t>
            </a:fld>
            <a:endParaRPr lang="en-US"/>
          </a:p>
        </p:txBody>
      </p:sp>
      <p:sp>
        <p:nvSpPr>
          <p:cNvPr id="12" name="Footer Placeholder 11"/>
          <p:cNvSpPr>
            <a:spLocks noGrp="1"/>
          </p:cNvSpPr>
          <p:nvPr>
            <p:ph type="ftr" sz="quarter" idx="11"/>
          </p:nvPr>
        </p:nvSpPr>
        <p:spPr/>
        <p:txBody>
          <a:bodyPr/>
          <a:lstStyle/>
          <a:p>
            <a:pPr>
              <a:defRPr/>
            </a:pPr>
            <a:r>
              <a:rPr lang="en-US"/>
              <a:t>Submit Project to NGS</a:t>
            </a:r>
          </a:p>
        </p:txBody>
      </p:sp>
      <p:sp>
        <p:nvSpPr>
          <p:cNvPr id="7" name="Title 1"/>
          <p:cNvSpPr txBox="1">
            <a:spLocks/>
          </p:cNvSpPr>
          <p:nvPr/>
        </p:nvSpPr>
        <p:spPr bwMode="auto">
          <a:xfrm>
            <a:off x="685800" y="3017838"/>
            <a:ext cx="7772400" cy="762000"/>
          </a:xfrm>
          <a:prstGeom prst="rect">
            <a:avLst/>
          </a:prstGeom>
          <a:noFill/>
          <a:ln w="9525">
            <a:noFill/>
            <a:miter lim="800000"/>
            <a:headEnd/>
            <a:tailEnd/>
          </a:ln>
        </p:spPr>
        <p:txBody>
          <a:bodyPr anchor="ctr"/>
          <a:lstStyle/>
          <a:p>
            <a:pPr algn="ctr">
              <a:defRPr/>
            </a:pPr>
            <a:r>
              <a:rPr lang="en-US" sz="3600" dirty="0">
                <a:latin typeface="+mj-lt"/>
                <a:ea typeface="+mj-ea"/>
                <a:cs typeface="+mj-cs"/>
              </a:rPr>
              <a:t>Submit Project to NGS</a:t>
            </a:r>
          </a:p>
        </p:txBody>
      </p:sp>
      <p:sp>
        <p:nvSpPr>
          <p:cNvPr id="2" name="TextBox 1">
            <a:extLst>
              <a:ext uri="{FF2B5EF4-FFF2-40B4-BE49-F238E27FC236}">
                <a16:creationId xmlns:a16="http://schemas.microsoft.com/office/drawing/2014/main" id="{BB1D0883-08F2-4768-BA5D-D42ED100E45F}"/>
              </a:ext>
            </a:extLst>
          </p:cNvPr>
          <p:cNvSpPr txBox="1"/>
          <p:nvPr/>
        </p:nvSpPr>
        <p:spPr>
          <a:xfrm>
            <a:off x="4137791" y="1568450"/>
            <a:ext cx="868418" cy="461665"/>
          </a:xfrm>
          <a:prstGeom prst="rect">
            <a:avLst/>
          </a:prstGeom>
          <a:noFill/>
        </p:spPr>
        <p:txBody>
          <a:bodyPr wrap="square" rtlCol="0">
            <a:spAutoFit/>
          </a:bodyPr>
          <a:lstStyle/>
          <a:p>
            <a:r>
              <a:rPr lang="en-US" sz="2400" dirty="0">
                <a:solidFill>
                  <a:srgbClr val="0070C0"/>
                </a:solidFill>
              </a:rPr>
              <a:t>End</a:t>
            </a:r>
          </a:p>
        </p:txBody>
      </p:sp>
    </p:spTree>
    <p:extLst>
      <p:ext uri="{BB962C8B-B14F-4D97-AF65-F5344CB8AC3E}">
        <p14:creationId xmlns:p14="http://schemas.microsoft.com/office/powerpoint/2010/main" val="531750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p:cNvSpPr>
            <a:spLocks noGrp="1"/>
          </p:cNvSpPr>
          <p:nvPr>
            <p:ph type="title"/>
          </p:nvPr>
        </p:nvSpPr>
        <p:spPr/>
        <p:txBody>
          <a:bodyPr/>
          <a:lstStyle/>
          <a:p>
            <a:r>
              <a:rPr lang="en-US" sz="4000" dirty="0"/>
              <a:t>What does this mean operationally?</a:t>
            </a:r>
          </a:p>
        </p:txBody>
      </p:sp>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967B6CB2-1AA5-4A2A-BD79-21D9C0F2F6AA}" type="slidenum">
              <a:rPr lang="en-US" smtClean="0"/>
              <a:pPr>
                <a:defRPr/>
              </a:pPr>
              <a:t>7</a:t>
            </a:fld>
            <a:endParaRPr lang="en-US"/>
          </a:p>
        </p:txBody>
      </p:sp>
      <p:sp>
        <p:nvSpPr>
          <p:cNvPr id="19" name="Footer Placeholder 18"/>
          <p:cNvSpPr>
            <a:spLocks noGrp="1"/>
          </p:cNvSpPr>
          <p:nvPr>
            <p:ph type="ftr" sz="quarter" idx="11"/>
          </p:nvPr>
        </p:nvSpPr>
        <p:spPr/>
        <p:txBody>
          <a:bodyPr/>
          <a:lstStyle/>
          <a:p>
            <a:pPr>
              <a:defRPr/>
            </a:pPr>
            <a:r>
              <a:rPr lang="en-US"/>
              <a:t>Submit Project to NGS</a:t>
            </a:r>
          </a:p>
        </p:txBody>
      </p:sp>
      <p:sp>
        <p:nvSpPr>
          <p:cNvPr id="5" name="Content Placeholder 15">
            <a:extLst>
              <a:ext uri="{FF2B5EF4-FFF2-40B4-BE49-F238E27FC236}">
                <a16:creationId xmlns:a16="http://schemas.microsoft.com/office/drawing/2014/main" id="{D335D192-DF2C-0EEE-C678-35435339D68F}"/>
              </a:ext>
            </a:extLst>
          </p:cNvPr>
          <p:cNvSpPr txBox="1">
            <a:spLocks/>
          </p:cNvSpPr>
          <p:nvPr/>
        </p:nvSpPr>
        <p:spPr bwMode="auto">
          <a:xfrm>
            <a:off x="461010" y="1066165"/>
            <a:ext cx="8229600" cy="4938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ct val="50000"/>
              </a:spcBef>
              <a:buFont typeface="Arial" charset="0"/>
              <a:buNone/>
              <a:defRPr/>
            </a:pPr>
            <a:r>
              <a:rPr lang="en-US" sz="2800" dirty="0"/>
              <a:t>Admittedly an oversimplification, nevertheless there is value in thinking of OPUS Projects as four steps with an optional fifth step.</a:t>
            </a:r>
          </a:p>
          <a:p>
            <a:pPr marL="514350" indent="-514350">
              <a:spcBef>
                <a:spcPct val="50000"/>
              </a:spcBef>
              <a:buFont typeface="+mj-lt"/>
              <a:buAutoNum type="arabicPeriod"/>
              <a:defRPr/>
            </a:pPr>
            <a:r>
              <a:rPr lang="en-US" sz="2800" b="1" dirty="0"/>
              <a:t>Creating A Project</a:t>
            </a:r>
          </a:p>
          <a:p>
            <a:pPr marL="514350" indent="-514350">
              <a:spcBef>
                <a:spcPct val="50000"/>
              </a:spcBef>
              <a:buFont typeface="+mj-lt"/>
              <a:buAutoNum type="arabicPeriod"/>
              <a:defRPr/>
            </a:pPr>
            <a:r>
              <a:rPr lang="en-US" sz="2800" b="1" dirty="0"/>
              <a:t>Uploading Data</a:t>
            </a:r>
          </a:p>
          <a:p>
            <a:pPr marL="514350" indent="-514350">
              <a:spcBef>
                <a:spcPct val="50000"/>
              </a:spcBef>
              <a:buFont typeface="+mj-lt"/>
              <a:buAutoNum type="arabicPeriod"/>
              <a:defRPr/>
            </a:pPr>
            <a:r>
              <a:rPr lang="en-US" sz="2800" b="1" dirty="0"/>
              <a:t>Session Processing</a:t>
            </a:r>
            <a:endParaRPr lang="en-US" sz="2800" dirty="0"/>
          </a:p>
          <a:p>
            <a:pPr marL="514350" indent="-514350">
              <a:spcBef>
                <a:spcPct val="50000"/>
              </a:spcBef>
              <a:buFont typeface="+mj-lt"/>
              <a:buAutoNum type="arabicPeriod"/>
              <a:defRPr/>
            </a:pPr>
            <a:r>
              <a:rPr lang="en-US" sz="2800" b="1" dirty="0"/>
              <a:t>Network Adjustment</a:t>
            </a:r>
          </a:p>
          <a:p>
            <a:pPr marL="514350" indent="-514350">
              <a:spcBef>
                <a:spcPct val="50000"/>
              </a:spcBef>
              <a:buFont typeface="+mj-lt"/>
              <a:buAutoNum type="arabicPeriod"/>
              <a:defRPr/>
            </a:pPr>
            <a:r>
              <a:rPr lang="en-US" sz="2800" b="1" dirty="0">
                <a:solidFill>
                  <a:srgbClr val="00B050"/>
                </a:solidFill>
              </a:rPr>
              <a:t>Submit to the NGS Integrated Database</a:t>
            </a:r>
            <a:endParaRPr lang="en-US" dirty="0">
              <a:solidFill>
                <a:srgbClr val="00B050"/>
              </a:solidFill>
            </a:endParaRPr>
          </a:p>
        </p:txBody>
      </p:sp>
    </p:spTree>
    <p:extLst>
      <p:ext uri="{BB962C8B-B14F-4D97-AF65-F5344CB8AC3E}">
        <p14:creationId xmlns:p14="http://schemas.microsoft.com/office/powerpoint/2010/main" val="373169675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Flowchart: Alternate Process 94"/>
          <p:cNvSpPr/>
          <p:nvPr/>
        </p:nvSpPr>
        <p:spPr>
          <a:xfrm>
            <a:off x="1082910" y="1702192"/>
            <a:ext cx="6401093" cy="3615934"/>
          </a:xfrm>
          <a:prstGeom prst="flowChartAlternateProcess">
            <a:avLst/>
          </a:prstGeom>
          <a:solidFill>
            <a:schemeClr val="lt1">
              <a:alpha val="67000"/>
            </a:schemeClr>
          </a:solidFill>
          <a:ln>
            <a:solidFill>
              <a:schemeClr val="bg1">
                <a:lumMod val="50000"/>
              </a:schemeClr>
            </a:solidFill>
          </a:ln>
          <a:effectLst>
            <a:outerShdw blurRad="50800" dist="381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pPr algn="ctr">
              <a:defRPr/>
            </a:pPr>
            <a:endParaRPr lang="en-US"/>
          </a:p>
        </p:txBody>
      </p:sp>
      <p:sp>
        <p:nvSpPr>
          <p:cNvPr id="82" name="Right Arrow 81"/>
          <p:cNvSpPr/>
          <p:nvPr/>
        </p:nvSpPr>
        <p:spPr>
          <a:xfrm>
            <a:off x="2477919" y="3275884"/>
            <a:ext cx="1182687" cy="468549"/>
          </a:xfrm>
          <a:prstGeom prst="rightArrow">
            <a:avLst/>
          </a:prstGeom>
          <a:effectLst>
            <a:outerShdw blurRad="50800" dist="38100" dir="5400000" algn="t"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1400" dirty="0"/>
              <a:t>Processor or Manager</a:t>
            </a:r>
          </a:p>
        </p:txBody>
      </p:sp>
      <p:sp>
        <p:nvSpPr>
          <p:cNvPr id="18436" name="Title 3"/>
          <p:cNvSpPr>
            <a:spLocks noGrp="1"/>
          </p:cNvSpPr>
          <p:nvPr>
            <p:ph type="title"/>
          </p:nvPr>
        </p:nvSpPr>
        <p:spPr/>
        <p:txBody>
          <a:bodyPr/>
          <a:lstStyle/>
          <a:p>
            <a:r>
              <a:rPr lang="en-US" sz="4000" dirty="0"/>
              <a:t>The steps represented graphically.</a:t>
            </a:r>
          </a:p>
        </p:txBody>
      </p:sp>
      <p:sp>
        <p:nvSpPr>
          <p:cNvPr id="22" name="Flowchart: Magnetic Disk 21"/>
          <p:cNvSpPr/>
          <p:nvPr/>
        </p:nvSpPr>
        <p:spPr>
          <a:xfrm>
            <a:off x="1441532" y="3117850"/>
            <a:ext cx="914400" cy="909638"/>
          </a:xfrm>
          <a:prstGeom prst="flowChartMagneticDisk">
            <a:avLst/>
          </a:prstGeom>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400" dirty="0"/>
              <a:t>Data &amp;</a:t>
            </a:r>
          </a:p>
          <a:p>
            <a:pPr algn="ctr">
              <a:defRPr/>
            </a:pPr>
            <a:r>
              <a:rPr lang="en-US" sz="1400" dirty="0"/>
              <a:t>Metadata</a:t>
            </a:r>
          </a:p>
        </p:txBody>
      </p:sp>
      <p:sp>
        <p:nvSpPr>
          <p:cNvPr id="31" name="Flowchart: Document 30"/>
          <p:cNvSpPr/>
          <p:nvPr/>
        </p:nvSpPr>
        <p:spPr>
          <a:xfrm>
            <a:off x="6203119" y="3252788"/>
            <a:ext cx="1098550" cy="639762"/>
          </a:xfrm>
          <a:prstGeom prst="flowChartDocument">
            <a:avLst/>
          </a:prstGeom>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Network</a:t>
            </a:r>
          </a:p>
          <a:p>
            <a:pPr algn="ctr">
              <a:defRPr/>
            </a:pPr>
            <a:r>
              <a:rPr lang="en-US" sz="1400" dirty="0"/>
              <a:t>Adjustment</a:t>
            </a:r>
          </a:p>
        </p:txBody>
      </p:sp>
      <p:sp>
        <p:nvSpPr>
          <p:cNvPr id="77" name="Down Arrow 76"/>
          <p:cNvSpPr/>
          <p:nvPr/>
        </p:nvSpPr>
        <p:spPr>
          <a:xfrm>
            <a:off x="6604756" y="4206875"/>
            <a:ext cx="274638" cy="1223963"/>
          </a:xfrm>
          <a:prstGeom prst="downArrow">
            <a:avLst/>
          </a:prstGeom>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a:p>
        </p:txBody>
      </p:sp>
      <p:sp>
        <p:nvSpPr>
          <p:cNvPr id="83" name="Right Arrow 82"/>
          <p:cNvSpPr/>
          <p:nvPr/>
        </p:nvSpPr>
        <p:spPr>
          <a:xfrm>
            <a:off x="5065216" y="3275884"/>
            <a:ext cx="1055687" cy="498475"/>
          </a:xfrm>
          <a:prstGeom prst="rightArrow">
            <a:avLst/>
          </a:prstGeom>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Manager</a:t>
            </a:r>
          </a:p>
        </p:txBody>
      </p:sp>
      <p:grpSp>
        <p:nvGrpSpPr>
          <p:cNvPr id="18443" name="Group 86"/>
          <p:cNvGrpSpPr>
            <a:grpSpLocks/>
          </p:cNvGrpSpPr>
          <p:nvPr/>
        </p:nvGrpSpPr>
        <p:grpSpPr bwMode="auto">
          <a:xfrm>
            <a:off x="3699075" y="3130550"/>
            <a:ext cx="1281112" cy="914400"/>
            <a:chOff x="4114800" y="1828800"/>
            <a:chExt cx="1280160" cy="914400"/>
          </a:xfrm>
          <a:effectLst>
            <a:outerShdw blurRad="50800" dist="38100" dir="5400000" algn="t" rotWithShape="0">
              <a:prstClr val="black">
                <a:alpha val="40000"/>
              </a:prstClr>
            </a:outerShdw>
          </a:effectLst>
        </p:grpSpPr>
        <p:sp>
          <p:nvSpPr>
            <p:cNvPr id="25" name="Flowchart: Document 24"/>
            <p:cNvSpPr/>
            <p:nvPr/>
          </p:nvSpPr>
          <p:spPr>
            <a:xfrm>
              <a:off x="4114800" y="1828800"/>
              <a:ext cx="1005727" cy="639763"/>
            </a:xfrm>
            <a:prstGeom prst="flowChartDocument">
              <a:avLst/>
            </a:prstGeom>
            <a:effectLst/>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1400" dirty="0"/>
                <a:t>Session</a:t>
              </a:r>
            </a:p>
            <a:p>
              <a:pPr algn="ctr">
                <a:defRPr/>
              </a:pPr>
              <a:r>
                <a:rPr lang="en-US" sz="1400" dirty="0"/>
                <a:t>Solution</a:t>
              </a:r>
            </a:p>
          </p:txBody>
        </p:sp>
        <p:sp>
          <p:nvSpPr>
            <p:cNvPr id="28" name="Flowchart: Document 27"/>
            <p:cNvSpPr/>
            <p:nvPr/>
          </p:nvSpPr>
          <p:spPr>
            <a:xfrm>
              <a:off x="4206807" y="1920875"/>
              <a:ext cx="1005727" cy="639763"/>
            </a:xfrm>
            <a:prstGeom prst="flowChartDocument">
              <a:avLst/>
            </a:prstGeom>
            <a:effectLst/>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1400" dirty="0"/>
                <a:t>Session</a:t>
              </a:r>
            </a:p>
            <a:p>
              <a:pPr algn="ctr">
                <a:defRPr/>
              </a:pPr>
              <a:r>
                <a:rPr lang="en-US" sz="1400" dirty="0"/>
                <a:t>Solution</a:t>
              </a:r>
            </a:p>
          </p:txBody>
        </p:sp>
        <p:sp>
          <p:nvSpPr>
            <p:cNvPr id="26" name="Flowchart: Document 25"/>
            <p:cNvSpPr/>
            <p:nvPr/>
          </p:nvSpPr>
          <p:spPr>
            <a:xfrm>
              <a:off x="4297226" y="2011363"/>
              <a:ext cx="1005727" cy="639762"/>
            </a:xfrm>
            <a:prstGeom prst="flowChartDocument">
              <a:avLst/>
            </a:prstGeom>
            <a:effectLst/>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1400" dirty="0"/>
                <a:t>Session</a:t>
              </a:r>
            </a:p>
            <a:p>
              <a:pPr algn="ctr">
                <a:defRPr/>
              </a:pPr>
              <a:r>
                <a:rPr lang="en-US" sz="1400" dirty="0"/>
                <a:t>Solution</a:t>
              </a:r>
            </a:p>
          </p:txBody>
        </p:sp>
        <p:sp>
          <p:nvSpPr>
            <p:cNvPr id="27" name="Flowchart: Document 26"/>
            <p:cNvSpPr/>
            <p:nvPr/>
          </p:nvSpPr>
          <p:spPr>
            <a:xfrm>
              <a:off x="4389233" y="2103438"/>
              <a:ext cx="1005727" cy="639762"/>
            </a:xfrm>
            <a:prstGeom prst="flowChartDocument">
              <a:avLst/>
            </a:prstGeom>
            <a:effectLst/>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1400" dirty="0"/>
                <a:t>Session</a:t>
              </a:r>
            </a:p>
            <a:p>
              <a:pPr algn="ctr">
                <a:defRPr/>
              </a:pPr>
              <a:r>
                <a:rPr lang="en-US" sz="1400" dirty="0"/>
                <a:t>Solution</a:t>
              </a:r>
            </a:p>
          </p:txBody>
        </p:sp>
      </p:grpSp>
      <p:sp>
        <p:nvSpPr>
          <p:cNvPr id="88" name="Flowchart: Alternate Process 87"/>
          <p:cNvSpPr/>
          <p:nvPr/>
        </p:nvSpPr>
        <p:spPr>
          <a:xfrm>
            <a:off x="6264373" y="5578475"/>
            <a:ext cx="1004887" cy="503238"/>
          </a:xfrm>
          <a:prstGeom prst="flowChartAlternateProcess">
            <a:avLst/>
          </a:prstGeom>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Copy </a:t>
            </a:r>
            <a:br>
              <a:rPr lang="en-US" sz="1400" dirty="0"/>
            </a:br>
            <a:r>
              <a:rPr lang="en-US" sz="1400" dirty="0"/>
              <a:t>To User</a:t>
            </a:r>
          </a:p>
        </p:txBody>
      </p:sp>
      <p:sp>
        <p:nvSpPr>
          <p:cNvPr id="96" name="TextBox 95"/>
          <p:cNvSpPr txBox="1"/>
          <p:nvPr/>
        </p:nvSpPr>
        <p:spPr>
          <a:xfrm>
            <a:off x="1885190" y="1927225"/>
            <a:ext cx="2163762" cy="369888"/>
          </a:xfrm>
          <a:prstGeom prst="rect">
            <a:avLst/>
          </a:prstGeom>
          <a:noFill/>
          <a:effectLst>
            <a:outerShdw blurRad="50800" dist="38100" dir="5400000" algn="t" rotWithShape="0">
              <a:prstClr val="black">
                <a:alpha val="40000"/>
              </a:prstClr>
            </a:outerShdw>
          </a:effectLst>
        </p:spPr>
        <p:txBody>
          <a:bodyPr wrap="none">
            <a:spAutoFit/>
          </a:bodyPr>
          <a:lstStyle/>
          <a:p>
            <a:pPr>
              <a:defRPr/>
            </a:pPr>
            <a:r>
              <a:rPr lang="en-US" dirty="0">
                <a:solidFill>
                  <a:schemeClr val="bg1">
                    <a:lumMod val="50000"/>
                  </a:schemeClr>
                </a:solidFill>
                <a:latin typeface="Arial" pitchFamily="34" charset="0"/>
              </a:rPr>
              <a:t>Your OPUS Project</a:t>
            </a:r>
          </a:p>
        </p:txBody>
      </p:sp>
      <p:sp>
        <p:nvSpPr>
          <p:cNvPr id="98" name="Down Arrow 97"/>
          <p:cNvSpPr/>
          <p:nvPr/>
        </p:nvSpPr>
        <p:spPr>
          <a:xfrm>
            <a:off x="4329312" y="4203700"/>
            <a:ext cx="274638" cy="1223963"/>
          </a:xfrm>
          <a:prstGeom prst="downArrow">
            <a:avLst/>
          </a:prstGeom>
          <a:effectLst>
            <a:outerShdw blurRad="50800" dist="38100" dir="5400000" algn="t"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a:p>
        </p:txBody>
      </p:sp>
      <p:sp>
        <p:nvSpPr>
          <p:cNvPr id="99" name="Flowchart: Alternate Process 98"/>
          <p:cNvSpPr/>
          <p:nvPr/>
        </p:nvSpPr>
        <p:spPr>
          <a:xfrm>
            <a:off x="3949900" y="5578475"/>
            <a:ext cx="1006475" cy="503238"/>
          </a:xfrm>
          <a:prstGeom prst="flowChartAlternateProcess">
            <a:avLst/>
          </a:prstGeom>
          <a:effectLst>
            <a:outerShdw blurRad="50800" dist="38100" dir="5400000" algn="t"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1400" dirty="0"/>
              <a:t>Copy </a:t>
            </a:r>
            <a:br>
              <a:rPr lang="en-US" sz="1400" dirty="0"/>
            </a:br>
            <a:r>
              <a:rPr lang="en-US" sz="1400" dirty="0"/>
              <a:t>To User</a:t>
            </a:r>
          </a:p>
        </p:txBody>
      </p:sp>
      <p:sp>
        <p:nvSpPr>
          <p:cNvPr id="100" name="Down Arrow 99"/>
          <p:cNvSpPr/>
          <p:nvPr/>
        </p:nvSpPr>
        <p:spPr>
          <a:xfrm>
            <a:off x="1751095" y="4206875"/>
            <a:ext cx="274637" cy="1223963"/>
          </a:xfrm>
          <a:prstGeom prst="downArrow">
            <a:avLst/>
          </a:prstGeom>
          <a:gradFill>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a:solidFill>
              <a:schemeClr val="accent6">
                <a:shade val="95000"/>
                <a:satMod val="105000"/>
              </a:schemeClr>
            </a:solidFill>
          </a:ln>
          <a:effectLst>
            <a:outerShdw blurRad="50800" dist="38100" dir="5400000" algn="t"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a:p>
        </p:txBody>
      </p:sp>
      <p:sp>
        <p:nvSpPr>
          <p:cNvPr id="101" name="Flowchart: Alternate Process 100"/>
          <p:cNvSpPr/>
          <p:nvPr/>
        </p:nvSpPr>
        <p:spPr>
          <a:xfrm>
            <a:off x="1403432" y="5578475"/>
            <a:ext cx="1006475" cy="503238"/>
          </a:xfrm>
          <a:prstGeom prst="flowChartAlternateProcess">
            <a:avLst/>
          </a:prstGeom>
          <a:gradFill>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a:solidFill>
              <a:schemeClr val="accent6">
                <a:shade val="95000"/>
                <a:satMod val="105000"/>
              </a:schemeClr>
            </a:solidFill>
          </a:ln>
          <a:effectLst>
            <a:outerShdw blurRad="50800" dist="38100" dir="5400000" algn="t"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1400" dirty="0"/>
              <a:t>Copy </a:t>
            </a:r>
            <a:br>
              <a:rPr lang="en-US" sz="1400" dirty="0"/>
            </a:br>
            <a:r>
              <a:rPr lang="en-US" sz="1400" dirty="0"/>
              <a:t>To User</a:t>
            </a:r>
          </a:p>
        </p:txBody>
      </p:sp>
      <p:sp>
        <p:nvSpPr>
          <p:cNvPr id="102" name="Left-Right Arrow 101"/>
          <p:cNvSpPr/>
          <p:nvPr/>
        </p:nvSpPr>
        <p:spPr>
          <a:xfrm>
            <a:off x="191327" y="3309938"/>
            <a:ext cx="1158875" cy="484187"/>
          </a:xfrm>
          <a:prstGeom prst="leftRightArrow">
            <a:avLst/>
          </a:prstGeom>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400" dirty="0"/>
              <a:t>OPUS Solution</a:t>
            </a:r>
          </a:p>
        </p:txBody>
      </p:sp>
      <p:sp>
        <p:nvSpPr>
          <p:cNvPr id="103" name="Left-Right Arrow 102"/>
          <p:cNvSpPr/>
          <p:nvPr/>
        </p:nvSpPr>
        <p:spPr>
          <a:xfrm rot="1023123">
            <a:off x="203575" y="2496402"/>
            <a:ext cx="1158876" cy="485775"/>
          </a:xfrm>
          <a:prstGeom prst="leftRightArrow">
            <a:avLst/>
          </a:prstGeom>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400" dirty="0"/>
              <a:t>OPUS Solution</a:t>
            </a:r>
          </a:p>
        </p:txBody>
      </p:sp>
      <p:sp>
        <p:nvSpPr>
          <p:cNvPr id="104" name="Left-Right Arrow 103"/>
          <p:cNvSpPr/>
          <p:nvPr/>
        </p:nvSpPr>
        <p:spPr>
          <a:xfrm rot="20622056">
            <a:off x="202524" y="4119966"/>
            <a:ext cx="1158877" cy="484188"/>
          </a:xfrm>
          <a:prstGeom prst="leftRightArrow">
            <a:avLst/>
          </a:prstGeom>
          <a:gradFill>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a:solidFill>
              <a:schemeClr val="accent6">
                <a:shade val="95000"/>
                <a:satMod val="105000"/>
              </a:schemeClr>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400" dirty="0"/>
              <a:t>OPUS Solution</a:t>
            </a:r>
          </a:p>
        </p:txBody>
      </p:sp>
      <p:sp>
        <p:nvSpPr>
          <p:cNvPr id="37" name="Date Placeholder 36"/>
          <p:cNvSpPr>
            <a:spLocks noGrp="1"/>
          </p:cNvSpPr>
          <p:nvPr>
            <p:ph type="dt" sz="quarter" idx="10"/>
          </p:nvPr>
        </p:nvSpPr>
        <p:spPr/>
        <p:txBody>
          <a:bodyPr/>
          <a:lstStyle/>
          <a:p>
            <a:pPr>
              <a:defRPr/>
            </a:pPr>
            <a:r>
              <a:rPr lang="en-US"/>
              <a:t>2023-10-16</a:t>
            </a:r>
            <a:endParaRPr lang="en-US" dirty="0"/>
          </a:p>
        </p:txBody>
      </p:sp>
      <p:sp>
        <p:nvSpPr>
          <p:cNvPr id="38" name="Slide Number Placeholder 37"/>
          <p:cNvSpPr>
            <a:spLocks noGrp="1"/>
          </p:cNvSpPr>
          <p:nvPr>
            <p:ph type="sldNum" sz="quarter" idx="12"/>
          </p:nvPr>
        </p:nvSpPr>
        <p:spPr/>
        <p:txBody>
          <a:bodyPr/>
          <a:lstStyle/>
          <a:p>
            <a:pPr>
              <a:defRPr/>
            </a:pPr>
            <a:fld id="{B9B8975B-5D56-4ACD-90F5-DB3167D13854}" type="slidenum">
              <a:rPr lang="en-US" smtClean="0"/>
              <a:pPr>
                <a:defRPr/>
              </a:pPr>
              <a:t>8</a:t>
            </a:fld>
            <a:endParaRPr lang="en-US"/>
          </a:p>
        </p:txBody>
      </p:sp>
      <p:sp>
        <p:nvSpPr>
          <p:cNvPr id="39" name="Footer Placeholder 38"/>
          <p:cNvSpPr>
            <a:spLocks noGrp="1"/>
          </p:cNvSpPr>
          <p:nvPr>
            <p:ph type="ftr" sz="quarter" idx="11"/>
          </p:nvPr>
        </p:nvSpPr>
        <p:spPr/>
        <p:txBody>
          <a:bodyPr/>
          <a:lstStyle/>
          <a:p>
            <a:pPr>
              <a:defRPr/>
            </a:pPr>
            <a:r>
              <a:rPr lang="en-US"/>
              <a:t>Submit Project to NGS</a:t>
            </a:r>
          </a:p>
        </p:txBody>
      </p:sp>
      <p:sp>
        <p:nvSpPr>
          <p:cNvPr id="29" name="Up Arrow 28"/>
          <p:cNvSpPr/>
          <p:nvPr/>
        </p:nvSpPr>
        <p:spPr>
          <a:xfrm rot="5400000">
            <a:off x="7357965" y="3313906"/>
            <a:ext cx="484187" cy="457200"/>
          </a:xfrm>
          <a:prstGeom prst="upArrow">
            <a:avLst/>
          </a:prstGeom>
          <a:solidFill>
            <a:schemeClr val="accent4">
              <a:lumMod val="20000"/>
              <a:lumOff val="80000"/>
            </a:schemeClr>
          </a:solidFill>
          <a:ln>
            <a:solidFill>
              <a:schemeClr val="accent4"/>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a:p>
        </p:txBody>
      </p:sp>
      <p:sp>
        <p:nvSpPr>
          <p:cNvPr id="30" name="Flowchart: Alternate Process 29"/>
          <p:cNvSpPr/>
          <p:nvPr/>
        </p:nvSpPr>
        <p:spPr>
          <a:xfrm>
            <a:off x="7867128" y="3310499"/>
            <a:ext cx="1004887" cy="503238"/>
          </a:xfrm>
          <a:prstGeom prst="flowChartAlternateProcess">
            <a:avLst/>
          </a:prstGeom>
          <a:solidFill>
            <a:schemeClr val="accent4">
              <a:lumMod val="20000"/>
              <a:lumOff val="80000"/>
            </a:schemeClr>
          </a:solidFill>
          <a:ln>
            <a:solidFill>
              <a:schemeClr val="accent4"/>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Submit to NGS</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103"/>
                                        </p:tgtEl>
                                        <p:attrNameLst>
                                          <p:attrName>style.visibility</p:attrName>
                                        </p:attrNameLst>
                                      </p:cBhvr>
                                      <p:to>
                                        <p:strVal val="visible"/>
                                      </p:to>
                                    </p:set>
                                    <p:animEffect transition="in" filter="wipe(left)">
                                      <p:cBhvr>
                                        <p:cTn id="7" dur="250"/>
                                        <p:tgtEl>
                                          <p:spTgt spid="103"/>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102"/>
                                        </p:tgtEl>
                                        <p:attrNameLst>
                                          <p:attrName>style.visibility</p:attrName>
                                        </p:attrNameLst>
                                      </p:cBhvr>
                                      <p:to>
                                        <p:strVal val="visible"/>
                                      </p:to>
                                    </p:set>
                                    <p:animEffect transition="in" filter="wipe(left)">
                                      <p:cBhvr>
                                        <p:cTn id="10" dur="250"/>
                                        <p:tgtEl>
                                          <p:spTgt spid="102"/>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104"/>
                                        </p:tgtEl>
                                        <p:attrNameLst>
                                          <p:attrName>style.visibility</p:attrName>
                                        </p:attrNameLst>
                                      </p:cBhvr>
                                      <p:to>
                                        <p:strVal val="visible"/>
                                      </p:to>
                                    </p:set>
                                    <p:animEffect transition="in" filter="wipe(left)">
                                      <p:cBhvr>
                                        <p:cTn id="13" dur="250"/>
                                        <p:tgtEl>
                                          <p:spTgt spid="104"/>
                                        </p:tgtEl>
                                      </p:cBhvr>
                                    </p:animEffect>
                                  </p:childTnLst>
                                </p:cTn>
                              </p:par>
                              <p:par>
                                <p:cTn id="14" presetID="22" presetClass="entr" presetSubtype="8" fill="hold" grpId="0" nodeType="withEffect">
                                  <p:stCondLst>
                                    <p:cond delay="5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250"/>
                                        <p:tgtEl>
                                          <p:spTgt spid="22"/>
                                        </p:tgtEl>
                                      </p:cBhvr>
                                    </p:animEffect>
                                  </p:childTnLst>
                                </p:cTn>
                              </p:par>
                              <p:par>
                                <p:cTn id="17" presetID="22" presetClass="entr" presetSubtype="8" fill="hold" grpId="0" nodeType="withEffect">
                                  <p:stCondLst>
                                    <p:cond delay="500"/>
                                  </p:stCondLst>
                                  <p:childTnLst>
                                    <p:set>
                                      <p:cBhvr>
                                        <p:cTn id="18" dur="1" fill="hold">
                                          <p:stCondLst>
                                            <p:cond delay="0"/>
                                          </p:stCondLst>
                                        </p:cTn>
                                        <p:tgtEl>
                                          <p:spTgt spid="100"/>
                                        </p:tgtEl>
                                        <p:attrNameLst>
                                          <p:attrName>style.visibility</p:attrName>
                                        </p:attrNameLst>
                                      </p:cBhvr>
                                      <p:to>
                                        <p:strVal val="visible"/>
                                      </p:to>
                                    </p:set>
                                    <p:animEffect transition="in" filter="wipe(left)">
                                      <p:cBhvr>
                                        <p:cTn id="19" dur="250"/>
                                        <p:tgtEl>
                                          <p:spTgt spid="100"/>
                                        </p:tgtEl>
                                      </p:cBhvr>
                                    </p:animEffect>
                                  </p:childTnLst>
                                </p:cTn>
                              </p:par>
                              <p:par>
                                <p:cTn id="20" presetID="22" presetClass="entr" presetSubtype="8" fill="hold" grpId="0" nodeType="withEffect">
                                  <p:stCondLst>
                                    <p:cond delay="500"/>
                                  </p:stCondLst>
                                  <p:childTnLst>
                                    <p:set>
                                      <p:cBhvr>
                                        <p:cTn id="21" dur="1" fill="hold">
                                          <p:stCondLst>
                                            <p:cond delay="0"/>
                                          </p:stCondLst>
                                        </p:cTn>
                                        <p:tgtEl>
                                          <p:spTgt spid="101"/>
                                        </p:tgtEl>
                                        <p:attrNameLst>
                                          <p:attrName>style.visibility</p:attrName>
                                        </p:attrNameLst>
                                      </p:cBhvr>
                                      <p:to>
                                        <p:strVal val="visible"/>
                                      </p:to>
                                    </p:set>
                                    <p:animEffect transition="in" filter="wipe(left)">
                                      <p:cBhvr>
                                        <p:cTn id="22" dur="250"/>
                                        <p:tgtEl>
                                          <p:spTgt spid="101"/>
                                        </p:tgtEl>
                                      </p:cBhvr>
                                    </p:animEffect>
                                  </p:childTnLst>
                                </p:cTn>
                              </p:par>
                              <p:par>
                                <p:cTn id="23" presetID="22" presetClass="entr" presetSubtype="8" fill="hold" grpId="0" nodeType="withEffect">
                                  <p:stCondLst>
                                    <p:cond delay="1500"/>
                                  </p:stCondLst>
                                  <p:childTnLst>
                                    <p:set>
                                      <p:cBhvr>
                                        <p:cTn id="24" dur="1" fill="hold">
                                          <p:stCondLst>
                                            <p:cond delay="0"/>
                                          </p:stCondLst>
                                        </p:cTn>
                                        <p:tgtEl>
                                          <p:spTgt spid="82"/>
                                        </p:tgtEl>
                                        <p:attrNameLst>
                                          <p:attrName>style.visibility</p:attrName>
                                        </p:attrNameLst>
                                      </p:cBhvr>
                                      <p:to>
                                        <p:strVal val="visible"/>
                                      </p:to>
                                    </p:set>
                                    <p:animEffect transition="in" filter="wipe(left)">
                                      <p:cBhvr>
                                        <p:cTn id="25" dur="250"/>
                                        <p:tgtEl>
                                          <p:spTgt spid="82"/>
                                        </p:tgtEl>
                                      </p:cBhvr>
                                    </p:animEffect>
                                  </p:childTnLst>
                                </p:cTn>
                              </p:par>
                              <p:par>
                                <p:cTn id="26" presetID="22" presetClass="entr" presetSubtype="8" fill="hold" nodeType="withEffect">
                                  <p:stCondLst>
                                    <p:cond delay="1500"/>
                                  </p:stCondLst>
                                  <p:childTnLst>
                                    <p:set>
                                      <p:cBhvr>
                                        <p:cTn id="27" dur="1" fill="hold">
                                          <p:stCondLst>
                                            <p:cond delay="0"/>
                                          </p:stCondLst>
                                        </p:cTn>
                                        <p:tgtEl>
                                          <p:spTgt spid="18443"/>
                                        </p:tgtEl>
                                        <p:attrNameLst>
                                          <p:attrName>style.visibility</p:attrName>
                                        </p:attrNameLst>
                                      </p:cBhvr>
                                      <p:to>
                                        <p:strVal val="visible"/>
                                      </p:to>
                                    </p:set>
                                    <p:animEffect transition="in" filter="wipe(left)">
                                      <p:cBhvr>
                                        <p:cTn id="28" dur="250"/>
                                        <p:tgtEl>
                                          <p:spTgt spid="18443"/>
                                        </p:tgtEl>
                                      </p:cBhvr>
                                    </p:animEffect>
                                  </p:childTnLst>
                                </p:cTn>
                              </p:par>
                              <p:par>
                                <p:cTn id="29" presetID="22" presetClass="entr" presetSubtype="8" fill="hold" grpId="0" nodeType="withEffect">
                                  <p:stCondLst>
                                    <p:cond delay="1500"/>
                                  </p:stCondLst>
                                  <p:childTnLst>
                                    <p:set>
                                      <p:cBhvr>
                                        <p:cTn id="30" dur="1" fill="hold">
                                          <p:stCondLst>
                                            <p:cond delay="0"/>
                                          </p:stCondLst>
                                        </p:cTn>
                                        <p:tgtEl>
                                          <p:spTgt spid="98"/>
                                        </p:tgtEl>
                                        <p:attrNameLst>
                                          <p:attrName>style.visibility</p:attrName>
                                        </p:attrNameLst>
                                      </p:cBhvr>
                                      <p:to>
                                        <p:strVal val="visible"/>
                                      </p:to>
                                    </p:set>
                                    <p:animEffect transition="in" filter="wipe(left)">
                                      <p:cBhvr>
                                        <p:cTn id="31" dur="250"/>
                                        <p:tgtEl>
                                          <p:spTgt spid="98"/>
                                        </p:tgtEl>
                                      </p:cBhvr>
                                    </p:animEffect>
                                  </p:childTnLst>
                                </p:cTn>
                              </p:par>
                              <p:par>
                                <p:cTn id="32" presetID="22" presetClass="entr" presetSubtype="8" fill="hold" grpId="0" nodeType="withEffect">
                                  <p:stCondLst>
                                    <p:cond delay="1500"/>
                                  </p:stCondLst>
                                  <p:childTnLst>
                                    <p:set>
                                      <p:cBhvr>
                                        <p:cTn id="33" dur="1" fill="hold">
                                          <p:stCondLst>
                                            <p:cond delay="0"/>
                                          </p:stCondLst>
                                        </p:cTn>
                                        <p:tgtEl>
                                          <p:spTgt spid="99"/>
                                        </p:tgtEl>
                                        <p:attrNameLst>
                                          <p:attrName>style.visibility</p:attrName>
                                        </p:attrNameLst>
                                      </p:cBhvr>
                                      <p:to>
                                        <p:strVal val="visible"/>
                                      </p:to>
                                    </p:set>
                                    <p:animEffect transition="in" filter="wipe(left)">
                                      <p:cBhvr>
                                        <p:cTn id="34" dur="250"/>
                                        <p:tgtEl>
                                          <p:spTgt spid="99"/>
                                        </p:tgtEl>
                                      </p:cBhvr>
                                    </p:animEffect>
                                  </p:childTnLst>
                                </p:cTn>
                              </p:par>
                              <p:par>
                                <p:cTn id="35" presetID="22" presetClass="entr" presetSubtype="8" fill="hold" grpId="0" nodeType="withEffect">
                                  <p:stCondLst>
                                    <p:cond delay="2500"/>
                                  </p:stCondLst>
                                  <p:childTnLst>
                                    <p:set>
                                      <p:cBhvr>
                                        <p:cTn id="36" dur="1" fill="hold">
                                          <p:stCondLst>
                                            <p:cond delay="0"/>
                                          </p:stCondLst>
                                        </p:cTn>
                                        <p:tgtEl>
                                          <p:spTgt spid="83"/>
                                        </p:tgtEl>
                                        <p:attrNameLst>
                                          <p:attrName>style.visibility</p:attrName>
                                        </p:attrNameLst>
                                      </p:cBhvr>
                                      <p:to>
                                        <p:strVal val="visible"/>
                                      </p:to>
                                    </p:set>
                                    <p:animEffect transition="in" filter="wipe(left)">
                                      <p:cBhvr>
                                        <p:cTn id="37" dur="250"/>
                                        <p:tgtEl>
                                          <p:spTgt spid="83"/>
                                        </p:tgtEl>
                                      </p:cBhvr>
                                    </p:animEffect>
                                  </p:childTnLst>
                                </p:cTn>
                              </p:par>
                              <p:par>
                                <p:cTn id="38" presetID="22" presetClass="entr" presetSubtype="8" fill="hold" grpId="0" nodeType="withEffect">
                                  <p:stCondLst>
                                    <p:cond delay="250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250"/>
                                        <p:tgtEl>
                                          <p:spTgt spid="31"/>
                                        </p:tgtEl>
                                      </p:cBhvr>
                                    </p:animEffect>
                                  </p:childTnLst>
                                </p:cTn>
                              </p:par>
                              <p:par>
                                <p:cTn id="41" presetID="22" presetClass="entr" presetSubtype="8" fill="hold" grpId="0" nodeType="withEffect">
                                  <p:stCondLst>
                                    <p:cond delay="2500"/>
                                  </p:stCondLst>
                                  <p:childTnLst>
                                    <p:set>
                                      <p:cBhvr>
                                        <p:cTn id="42" dur="1" fill="hold">
                                          <p:stCondLst>
                                            <p:cond delay="0"/>
                                          </p:stCondLst>
                                        </p:cTn>
                                        <p:tgtEl>
                                          <p:spTgt spid="77"/>
                                        </p:tgtEl>
                                        <p:attrNameLst>
                                          <p:attrName>style.visibility</p:attrName>
                                        </p:attrNameLst>
                                      </p:cBhvr>
                                      <p:to>
                                        <p:strVal val="visible"/>
                                      </p:to>
                                    </p:set>
                                    <p:animEffect transition="in" filter="wipe(left)">
                                      <p:cBhvr>
                                        <p:cTn id="43" dur="250"/>
                                        <p:tgtEl>
                                          <p:spTgt spid="77"/>
                                        </p:tgtEl>
                                      </p:cBhvr>
                                    </p:animEffect>
                                  </p:childTnLst>
                                </p:cTn>
                              </p:par>
                              <p:par>
                                <p:cTn id="44" presetID="22" presetClass="entr" presetSubtype="8" fill="hold" grpId="0" nodeType="withEffect">
                                  <p:stCondLst>
                                    <p:cond delay="2500"/>
                                  </p:stCondLst>
                                  <p:childTnLst>
                                    <p:set>
                                      <p:cBhvr>
                                        <p:cTn id="45" dur="1" fill="hold">
                                          <p:stCondLst>
                                            <p:cond delay="0"/>
                                          </p:stCondLst>
                                        </p:cTn>
                                        <p:tgtEl>
                                          <p:spTgt spid="88"/>
                                        </p:tgtEl>
                                        <p:attrNameLst>
                                          <p:attrName>style.visibility</p:attrName>
                                        </p:attrNameLst>
                                      </p:cBhvr>
                                      <p:to>
                                        <p:strVal val="visible"/>
                                      </p:to>
                                    </p:set>
                                    <p:animEffect transition="in" filter="wipe(left)">
                                      <p:cBhvr>
                                        <p:cTn id="46" dur="250"/>
                                        <p:tgtEl>
                                          <p:spTgt spid="88"/>
                                        </p:tgtEl>
                                      </p:cBhvr>
                                    </p:animEffect>
                                  </p:childTnLst>
                                </p:cTn>
                              </p:par>
                              <p:par>
                                <p:cTn id="47" presetID="22" presetClass="entr" presetSubtype="8" fill="hold" grpId="0" nodeType="withEffect">
                                  <p:stCondLst>
                                    <p:cond delay="350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250"/>
                                        <p:tgtEl>
                                          <p:spTgt spid="29"/>
                                        </p:tgtEl>
                                      </p:cBhvr>
                                    </p:animEffect>
                                  </p:childTnLst>
                                </p:cTn>
                              </p:par>
                              <p:par>
                                <p:cTn id="50" presetID="22" presetClass="entr" presetSubtype="8" fill="hold" grpId="0" nodeType="withEffect">
                                  <p:stCondLst>
                                    <p:cond delay="3500"/>
                                  </p:stCondLst>
                                  <p:childTnLst>
                                    <p:set>
                                      <p:cBhvr>
                                        <p:cTn id="51" dur="1" fill="hold">
                                          <p:stCondLst>
                                            <p:cond delay="0"/>
                                          </p:stCondLst>
                                        </p:cTn>
                                        <p:tgtEl>
                                          <p:spTgt spid="30"/>
                                        </p:tgtEl>
                                        <p:attrNameLst>
                                          <p:attrName>style.visibility</p:attrName>
                                        </p:attrNameLst>
                                      </p:cBhvr>
                                      <p:to>
                                        <p:strVal val="visible"/>
                                      </p:to>
                                    </p:set>
                                    <p:animEffect transition="in" filter="wipe(left)">
                                      <p:cBhvr>
                                        <p:cTn id="52" dur="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22" grpId="0" animBg="1"/>
      <p:bldP spid="31" grpId="0" animBg="1"/>
      <p:bldP spid="77" grpId="0" animBg="1"/>
      <p:bldP spid="83" grpId="0" animBg="1"/>
      <p:bldP spid="88" grpId="0" animBg="1"/>
      <p:bldP spid="98" grpId="0" animBg="1"/>
      <p:bldP spid="99" grpId="0" animBg="1"/>
      <p:bldP spid="100" grpId="0" animBg="1"/>
      <p:bldP spid="101" grpId="0" animBg="1"/>
      <p:bldP spid="102" grpId="0" animBg="1"/>
      <p:bldP spid="103" grpId="0" animBg="1"/>
      <p:bldP spid="104" grpId="0" animBg="1"/>
      <p:bldP spid="29" grpId="0" animBg="1"/>
      <p:bldP spid="3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r>
              <a:rPr lang="en-US" sz="3600" dirty="0"/>
              <a:t>Things To Come.</a:t>
            </a:r>
          </a:p>
        </p:txBody>
      </p:sp>
      <p:sp>
        <p:nvSpPr>
          <p:cNvPr id="21507" name="Content Placeholder 16"/>
          <p:cNvSpPr>
            <a:spLocks noGrp="1"/>
          </p:cNvSpPr>
          <p:nvPr>
            <p:ph idx="1"/>
          </p:nvPr>
        </p:nvSpPr>
        <p:spPr>
          <a:xfrm>
            <a:off x="457200" y="1018275"/>
            <a:ext cx="8229600" cy="5406276"/>
          </a:xfrm>
        </p:spPr>
        <p:txBody>
          <a:bodyPr/>
          <a:lstStyle/>
          <a:p>
            <a:pPr marL="0" indent="0">
              <a:buNone/>
            </a:pPr>
            <a:r>
              <a:rPr lang="en-US" sz="2800" dirty="0"/>
              <a:t>OPUS Projects improves because of your critique and suggestions. Although we can’t act upon every comment, we do appreciate and consider every one. They have and will continue to steer development.</a:t>
            </a:r>
          </a:p>
          <a:p>
            <a:pPr marL="0" indent="0">
              <a:buNone/>
            </a:pPr>
            <a:r>
              <a:rPr lang="en-US" sz="2800" dirty="0"/>
              <a:t>Here are a few things already in the works:</a:t>
            </a:r>
          </a:p>
          <a:p>
            <a:r>
              <a:rPr lang="en-US" sz="2800" dirty="0"/>
              <a:t>Allowing data files &lt; 2 </a:t>
            </a:r>
            <a:r>
              <a:rPr lang="en-US" sz="2800" dirty="0" err="1"/>
              <a:t>hrs</a:t>
            </a:r>
            <a:r>
              <a:rPr lang="en-US" sz="2800" dirty="0"/>
              <a:t> in duration.</a:t>
            </a:r>
          </a:p>
          <a:p>
            <a:r>
              <a:rPr lang="en-US" sz="2800" dirty="0"/>
              <a:t>Enable multi-constellation (M-PAGES)</a:t>
            </a:r>
          </a:p>
          <a:p>
            <a:r>
              <a:rPr lang="en-US" sz="2800" dirty="0"/>
              <a:t>Better integration with CORS.</a:t>
            </a:r>
          </a:p>
          <a:p>
            <a:r>
              <a:rPr lang="en-US" sz="2800" dirty="0">
                <a:solidFill>
                  <a:srgbClr val="00B050"/>
                </a:solidFill>
              </a:rPr>
              <a:t>Publishing to the NGSIDB.</a:t>
            </a:r>
          </a:p>
          <a:p>
            <a:pPr marL="0" indent="0">
              <a:buNone/>
            </a:pPr>
            <a:endParaRPr lang="en-US" sz="2800" dirty="0"/>
          </a:p>
          <a:p>
            <a:pPr marL="0" indent="0">
              <a:buNone/>
            </a:pPr>
            <a:endParaRPr lang="en-US" sz="2800" dirty="0"/>
          </a:p>
          <a:p>
            <a:pPr marL="0" indent="0">
              <a:buNone/>
            </a:pPr>
            <a:endParaRPr lang="en-US" sz="2800" dirty="0"/>
          </a:p>
        </p:txBody>
      </p:sp>
      <p:sp>
        <p:nvSpPr>
          <p:cNvPr id="19" name="Date Placeholder 18"/>
          <p:cNvSpPr>
            <a:spLocks noGrp="1"/>
          </p:cNvSpPr>
          <p:nvPr>
            <p:ph type="dt" sz="quarter" idx="10"/>
          </p:nvPr>
        </p:nvSpPr>
        <p:spPr/>
        <p:txBody>
          <a:bodyPr/>
          <a:lstStyle/>
          <a:p>
            <a:pPr>
              <a:defRPr/>
            </a:pPr>
            <a:r>
              <a:rPr lang="en-US"/>
              <a:t>2023-10-16</a:t>
            </a:r>
            <a:endParaRPr lang="en-US" dirty="0"/>
          </a:p>
        </p:txBody>
      </p:sp>
      <p:sp>
        <p:nvSpPr>
          <p:cNvPr id="20" name="Slide Number Placeholder 19"/>
          <p:cNvSpPr>
            <a:spLocks noGrp="1"/>
          </p:cNvSpPr>
          <p:nvPr>
            <p:ph type="sldNum" sz="quarter" idx="12"/>
          </p:nvPr>
        </p:nvSpPr>
        <p:spPr/>
        <p:txBody>
          <a:bodyPr/>
          <a:lstStyle/>
          <a:p>
            <a:pPr>
              <a:defRPr/>
            </a:pPr>
            <a:fld id="{94412485-C945-4F0C-97CF-63817122073A}" type="slidenum">
              <a:rPr lang="en-US" smtClean="0"/>
              <a:pPr>
                <a:defRPr/>
              </a:pPr>
              <a:t>9</a:t>
            </a:fld>
            <a:endParaRPr lang="en-US"/>
          </a:p>
        </p:txBody>
      </p:sp>
      <p:sp>
        <p:nvSpPr>
          <p:cNvPr id="21" name="Footer Placeholder 20"/>
          <p:cNvSpPr>
            <a:spLocks noGrp="1"/>
          </p:cNvSpPr>
          <p:nvPr>
            <p:ph type="ftr" sz="quarter" idx="11"/>
          </p:nvPr>
        </p:nvSpPr>
        <p:spPr/>
        <p:txBody>
          <a:bodyPr/>
          <a:lstStyle/>
          <a:p>
            <a:pPr>
              <a:defRPr/>
            </a:pPr>
            <a:r>
              <a:rPr lang="en-US"/>
              <a:t>Submit Project to NGS</a:t>
            </a:r>
          </a:p>
        </p:txBody>
      </p:sp>
      <p:sp>
        <p:nvSpPr>
          <p:cNvPr id="2" name="TextBox 1">
            <a:extLst>
              <a:ext uri="{FF2B5EF4-FFF2-40B4-BE49-F238E27FC236}">
                <a16:creationId xmlns:a16="http://schemas.microsoft.com/office/drawing/2014/main" id="{26324C2F-900E-1D20-BC7A-8CD028A9586E}"/>
              </a:ext>
            </a:extLst>
          </p:cNvPr>
          <p:cNvSpPr txBox="1"/>
          <p:nvPr/>
        </p:nvSpPr>
        <p:spPr>
          <a:xfrm rot="21052197">
            <a:off x="4715687" y="4935024"/>
            <a:ext cx="1545617" cy="369332"/>
          </a:xfrm>
          <a:prstGeom prst="rect">
            <a:avLst/>
          </a:prstGeom>
          <a:noFill/>
          <a:ln w="28575">
            <a:solidFill>
              <a:srgbClr val="00B050"/>
            </a:solidFill>
          </a:ln>
        </p:spPr>
        <p:txBody>
          <a:bodyPr wrap="square" rtlCol="0">
            <a:spAutoFit/>
          </a:bodyPr>
          <a:lstStyle/>
          <a:p>
            <a:r>
              <a:rPr lang="en-US" dirty="0">
                <a:solidFill>
                  <a:srgbClr val="00B050"/>
                </a:solidFill>
              </a:rPr>
              <a:t>Implemented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500"/>
                                  </p:stCondLst>
                                  <p:childTnLst>
                                    <p:animEffect transition="out" filter="fade">
                                      <p:cBhvr>
                                        <p:cTn id="6" dur="1000" tmFilter="0, 0; .2, .5; .8, .5; 1, 0"/>
                                        <p:tgtEl>
                                          <p:spTgt spid="2"/>
                                        </p:tgtEl>
                                      </p:cBhvr>
                                    </p:animEffect>
                                    <p:animScale>
                                      <p:cBhvr>
                                        <p:cTn id="7" dur="50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training_draf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training_draft</Template>
  <TotalTime>4445</TotalTime>
  <Words>11126</Words>
  <Application>Microsoft Office PowerPoint</Application>
  <PresentationFormat>On-screen Show (4:3)</PresentationFormat>
  <Paragraphs>1824</Paragraphs>
  <Slides>69</Slides>
  <Notes>38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69</vt:i4>
      </vt:variant>
    </vt:vector>
  </HeadingPairs>
  <TitlesOfParts>
    <vt:vector size="76" baseType="lpstr">
      <vt:lpstr>Arial</vt:lpstr>
      <vt:lpstr>Calibri</vt:lpstr>
      <vt:lpstr>Courier New</vt:lpstr>
      <vt:lpstr>Roboto</vt:lpstr>
      <vt:lpstr>Times New Roman</vt:lpstr>
      <vt:lpstr>Wingdings</vt:lpstr>
      <vt:lpstr>training_draft</vt:lpstr>
      <vt:lpstr>OPUS Projects Manager Training</vt:lpstr>
      <vt:lpstr>OPUS Projects Managers Training Videos</vt:lpstr>
      <vt:lpstr>Slides vs Examples</vt:lpstr>
      <vt:lpstr>Workshop Outline</vt:lpstr>
      <vt:lpstr>What does this mean operationally?</vt:lpstr>
      <vt:lpstr>What does this mean operationally?</vt:lpstr>
      <vt:lpstr>What does this mean operationally?</vt:lpstr>
      <vt:lpstr>The steps represented graphically.</vt:lpstr>
      <vt:lpstr>Things To Come.</vt:lpstr>
      <vt:lpstr>Submit to NGS</vt:lpstr>
      <vt:lpstr>Sequence of Steps in OPUS Projects</vt:lpstr>
      <vt:lpstr>Obtain a copy of NOS NGS 92</vt:lpstr>
      <vt:lpstr>Review and Discuss Tables 1 to 10</vt:lpstr>
      <vt:lpstr>Classifications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Project Proposal</vt:lpstr>
      <vt:lpstr>Project Proposal</vt:lpstr>
      <vt:lpstr>Project Proposal</vt:lpstr>
      <vt:lpstr>PowerPoint Presentation</vt:lpstr>
      <vt:lpstr>PowerPoint Presentation</vt:lpstr>
      <vt:lpstr>Project Report</vt:lpstr>
      <vt:lpstr>PowerPoint Presentation</vt:lpstr>
      <vt:lpstr>Focus on Selected Specifications</vt:lpstr>
      <vt:lpstr>Table 4 - Offsets, Sessions, Occupations</vt:lpstr>
      <vt:lpstr>Table 4 - Offsets, Sessions, Occupations</vt:lpstr>
      <vt:lpstr>Table 4 - Offsets, Sessions, Occupations</vt:lpstr>
      <vt:lpstr>Table 4 - Offsets, Sessions, Occupations</vt:lpstr>
      <vt:lpstr>Table 4 - Offsets, Sessions, Occupations</vt:lpstr>
      <vt:lpstr>Table 4 - Offsets, Sessions, Occupations</vt:lpstr>
      <vt:lpstr>Table 7 – Processing and Adjustment Results</vt:lpstr>
      <vt:lpstr>Table 7 – Processing and Adjustment Results</vt:lpstr>
      <vt:lpstr>Table 7 – Processing and Adjustment Results</vt:lpstr>
      <vt:lpstr>Table 7 – Processing and Adjustment Results</vt:lpstr>
      <vt:lpstr>Table 7 – Processing and Adjustment Results</vt:lpstr>
      <vt:lpstr>Table 7 – Processing and Adjustment Results</vt:lpstr>
      <vt:lpstr>Table 9 – Equipment</vt:lpstr>
      <vt:lpstr>Table 9 – Equipment</vt:lpstr>
      <vt:lpstr>G.I.G.O.</vt:lpstr>
      <vt:lpstr>OPUS Projects Manager Training</vt:lpstr>
    </vt:vector>
  </TitlesOfParts>
  <Company>NOS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OPUS-Projects Manager Training</dc:title>
  <dc:subject>Introduction</dc:subject>
  <dc:creator>mark.schenewerk</dc:creator>
  <cp:keywords>OPUS-Projects</cp:keywords>
  <cp:lastModifiedBy>David Zenk</cp:lastModifiedBy>
  <cp:revision>213</cp:revision>
  <dcterms:created xsi:type="dcterms:W3CDTF">2010-09-08T16:22:07Z</dcterms:created>
  <dcterms:modified xsi:type="dcterms:W3CDTF">2023-10-05T19:38:02Z</dcterms:modified>
  <cp:category>training</cp:category>
</cp:coreProperties>
</file>